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6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7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76" d="100"/>
          <a:sy n="76" d="100"/>
        </p:scale>
        <p:origin x="-1310" y="85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9BD0-8350-4149-AD8F-9841BC8AC5A3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A68CB-FB48-BA41-AFD1-B8537B7B03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1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Marcus Welby- Ability to postpone &amp; delay with advances in technology.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George Clooney- Society &amp; Legislature  EXPECTS us to have these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Dr. Dreamy on Grays anatomy- New tools at our disposal.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dirty="0" smtClean="0"/>
              <a:t>Manage Chaos:</a:t>
            </a:r>
          </a:p>
          <a:p>
            <a:r>
              <a:rPr lang="en-US" dirty="0" smtClean="0"/>
              <a:t>     Control what you can</a:t>
            </a:r>
          </a:p>
          <a:p>
            <a:r>
              <a:rPr lang="en-US" dirty="0" smtClean="0"/>
              <a:t>     Recognize what you can’t</a:t>
            </a:r>
          </a:p>
          <a:p>
            <a:r>
              <a:rPr lang="en-US" dirty="0" smtClean="0"/>
              <a:t>     Identify goals and work towards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99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not speeches, they are two way!</a:t>
            </a:r>
          </a:p>
          <a:p>
            <a:r>
              <a:rPr lang="en-US" dirty="0" smtClean="0"/>
              <a:t>NEVER, ever start an interaction by stating your rules &amp; how the interaction will end,</a:t>
            </a:r>
            <a:r>
              <a:rPr lang="en-US" baseline="0" dirty="0" smtClean="0"/>
              <a:t> without first letting your patient/ family TELL YOU why they are there.</a:t>
            </a:r>
          </a:p>
          <a:p>
            <a:r>
              <a:rPr lang="en-US" baseline="0" dirty="0" smtClean="0"/>
              <a:t>Goals/ Fears is answer to “Why are you really here”.</a:t>
            </a:r>
          </a:p>
          <a:p>
            <a:r>
              <a:rPr lang="en-US" baseline="0" dirty="0" smtClean="0"/>
              <a:t>You may be surprised, what you expected to be difficult, may be easy. </a:t>
            </a:r>
          </a:p>
          <a:p>
            <a:r>
              <a:rPr lang="en-US" baseline="0" dirty="0" smtClean="0"/>
              <a:t> Here, your job is to facilitate.  Don’t put words in their mouth.</a:t>
            </a:r>
          </a:p>
          <a:p>
            <a:r>
              <a:rPr lang="en-US" baseline="0" dirty="0" smtClean="0"/>
              <a:t>“Jerking you around”?  Give them enough rope to hang themselves.  If they are going to lie or exclude, let THEM do it.</a:t>
            </a:r>
          </a:p>
          <a:p>
            <a:r>
              <a:rPr lang="en-US" baseline="0" dirty="0" smtClean="0"/>
              <a:t>Read back what you heard.  “So your goal today is…”  “ So you’re not seeing anyone else for this or taking any other medicines?”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41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Partners, nurses, administrators,  AND the provider that gave you this patient and the one you are going to hand them off to.</a:t>
            </a:r>
          </a:p>
          <a:p>
            <a:r>
              <a:rPr lang="en-US" dirty="0" smtClean="0"/>
              <a:t>NEVER, EVER denigrate the provider before you or after you, unless you want to face them in court on opposite sides of the plaintiff.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81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Introductions:  It’s a bonding ritual!</a:t>
            </a:r>
          </a:p>
          <a:p>
            <a:r>
              <a:rPr lang="en-US" dirty="0" smtClean="0"/>
              <a:t>Opens the door and gives permission to all to join the dialogue.  Get to know ALL</a:t>
            </a:r>
            <a:r>
              <a:rPr lang="en-US" baseline="0" dirty="0" smtClean="0"/>
              <a:t> the players.</a:t>
            </a:r>
          </a:p>
          <a:p>
            <a:r>
              <a:rPr lang="en-US" baseline="0" dirty="0" smtClean="0"/>
              <a:t>“Alleged Allies” not present: “ My sister works in Neurosurgery.”  “You must know Larry the CEO here?”…  Acknowledge the reference.  </a:t>
            </a:r>
          </a:p>
          <a:p>
            <a:r>
              <a:rPr lang="en-US" baseline="0" dirty="0" smtClean="0"/>
              <a:t>Is one phone call now going to save you 20 E-mails &amp; 8 meetings down the road?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10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Headed to war?  Your support</a:t>
            </a:r>
            <a:r>
              <a:rPr lang="en-US" baseline="0" dirty="0" smtClean="0"/>
              <a:t> can: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Add credence &amp; support to the conversation (“they are the rules”, “we did everything”, “you need to listen”).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They can expand when you draw a blank.  They got your back.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They can document as well.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They can give you feedback after (positive &amp; negative).</a:t>
            </a:r>
          </a:p>
          <a:p>
            <a:pPr marL="0" indent="0">
              <a:buNone/>
            </a:pPr>
            <a:r>
              <a:rPr lang="en-US" baseline="0" dirty="0" smtClean="0"/>
              <a:t>There is safety in numbers.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0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“Well</a:t>
            </a:r>
            <a:r>
              <a:rPr lang="en-US" baseline="0" dirty="0" smtClean="0"/>
              <a:t> they didn’t get any drugs out of me today”.  “Well they can’t sue me over this”</a:t>
            </a:r>
          </a:p>
          <a:p>
            <a:r>
              <a:rPr lang="en-US" baseline="0" dirty="0" smtClean="0"/>
              <a:t>If possible, define your goals going in.  Are these goals going to help the patient?</a:t>
            </a:r>
          </a:p>
          <a:p>
            <a:r>
              <a:rPr lang="en-US" baseline="0" dirty="0" smtClean="0"/>
              <a:t>Consider an outcome that might meet your goal AND help the patient.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04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times am I going to say LISTEN… REPEAT BACK!</a:t>
            </a:r>
          </a:p>
          <a:p>
            <a:r>
              <a:rPr lang="en-US" dirty="0" smtClean="0"/>
              <a:t>“What can I do, short of breaking our rules and guidelines, within your care plan, to help you better understand your problem?  How can I help you down the road to finding a solution to your problem?  I want to help!”</a:t>
            </a:r>
          </a:p>
          <a:p>
            <a:r>
              <a:rPr lang="en-US" dirty="0" smtClean="0"/>
              <a:t>Compromise?  Is it a way to WIN-WIN, or is it LOSE-LOSE?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97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Life is a negotiation.  Examples of people not to antagonize: arresting officer, sentencing judge, the doctor writing your prescription, the nurse giving you your medicine.</a:t>
            </a:r>
          </a:p>
          <a:p>
            <a:r>
              <a:rPr lang="en-US" dirty="0" smtClean="0"/>
              <a:t>Use the truth to steer toward your goals.  Let others derail themselves with lies.  “No one here</a:t>
            </a:r>
            <a:r>
              <a:rPr lang="en-US" baseline="0" dirty="0" smtClean="0"/>
              <a:t> ever writes for Percocets…”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00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Difficult for patient, for your staff, FOR YOU!</a:t>
            </a:r>
          </a:p>
          <a:p>
            <a:r>
              <a:rPr lang="en-US" dirty="0" smtClean="0"/>
              <a:t>Be honest with yourself, talk with others afterwards.  Learn for next round.  Catharse</a:t>
            </a:r>
            <a:r>
              <a:rPr lang="en-US" baseline="0" dirty="0" smtClean="0"/>
              <a:t> </a:t>
            </a:r>
            <a:r>
              <a:rPr lang="en-US" dirty="0" smtClean="0"/>
              <a:t> the angst!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82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patients will try to just wear</a:t>
            </a:r>
            <a:r>
              <a:rPr lang="en-US" baseline="0" dirty="0" smtClean="0"/>
              <a:t> you down.  Some have NO ONE else that will listen.</a:t>
            </a:r>
          </a:p>
          <a:p>
            <a:r>
              <a:rPr lang="en-US" baseline="0" dirty="0" smtClean="0"/>
              <a:t>Who comes to the ED to talk? Usually folks that have no where else to go.</a:t>
            </a:r>
          </a:p>
          <a:p>
            <a:r>
              <a:rPr lang="en-US" baseline="0" dirty="0" smtClean="0"/>
              <a:t>Exit Strategy: </a:t>
            </a:r>
          </a:p>
          <a:p>
            <a:r>
              <a:rPr lang="en-US" baseline="0" dirty="0" smtClean="0"/>
              <a:t>“I need to get back to the other patients now”.  </a:t>
            </a:r>
          </a:p>
          <a:p>
            <a:r>
              <a:rPr lang="en-US" baseline="0" dirty="0" smtClean="0"/>
              <a:t>“Dr. Anderson you’re needed in room 4”. </a:t>
            </a:r>
          </a:p>
          <a:p>
            <a:r>
              <a:rPr lang="en-US" baseline="0" dirty="0" smtClean="0"/>
              <a:t> “I’ve done all I can within our guidelines and your care plan. I would recommend you continue this with your PCP”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31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“was difficult”, but had potential to be difficult.</a:t>
            </a:r>
          </a:p>
          <a:p>
            <a:r>
              <a:rPr lang="en-US" dirty="0" smtClean="0"/>
              <a:t>It’s AMAZING the things you said and did in THEIR</a:t>
            </a:r>
            <a:r>
              <a:rPr lang="en-US" baseline="0" dirty="0" smtClean="0"/>
              <a:t> letter to the CEO!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250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Died can be easier, the</a:t>
            </a:r>
            <a:r>
              <a:rPr lang="en-US" baseline="0" dirty="0" smtClean="0"/>
              <a:t> Endpoint is a given.</a:t>
            </a:r>
          </a:p>
          <a:p>
            <a:r>
              <a:rPr lang="en-US" baseline="0" dirty="0" smtClean="0"/>
              <a:t>If you don’t do it personally, take ownership SOMEONE does it.  No running up to the code on 4</a:t>
            </a:r>
            <a:r>
              <a:rPr lang="en-US" baseline="30000" dirty="0" smtClean="0"/>
              <a:t>th</a:t>
            </a:r>
            <a:r>
              <a:rPr lang="en-US" baseline="0" dirty="0" smtClean="0"/>
              <a:t> floor, and back past the family to the ED.  It’s not over until this is done!</a:t>
            </a:r>
          </a:p>
          <a:p>
            <a:r>
              <a:rPr lang="en-US" baseline="0" dirty="0" smtClean="0"/>
              <a:t>The point has to be gotten across.  Might have to say it 3 times.  Don’t use “Medi-speak”.  “He V-F’ed and went asystolic”.  MAKE IT SIMPLE!</a:t>
            </a:r>
          </a:p>
          <a:p>
            <a:r>
              <a:rPr lang="en-US" baseline="0" dirty="0" smtClean="0"/>
              <a:t>Your staff, your chaplain, etc.  Their family &amp; friends.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22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beliefs if the signals tell you it’s appropriate.  It’s O.K. to acknowledge share beliefs,</a:t>
            </a:r>
            <a:r>
              <a:rPr lang="en-US" baseline="0" dirty="0" smtClean="0"/>
              <a:t> but DON’T impose yours.  </a:t>
            </a:r>
          </a:p>
          <a:p>
            <a:r>
              <a:rPr lang="en-US" baseline="0" dirty="0" smtClean="0"/>
              <a:t>“He’s in a better place” can be reassuring or assaultive.</a:t>
            </a:r>
          </a:p>
          <a:p>
            <a:r>
              <a:rPr lang="en-US" baseline="0" dirty="0" smtClean="0"/>
              <a:t>It’s O.K. to touch a hand or shoulder, but let others direct beyond that.  No one ever got sued for accepting a hug.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80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2)</a:t>
            </a:r>
            <a:r>
              <a:rPr lang="en-US" baseline="0" dirty="0" smtClean="0"/>
              <a:t> Try to convey you recognized and addressed this.</a:t>
            </a:r>
          </a:p>
          <a:p>
            <a:r>
              <a:rPr lang="en-US" baseline="0" dirty="0" smtClean="0"/>
              <a:t>3) Our job includes helping you…  “Others”… Is organ donation appropriate?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41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Come light years in my lifetime on devising ways to revive</a:t>
            </a:r>
            <a:r>
              <a:rPr lang="en-US" baseline="0" dirty="0" smtClean="0"/>
              <a:t> and prolong life.  In 2012 in America, the opposite is true on accepting death.</a:t>
            </a:r>
          </a:p>
          <a:p>
            <a:r>
              <a:rPr lang="en-US" baseline="0" dirty="0" smtClean="0"/>
              <a:t>Greg Henry: “ The death rate remains 100% for everyone born since the dawn of mankind”.</a:t>
            </a:r>
          </a:p>
          <a:p>
            <a:r>
              <a:rPr lang="en-US" baseline="0" dirty="0" smtClean="0"/>
              <a:t>Managing End of Life Issues is it’s own PhD thesis, and the emerging focal topic for the present generation.  Join the conversation.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Everyone has a right to the truth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Hope exists, help it.  But..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Be realistic.  Others look to you for guidance.  Your not a god, but you’re the expert in the 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65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not finish the conversation, but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century, it’s your job to start the discussion.  Don’t “drop it on the hospitalist”.</a:t>
            </a:r>
          </a:p>
          <a:p>
            <a:r>
              <a:rPr lang="en-US" dirty="0" smtClean="0"/>
              <a:t>The Closer, usually the better.  Where should families be during codes that have bad outlooks… IN THE ROOM.  3 reasons:</a:t>
            </a:r>
          </a:p>
          <a:p>
            <a:pPr marL="228600" indent="-228600">
              <a:buAutoNum type="arabicParenR"/>
            </a:pPr>
            <a:r>
              <a:rPr lang="en-US" dirty="0" smtClean="0"/>
              <a:t>They call it earlier.</a:t>
            </a:r>
          </a:p>
          <a:p>
            <a:pPr marL="228600" indent="-228600">
              <a:buAutoNum type="arabicParenR"/>
            </a:pPr>
            <a:r>
              <a:rPr lang="en-US" dirty="0" smtClean="0"/>
              <a:t>The</a:t>
            </a:r>
            <a:r>
              <a:rPr lang="en-US" baseline="0" dirty="0" smtClean="0"/>
              <a:t> staff stays focused and professional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They visualize the heroic efforts we do, and the incidents of litigation go WAY DOWN.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463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“I can’t see the future but…the text books say… or better, in my experience”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215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Avoid blaming:</a:t>
            </a:r>
            <a:r>
              <a:rPr lang="en-US" baseline="0" dirty="0" smtClean="0"/>
              <a:t>  The child, the friend, the other parent, the previous provider.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132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 abuse?  Obstruction of care?</a:t>
            </a:r>
          </a:p>
          <a:p>
            <a:r>
              <a:rPr lang="en-US" dirty="0" smtClean="0"/>
              <a:t>Include the child?  Eventually…ALWAYS.</a:t>
            </a:r>
          </a:p>
          <a:p>
            <a:r>
              <a:rPr lang="en-US" dirty="0" smtClean="0"/>
              <a:t>Who’s the grown-up</a:t>
            </a:r>
            <a:r>
              <a:rPr lang="en-US" baseline="0" dirty="0" smtClean="0"/>
              <a:t>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940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&amp; “I think you’re here too often are the central core to Case Management and the WA ACEP/ Medicaid Best Practice Policy.</a:t>
            </a:r>
          </a:p>
          <a:p>
            <a:r>
              <a:rPr lang="en-US" dirty="0" smtClean="0"/>
              <a:t>No one likes to have these.</a:t>
            </a:r>
          </a:p>
          <a:p>
            <a:r>
              <a:rPr lang="en-US" dirty="0" smtClean="0"/>
              <a:t>Several “canned 1 minute tapes” that should roll off your tongue in 1-2 minutes on queue:</a:t>
            </a:r>
            <a:r>
              <a:rPr lang="en-US" baseline="0" dirty="0" smtClean="0"/>
              <a:t> Smoking when their chief complaint is cough, Immunizations when the Influenza swab is +, better future choices when alcohol and trauma mix.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8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Every room in every ED should have</a:t>
            </a:r>
            <a:r>
              <a:rPr lang="en-US" baseline="0" dirty="0" smtClean="0"/>
              <a:t> the Opioid Prescribing Guidelines for Chronic Non-cancer Pain posted.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Can you make yours a sympathetic ear?</a:t>
            </a:r>
          </a:p>
          <a:p>
            <a:pPr marL="228600" indent="-228600">
              <a:buAutoNum type="arabicParenR" startAt="4"/>
            </a:pPr>
            <a:r>
              <a:rPr lang="en-US" baseline="0" dirty="0" smtClean="0"/>
              <a:t>Remember you are there TO HELP!</a:t>
            </a:r>
          </a:p>
          <a:p>
            <a:pPr marL="0" indent="0">
              <a:buNone/>
            </a:pPr>
            <a:r>
              <a:rPr lang="en-US" baseline="0" dirty="0" smtClean="0"/>
              <a:t>     Identify your goals/ identify their goals.  Maybe it’s not having to come to the ED for this?</a:t>
            </a:r>
          </a:p>
          <a:p>
            <a:pPr marL="0" indent="0">
              <a:buNone/>
            </a:pPr>
            <a:r>
              <a:rPr lang="en-US" baseline="0" dirty="0" smtClean="0"/>
              <a:t>     Is Detox the answer? Today?  In the future?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00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5) We</a:t>
            </a:r>
            <a:r>
              <a:rPr lang="en-US" baseline="0" dirty="0" smtClean="0"/>
              <a:t> all think this and need permission to start.  More a question and a tool.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462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Exhibit A, B, &amp; C!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181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 you must know in 2012:  Past monikers… “Frequent Flyers”…</a:t>
            </a:r>
          </a:p>
          <a:p>
            <a:r>
              <a:rPr lang="en-US" dirty="0" smtClean="0"/>
              <a:t>“Your ED experience should be just positive enough to make you want to come back ONLY when you have an EMERGENCY!”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597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Listen first &amp; remember “WIN-WIN”.</a:t>
            </a:r>
          </a:p>
          <a:p>
            <a:r>
              <a:rPr lang="en-US" dirty="0" smtClean="0"/>
              <a:t>EDIE &amp; Case Management Plans are tools for your success.</a:t>
            </a:r>
          </a:p>
          <a:p>
            <a:r>
              <a:rPr lang="en-US" dirty="0" smtClean="0"/>
              <a:t>Our goal is not to drive people away… It’s to herd them to more appropriate settings.</a:t>
            </a:r>
          </a:p>
          <a:p>
            <a:r>
              <a:rPr lang="en-US" dirty="0" smtClean="0"/>
              <a:t>ALL PRC clients have an assigned PCP, and they got to pick them!</a:t>
            </a:r>
          </a:p>
          <a:p>
            <a:r>
              <a:rPr lang="en-US" dirty="0" smtClean="0"/>
              <a:t>New rules say they should be followed up within 72-96 hours in their PCP’s office after ED visits.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state defines ED overuse as 5 ED visits in one year.  Every person is unique, but… Teach them this statistic, emphasize they don’t want to be this statistic.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64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Econ lecture: Especially the overuse parents. “Only so many Medicaid dollars to go around.  The State is forced to cut back.  Pure</a:t>
            </a:r>
            <a:r>
              <a:rPr lang="en-US" baseline="0" dirty="0" smtClean="0"/>
              <a:t> &amp; simple, it costs more to come to the ED then to see your PCP, and your PCP is driven to KEEP you healthy, not just deal with tonight’s flair-up.  Hear that child crying in the next room?. Her immunizations &amp; antibiotics might be the next thing Medicaid cuts because of the cost of ED use for non-emergency situations.”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023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Night Shift Triage Nurses,  How many times do you want to ask this?  How many times DO you ask this?</a:t>
            </a:r>
          </a:p>
          <a:p>
            <a:r>
              <a:rPr lang="en-US" dirty="0" smtClean="0"/>
              <a:t>Isn’t so much a difficult conversation, as a tool to either Focus or Open the real conversation.</a:t>
            </a:r>
          </a:p>
          <a:p>
            <a:r>
              <a:rPr lang="en-US" dirty="0" smtClean="0"/>
              <a:t>Example1)  You’re on your 7</a:t>
            </a:r>
            <a:r>
              <a:rPr lang="en-US" baseline="30000" dirty="0" smtClean="0"/>
              <a:t>th</a:t>
            </a:r>
            <a:r>
              <a:rPr lang="en-US" dirty="0" smtClean="0"/>
              <a:t> positive ROS, and you still are on the Chief complaint.</a:t>
            </a:r>
          </a:p>
          <a:p>
            <a:r>
              <a:rPr lang="en-US" dirty="0" smtClean="0"/>
              <a:t>Example 2) The REAL issue is the non-verbalized fear “Do I have cancer?”, “Am I going to live”.  </a:t>
            </a:r>
          </a:p>
          <a:p>
            <a:r>
              <a:rPr lang="en-US" dirty="0" smtClean="0"/>
              <a:t>Rule of 2’s:  Two</a:t>
            </a:r>
            <a:r>
              <a:rPr lang="en-US" baseline="0" dirty="0" smtClean="0"/>
              <a:t> minutes to find out the real fear, two minutes to assure, and two milligrams of Ativan, might save two thousand dollars of work-up.</a:t>
            </a:r>
          </a:p>
          <a:p>
            <a:r>
              <a:rPr lang="en-US" baseline="0" dirty="0" smtClean="0"/>
              <a:t>Key here is rarely use it from the start, and NEVER demean the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950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Never embarrass.</a:t>
            </a:r>
          </a:p>
          <a:p>
            <a:r>
              <a:rPr lang="en-US" dirty="0" smtClean="0"/>
              <a:t>Fatal Error: “20 second time out… Educate me quickly because my understanding</a:t>
            </a:r>
            <a:r>
              <a:rPr lang="en-US" baseline="0" dirty="0" smtClean="0"/>
              <a:t> is…”</a:t>
            </a:r>
          </a:p>
          <a:p>
            <a:r>
              <a:rPr lang="en-US" baseline="0" dirty="0" smtClean="0"/>
              <a:t>Educate:  Go to the “rules &amp; the givens”… the literature, your experience, the posted guidelines”.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144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520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 a mile in their shoes.</a:t>
            </a:r>
          </a:p>
          <a:p>
            <a:r>
              <a:rPr lang="en-US" dirty="0" smtClean="0"/>
              <a:t>Agree to disagree as peers, “I respect you passion.”</a:t>
            </a:r>
          </a:p>
          <a:p>
            <a:r>
              <a:rPr lang="en-US" dirty="0" smtClean="0"/>
              <a:t>Use the chain of command, because they damn sure will!</a:t>
            </a:r>
          </a:p>
          <a:p>
            <a:r>
              <a:rPr lang="en-US" dirty="0" smtClean="0"/>
              <a:t>Know your allies, know their allies.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842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476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Economics can’t be ignored</a:t>
            </a:r>
          </a:p>
          <a:p>
            <a:r>
              <a:rPr lang="en-US" dirty="0" smtClean="0"/>
              <a:t>Good Medicine - costs money</a:t>
            </a:r>
          </a:p>
          <a:p>
            <a:r>
              <a:rPr lang="en-US" dirty="0" smtClean="0"/>
              <a:t>Good QI- Saves money</a:t>
            </a:r>
          </a:p>
          <a:p>
            <a:r>
              <a:rPr lang="en-US" dirty="0" smtClean="0"/>
              <a:t>Good PR- Costs</a:t>
            </a:r>
            <a:r>
              <a:rPr lang="en-US" baseline="0" dirty="0" smtClean="0"/>
              <a:t> money but makes more future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67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264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What do they need?  Lead/ Follow/ Or get out of the way!</a:t>
            </a:r>
          </a:p>
          <a:p>
            <a:r>
              <a:rPr lang="en-US" dirty="0" smtClean="0"/>
              <a:t>2) Priorities ( a job, friend’s respect, good patient care).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722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Aspects:</a:t>
            </a:r>
          </a:p>
          <a:p>
            <a:pPr marL="228600" indent="-228600">
              <a:buAutoNum type="arabicParenR"/>
            </a:pPr>
            <a:r>
              <a:rPr lang="en-US" dirty="0" smtClean="0"/>
              <a:t>Today they are in charge, tomorrow it might be you?</a:t>
            </a:r>
            <a:r>
              <a:rPr lang="en-US" baseline="0" dirty="0" smtClean="0"/>
              <a:t>  LEARN.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It’s OK to ask for time and get outside input from your peers.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255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49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Some are hard/ some are soft… Some are “ours” some are “only mine”.  The key is ownership.</a:t>
            </a:r>
          </a:p>
          <a:p>
            <a:pPr marL="228600" indent="-228600">
              <a:buAutoNum type="arabicParenR"/>
            </a:pPr>
            <a:r>
              <a:rPr lang="en-US" dirty="0" smtClean="0"/>
              <a:t>Can you empathize?  What are their goals &amp; fears.  Repeat</a:t>
            </a:r>
            <a:r>
              <a:rPr lang="en-US" baseline="0" dirty="0" smtClean="0"/>
              <a:t> back what you hear.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6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91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These patients have entrusted their health to you, can you help them get healthier?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lie, don’t make yourself the next</a:t>
            </a:r>
            <a:r>
              <a:rPr lang="en-US" baseline="0" dirty="0" smtClean="0"/>
              <a:t> patient.  Have an exit strategy.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Never forget you had this conversation..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70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Hard: patient is dead/ that’s malpractice/ the hospital or department has a policy/ you have a stated care plan</a:t>
            </a:r>
          </a:p>
          <a:p>
            <a:r>
              <a:rPr lang="en-US" dirty="0" smtClean="0"/>
              <a:t>Soft:  The Guidelines say… careful with the word Guidelines.</a:t>
            </a:r>
          </a:p>
          <a:p>
            <a:r>
              <a:rPr lang="en-US" dirty="0" smtClean="0"/>
              <a:t>Some are “ours”: State Opioid</a:t>
            </a:r>
            <a:r>
              <a:rPr lang="en-US" baseline="0" dirty="0" smtClean="0"/>
              <a:t> Guidelines/ Group’s Practice guidelines</a:t>
            </a:r>
          </a:p>
          <a:p>
            <a:r>
              <a:rPr lang="en-US" baseline="0" dirty="0" smtClean="0"/>
              <a:t>Some are only “mine”:  Frame of Reference/ Beliefs/ Cultural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29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need to play by them ALL THE TIME.</a:t>
            </a:r>
          </a:p>
          <a:p>
            <a:r>
              <a:rPr lang="en-US" dirty="0" smtClean="0"/>
              <a:t>EVERYONE</a:t>
            </a:r>
            <a:r>
              <a:rPr lang="en-US" baseline="0" dirty="0" smtClean="0"/>
              <a:t> has to play by them.</a:t>
            </a:r>
          </a:p>
          <a:p>
            <a:r>
              <a:rPr lang="en-US" baseline="0" dirty="0" smtClean="0"/>
              <a:t>Internalize them, or work in other arenas to change them.</a:t>
            </a:r>
          </a:p>
          <a:p>
            <a:r>
              <a:rPr lang="en-US" baseline="0" dirty="0" smtClean="0"/>
              <a:t>Everyone has to be on the same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68CB-FB48-BA41-AFD1-B8537B7B030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8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D315-8E85-DA40-A862-BFA1728E1F4C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BF6D4-CFF2-D446-9587-558B0CA71BE1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75" y="2130425"/>
            <a:ext cx="841375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Managing Difficult Conversations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40017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Social Psychology 201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ED’s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8750" y="5159375"/>
            <a:ext cx="463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Stephen H. Anderson M.D., FACEP</a:t>
            </a:r>
          </a:p>
          <a:p>
            <a:r>
              <a:rPr lang="en-US" sz="2400" dirty="0" smtClean="0"/>
              <a:t>President, WA State Chapter ACEP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875" y="5884433"/>
            <a:ext cx="3174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24,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You Have To Listen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Conversations are two way.</a:t>
            </a:r>
          </a:p>
          <a:p>
            <a:r>
              <a:rPr lang="en-US" sz="4400" dirty="0" smtClean="0"/>
              <a:t>Find out their goals.</a:t>
            </a:r>
          </a:p>
          <a:p>
            <a:r>
              <a:rPr lang="en-US" sz="4400" dirty="0" smtClean="0"/>
              <a:t> Find out their fears.</a:t>
            </a:r>
          </a:p>
          <a:p>
            <a:pPr lvl="1"/>
            <a:r>
              <a:rPr lang="en-US" sz="4000" dirty="0" smtClean="0"/>
              <a:t>Give them enough rope…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0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Know Your Allies…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1125"/>
            <a:ext cx="8229600" cy="34750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Rally your troops.</a:t>
            </a:r>
          </a:p>
          <a:p>
            <a:r>
              <a:rPr lang="en-US" sz="4800" dirty="0" smtClean="0"/>
              <a:t>Build your allies.</a:t>
            </a:r>
          </a:p>
          <a:p>
            <a:pPr marL="0" indent="0" algn="ctr">
              <a:buNone/>
            </a:pPr>
            <a:r>
              <a:rPr lang="en-US" dirty="0" smtClean="0"/>
              <a:t>Do you want to be an expert witness?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Know Their Allies…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1250"/>
            <a:ext cx="8229600" cy="37449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Introductions for EVERYONE.</a:t>
            </a:r>
          </a:p>
          <a:p>
            <a:r>
              <a:rPr lang="en-US" sz="4000" dirty="0" smtClean="0"/>
              <a:t>Note “Alleged Allies” not present</a:t>
            </a:r>
          </a:p>
          <a:p>
            <a:pPr marL="0" indent="0">
              <a:buNone/>
            </a:pPr>
            <a:r>
              <a:rPr lang="en-US" dirty="0" smtClean="0"/>
              <a:t>           Acknowledge as appropriate.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38362"/>
          </a:xfrm>
        </p:spPr>
        <p:txBody>
          <a:bodyPr>
            <a:noAutofit/>
          </a:bodyPr>
          <a:lstStyle/>
          <a:p>
            <a:r>
              <a:rPr lang="en-US" sz="7200" dirty="0" smtClean="0"/>
              <a:t>Find Your Support</a:t>
            </a:r>
            <a:br>
              <a:rPr lang="en-US" sz="7200" dirty="0" smtClean="0"/>
            </a:br>
            <a:r>
              <a:rPr lang="en-US" sz="7200" dirty="0" smtClean="0"/>
              <a:t>Find Their Support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4115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Key to the Grieving Conversation</a:t>
            </a:r>
          </a:p>
          <a:p>
            <a:r>
              <a:rPr lang="en-US" sz="4400" dirty="0" smtClean="0"/>
              <a:t>If you’re headed to war… </a:t>
            </a:r>
          </a:p>
          <a:p>
            <a:pPr marL="0" indent="0" algn="ctr">
              <a:buNone/>
            </a:pPr>
            <a:r>
              <a:rPr lang="en-US" sz="4400" dirty="0" smtClean="0"/>
              <a:t>take them with you.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Believe In WIN-WIN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1250"/>
            <a:ext cx="8229600" cy="374491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Try never to define your win, by their loss.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Believe In WIN-WIN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125"/>
            <a:ext cx="8229600" cy="4110038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Listen</a:t>
            </a:r>
          </a:p>
          <a:p>
            <a:r>
              <a:rPr lang="en-US" sz="4800" dirty="0" smtClean="0"/>
              <a:t>Repeat back</a:t>
            </a:r>
          </a:p>
          <a:p>
            <a:r>
              <a:rPr lang="en-US" sz="4800" dirty="0" smtClean="0"/>
              <a:t>Work toward a common goal</a:t>
            </a:r>
          </a:p>
          <a:p>
            <a:r>
              <a:rPr lang="en-US" sz="4800" dirty="0" smtClean="0"/>
              <a:t>Compromise?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To Thine Own Self Be True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125"/>
            <a:ext cx="8229600" cy="37290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 smtClean="0"/>
              <a:t>Never Lie</a:t>
            </a:r>
          </a:p>
          <a:p>
            <a:pPr algn="ctr"/>
            <a:r>
              <a:rPr lang="en-US" sz="4800" dirty="0" smtClean="0"/>
              <a:t>Never Lie</a:t>
            </a:r>
          </a:p>
          <a:p>
            <a:pPr algn="ctr"/>
            <a:r>
              <a:rPr lang="en-US" sz="7200" dirty="0" smtClean="0"/>
              <a:t>Never LIE!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09862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These Are Difficult</a:t>
            </a:r>
            <a:br>
              <a:rPr lang="en-US" sz="6000" dirty="0" smtClean="0"/>
            </a:br>
            <a:r>
              <a:rPr lang="en-US" sz="6000" dirty="0" smtClean="0"/>
              <a:t>Stressful</a:t>
            </a:r>
            <a:br>
              <a:rPr lang="en-US" sz="6000" dirty="0" smtClean="0"/>
            </a:br>
            <a:r>
              <a:rPr lang="en-US" sz="6000" dirty="0" smtClean="0"/>
              <a:t>Conversations!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5999"/>
            <a:ext cx="8229600" cy="2570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Debrief</a:t>
            </a:r>
          </a:p>
          <a:p>
            <a:r>
              <a:rPr lang="en-US" sz="4000" dirty="0" smtClean="0"/>
              <a:t>Avoid being the one with the disease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49"/>
            <a:ext cx="8229600" cy="1952626"/>
          </a:xfrm>
        </p:spPr>
        <p:txBody>
          <a:bodyPr>
            <a:noAutofit/>
          </a:bodyPr>
          <a:lstStyle/>
          <a:p>
            <a:r>
              <a:rPr lang="en-US" sz="6000" dirty="0" smtClean="0"/>
              <a:t>Not All Conversations</a:t>
            </a:r>
            <a:br>
              <a:rPr lang="en-US" sz="6000" dirty="0" smtClean="0"/>
            </a:br>
            <a:r>
              <a:rPr lang="en-US" sz="6000" dirty="0" smtClean="0"/>
              <a:t>Will End WIN-WIN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0"/>
            <a:ext cx="8229600" cy="32686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Some won’t end.</a:t>
            </a:r>
          </a:p>
          <a:p>
            <a:r>
              <a:rPr lang="en-US" sz="4400" dirty="0" smtClean="0"/>
              <a:t>Have an exit strategy.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Document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ANY conversation with “potential” is worth documenting.</a:t>
            </a:r>
          </a:p>
          <a:p>
            <a:r>
              <a:rPr lang="en-US" sz="4000" dirty="0" smtClean="0"/>
              <a:t>Two documented views are better then one.</a:t>
            </a:r>
          </a:p>
          <a:p>
            <a:r>
              <a:rPr lang="en-US" sz="4000" dirty="0" smtClean="0"/>
              <a:t>“They” know how to document too!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Seven Conversations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000"/>
            <a:ext cx="8229600" cy="3586163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dirty="0" smtClean="0"/>
              <a:t>Grieving</a:t>
            </a:r>
          </a:p>
          <a:p>
            <a:pPr marL="0" indent="0">
              <a:buNone/>
            </a:pPr>
            <a:r>
              <a:rPr lang="en-US" sz="3600" dirty="0" smtClean="0"/>
              <a:t>1)  Someone is dying/ died.</a:t>
            </a:r>
          </a:p>
          <a:p>
            <a:pPr marL="0" indent="0">
              <a:buNone/>
            </a:pPr>
            <a:r>
              <a:rPr lang="en-US" sz="3600" dirty="0" smtClean="0"/>
              <a:t>2)  Your child is going to have a bad outcome.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Someone Is Dying/ </a:t>
            </a:r>
            <a:r>
              <a:rPr lang="en-US" sz="6000" dirty="0" smtClean="0">
                <a:solidFill>
                  <a:srgbClr val="FF0000"/>
                </a:solidFill>
              </a:rPr>
              <a:t>Died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It’s someone’s job,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take ownership.</a:t>
            </a:r>
          </a:p>
          <a:p>
            <a:r>
              <a:rPr lang="en-US" sz="4800" dirty="0" smtClean="0"/>
              <a:t>Find your support</a:t>
            </a:r>
          </a:p>
          <a:p>
            <a:r>
              <a:rPr lang="en-US" sz="4800" dirty="0" smtClean="0"/>
              <a:t>Find their support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7575" y="3159125"/>
            <a:ext cx="44164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#1</a:t>
            </a:r>
          </a:p>
          <a:p>
            <a:pPr algn="ctr"/>
            <a:r>
              <a:rPr lang="en-US" sz="7200" dirty="0" smtClean="0"/>
              <a:t>Most</a:t>
            </a:r>
          </a:p>
          <a:p>
            <a:pPr algn="ctr"/>
            <a:r>
              <a:rPr lang="en-US" sz="7200" dirty="0" smtClean="0"/>
              <a:t>Important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825"/>
            <a:ext cx="8229600" cy="1423375"/>
          </a:xfrm>
        </p:spPr>
        <p:txBody>
          <a:bodyPr>
            <a:noAutofit/>
          </a:bodyPr>
          <a:lstStyle/>
          <a:p>
            <a:r>
              <a:rPr lang="en-US" sz="7200" dirty="0" smtClean="0"/>
              <a:t>Someone Died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776"/>
            <a:ext cx="8229600" cy="4693902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Focus on the closest,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talk to everyone</a:t>
            </a:r>
          </a:p>
          <a:p>
            <a:r>
              <a:rPr lang="en-US" sz="4000" dirty="0" smtClean="0"/>
              <a:t>Listen</a:t>
            </a:r>
          </a:p>
          <a:p>
            <a:r>
              <a:rPr lang="en-US" sz="4000" dirty="0" smtClean="0"/>
              <a:t>Account for beliefs/ cultures</a:t>
            </a:r>
          </a:p>
          <a:p>
            <a:r>
              <a:rPr lang="en-US" sz="4000" dirty="0" smtClean="0"/>
              <a:t>Physical contact, the “healing touch”.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793875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>Someone Died</a:t>
            </a:r>
            <a:br>
              <a:rPr lang="en-US" sz="7300" dirty="0" smtClean="0"/>
            </a:br>
            <a:r>
              <a:rPr lang="en-US" sz="7300" dirty="0" smtClean="0"/>
              <a:t>Goals To Express</a:t>
            </a:r>
            <a:endParaRPr lang="en-US" sz="7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1) We did everything appropriate.</a:t>
            </a:r>
          </a:p>
          <a:p>
            <a:pPr marL="0" indent="0">
              <a:buNone/>
            </a:pPr>
            <a:r>
              <a:rPr lang="en-US" sz="4000" dirty="0" smtClean="0"/>
              <a:t>2) Address pain &amp; suffering.</a:t>
            </a:r>
          </a:p>
          <a:p>
            <a:pPr marL="0" indent="0">
              <a:buNone/>
            </a:pPr>
            <a:r>
              <a:rPr lang="en-US" sz="4000" dirty="0" smtClean="0"/>
              <a:t>3) “Now we are here to help you…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       &amp; others.”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050"/>
            <a:ext cx="8229600" cy="1375150"/>
          </a:xfrm>
        </p:spPr>
        <p:txBody>
          <a:bodyPr>
            <a:noAutofit/>
          </a:bodyPr>
          <a:lstStyle/>
          <a:p>
            <a:r>
              <a:rPr lang="en-US" sz="7200" dirty="0" smtClean="0"/>
              <a:t>Someone Is Dying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3401"/>
            <a:ext cx="8229600" cy="40830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 smtClean="0"/>
              <a:t>Don’t lie</a:t>
            </a:r>
          </a:p>
          <a:p>
            <a:pPr marL="0" indent="0">
              <a:buNone/>
            </a:pPr>
            <a:r>
              <a:rPr lang="en-US" sz="5400" dirty="0" smtClean="0"/>
              <a:t>Don’t steal hope</a:t>
            </a:r>
          </a:p>
          <a:p>
            <a:pPr marL="0" indent="0">
              <a:buNone/>
            </a:pPr>
            <a:r>
              <a:rPr lang="en-US" sz="5400" dirty="0" smtClean="0"/>
              <a:t>Be realistic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Someone Is Dying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0"/>
            <a:ext cx="8229600" cy="4030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Listen </a:t>
            </a:r>
            <a:r>
              <a:rPr lang="en-US" sz="1800" dirty="0"/>
              <a:t>( Is the PATIENT speaking through an advanced directive?)</a:t>
            </a:r>
          </a:p>
          <a:p>
            <a:pPr marL="0" indent="0">
              <a:buNone/>
            </a:pPr>
            <a:r>
              <a:rPr lang="en-US" sz="4000" dirty="0"/>
              <a:t>Find your support/ Find their support</a:t>
            </a:r>
          </a:p>
          <a:p>
            <a:pPr marL="0" indent="0">
              <a:buNone/>
            </a:pPr>
            <a:r>
              <a:rPr lang="en-US" sz="4000" dirty="0"/>
              <a:t>Start the conversation</a:t>
            </a:r>
          </a:p>
          <a:p>
            <a:pPr marL="0" indent="0">
              <a:buNone/>
            </a:pPr>
            <a:r>
              <a:rPr lang="en-US" sz="4000" dirty="0"/>
              <a:t>Geography/ proximity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7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97113"/>
          </a:xfrm>
        </p:spPr>
        <p:txBody>
          <a:bodyPr>
            <a:noAutofit/>
          </a:bodyPr>
          <a:lstStyle/>
          <a:p>
            <a:r>
              <a:rPr lang="en-US" sz="5400" dirty="0" smtClean="0"/>
              <a:t>Your Child </a:t>
            </a:r>
            <a:br>
              <a:rPr lang="en-US" sz="5400" dirty="0" smtClean="0"/>
            </a:br>
            <a:r>
              <a:rPr lang="en-US" sz="5400" dirty="0" smtClean="0"/>
              <a:t>Is Going To Have </a:t>
            </a:r>
            <a:br>
              <a:rPr lang="en-US" sz="5400" dirty="0" smtClean="0"/>
            </a:br>
            <a:r>
              <a:rPr lang="en-US" sz="5400" dirty="0" smtClean="0"/>
              <a:t>A Bad Outcome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59125"/>
            <a:ext cx="8229600" cy="296703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Find your support/ Find their support</a:t>
            </a:r>
          </a:p>
          <a:p>
            <a:r>
              <a:rPr lang="en-US" sz="4000" dirty="0" smtClean="0"/>
              <a:t>Don’t steal hope</a:t>
            </a:r>
          </a:p>
          <a:p>
            <a:r>
              <a:rPr lang="en-US" sz="4000" dirty="0" smtClean="0"/>
              <a:t>Be honest “in that moment”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Bad Outcome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5400" dirty="0" smtClean="0"/>
              <a:t>Negative attitude leads to negative outcomes…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8000" dirty="0" smtClean="0"/>
              <a:t>Blame is for later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Bad Outcome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418941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Child’s safety first</a:t>
            </a:r>
          </a:p>
          <a:p>
            <a:r>
              <a:rPr lang="en-US" sz="5400" dirty="0" smtClean="0"/>
              <a:t>When do you include the child in the conversation?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900237"/>
          </a:xfrm>
        </p:spPr>
        <p:txBody>
          <a:bodyPr>
            <a:noAutofit/>
          </a:bodyPr>
          <a:lstStyle/>
          <a:p>
            <a:r>
              <a:rPr lang="en-US" sz="6000" dirty="0" smtClean="0"/>
              <a:t>I Think You Have A </a:t>
            </a:r>
            <a:br>
              <a:rPr lang="en-US" sz="6000" dirty="0" smtClean="0"/>
            </a:br>
            <a:r>
              <a:rPr lang="en-US" sz="6000" dirty="0" smtClean="0"/>
              <a:t>Drug/ Alcohol Problem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125"/>
            <a:ext cx="8229600" cy="37290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Society/ Legislature/ Peers now tell us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We MUST have these conversations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THIS is the pivotal time.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98612"/>
          </a:xfrm>
        </p:spPr>
        <p:txBody>
          <a:bodyPr>
            <a:noAutofit/>
          </a:bodyPr>
          <a:lstStyle/>
          <a:p>
            <a:r>
              <a:rPr lang="en-US" sz="5400" dirty="0" smtClean="0"/>
              <a:t>Drug &amp; Alcohol Problems</a:t>
            </a:r>
            <a:br>
              <a:rPr lang="en-US" sz="5400" dirty="0" smtClean="0"/>
            </a:br>
            <a:r>
              <a:rPr lang="en-US" sz="5400" dirty="0" smtClean="0"/>
              <a:t>The Principles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3249"/>
            <a:ext cx="8229600" cy="42529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rules/ guidelines</a:t>
            </a:r>
          </a:p>
          <a:p>
            <a:r>
              <a:rPr lang="en-US" dirty="0" smtClean="0"/>
              <a:t>Listen first</a:t>
            </a:r>
          </a:p>
          <a:p>
            <a:r>
              <a:rPr lang="en-US" dirty="0" smtClean="0"/>
              <a:t>Your allies/ their allies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dirty="0" smtClean="0"/>
              <a:t>“Their support” might turn out to be your best ally!”</a:t>
            </a:r>
          </a:p>
          <a:p>
            <a:r>
              <a:rPr lang="en-US" dirty="0" smtClean="0"/>
              <a:t>WIN-WIN</a:t>
            </a:r>
          </a:p>
          <a:p>
            <a:r>
              <a:rPr lang="en-US" dirty="0" smtClean="0"/>
              <a:t>Be true to 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Seven Conversations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Sheriff/ Parenting</a:t>
            </a:r>
          </a:p>
          <a:p>
            <a:pPr marL="0" indent="0">
              <a:buNone/>
            </a:pPr>
            <a:r>
              <a:rPr lang="en-US" sz="3600" dirty="0" smtClean="0"/>
              <a:t>3)  I think you have a drug/ alcohol problem.</a:t>
            </a:r>
          </a:p>
          <a:p>
            <a:pPr marL="0" indent="0">
              <a:buNone/>
            </a:pPr>
            <a:r>
              <a:rPr lang="en-US" sz="3600" dirty="0" smtClean="0"/>
              <a:t>4)  I think you’re here too often.</a:t>
            </a:r>
          </a:p>
          <a:p>
            <a:pPr marL="0" indent="0">
              <a:buNone/>
            </a:pPr>
            <a:r>
              <a:rPr lang="en-US" sz="3600" dirty="0" smtClean="0"/>
              <a:t>5)  Why are you REALLY here?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19237"/>
          </a:xfrm>
        </p:spPr>
        <p:txBody>
          <a:bodyPr>
            <a:noAutofit/>
          </a:bodyPr>
          <a:lstStyle/>
          <a:p>
            <a:r>
              <a:rPr lang="en-US" sz="6600" dirty="0" smtClean="0"/>
              <a:t>Drug &amp; Alcohol</a:t>
            </a:r>
            <a:br>
              <a:rPr lang="en-US" sz="6600" dirty="0" smtClean="0"/>
            </a:br>
            <a:r>
              <a:rPr lang="en-US" sz="6600" dirty="0" smtClean="0"/>
              <a:t>Tools to Help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1249"/>
            <a:ext cx="8229600" cy="37449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Old Records</a:t>
            </a:r>
          </a:p>
          <a:p>
            <a:r>
              <a:rPr lang="en-US" dirty="0" smtClean="0"/>
              <a:t>EDIE</a:t>
            </a:r>
          </a:p>
          <a:p>
            <a:r>
              <a:rPr lang="en-US" dirty="0" smtClean="0"/>
              <a:t>WA state Prescription Monitoring Program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Educate patients that these exist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 Think You’re Here Too Often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592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9600" dirty="0" smtClean="0"/>
              <a:t>PRC</a:t>
            </a:r>
          </a:p>
          <a:p>
            <a:pPr marL="0" indent="0" algn="ctr">
              <a:buNone/>
            </a:pPr>
            <a:r>
              <a:rPr lang="en-US" sz="5400" dirty="0" smtClean="0"/>
              <a:t>Patient’s </a:t>
            </a:r>
          </a:p>
          <a:p>
            <a:pPr marL="0" indent="0" algn="ctr">
              <a:buNone/>
            </a:pPr>
            <a:r>
              <a:rPr lang="en-US" sz="5400" dirty="0" smtClean="0"/>
              <a:t>Requiring </a:t>
            </a:r>
          </a:p>
          <a:p>
            <a:pPr marL="0" indent="0" algn="ctr">
              <a:buNone/>
            </a:pPr>
            <a:r>
              <a:rPr lang="en-US" sz="5400" dirty="0" smtClean="0"/>
              <a:t>Co-ordination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98612"/>
          </a:xfrm>
        </p:spPr>
        <p:txBody>
          <a:bodyPr>
            <a:noAutofit/>
          </a:bodyPr>
          <a:lstStyle/>
          <a:p>
            <a:r>
              <a:rPr lang="en-US" sz="4800" dirty="0" smtClean="0"/>
              <a:t>You’re Here Too Often</a:t>
            </a:r>
            <a:br>
              <a:rPr lang="en-US" sz="4800" dirty="0" smtClean="0"/>
            </a:br>
            <a:r>
              <a:rPr lang="en-US" sz="4800" dirty="0" smtClean="0"/>
              <a:t>New WA Hospital Requirements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7250"/>
            <a:ext cx="8229600" cy="39989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Identify PRC clients upfront</a:t>
            </a:r>
          </a:p>
          <a:p>
            <a:r>
              <a:rPr lang="en-US" dirty="0" smtClean="0"/>
              <a:t>Notify their PCP of visit</a:t>
            </a:r>
          </a:p>
          <a:p>
            <a:r>
              <a:rPr lang="en-US" dirty="0" smtClean="0"/>
              <a:t>Discharge patient with instructions along:</a:t>
            </a:r>
          </a:p>
          <a:p>
            <a:pPr marL="0" indent="0">
              <a:buNone/>
            </a:pPr>
            <a:r>
              <a:rPr lang="en-US" sz="2800" dirty="0" smtClean="0"/>
              <a:t>“the right patient-to the right place-at the right time”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000" dirty="0" smtClean="0"/>
              <a:t>Shouldn’t be a punitive discussion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You’re Here Too Often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8249"/>
            <a:ext cx="8229600" cy="36179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 smtClean="0"/>
              <a:t>“You’re Unique, but…”</a:t>
            </a:r>
          </a:p>
          <a:p>
            <a:pPr marL="0" indent="0" algn="ctr">
              <a:buNone/>
            </a:pPr>
            <a:r>
              <a:rPr lang="en-US" sz="6000" dirty="0" smtClean="0"/>
              <a:t>Educate</a:t>
            </a:r>
          </a:p>
          <a:p>
            <a:pPr marL="0" indent="0" algn="ctr">
              <a:buNone/>
            </a:pPr>
            <a:r>
              <a:rPr lang="en-US" sz="4800" dirty="0" smtClean="0"/>
              <a:t>“The Econ Lecture”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99" y="274638"/>
            <a:ext cx="8588375" cy="1519237"/>
          </a:xfrm>
        </p:spPr>
        <p:txBody>
          <a:bodyPr>
            <a:noAutofit/>
          </a:bodyPr>
          <a:lstStyle/>
          <a:p>
            <a:r>
              <a:rPr lang="en-US" sz="5400" dirty="0" smtClean="0"/>
              <a:t>Why Are You REALLY Here?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125"/>
            <a:ext cx="8229600" cy="3729038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Constructively focuses the scatter.</a:t>
            </a:r>
          </a:p>
          <a:p>
            <a:r>
              <a:rPr lang="en-US" sz="4000" dirty="0" smtClean="0"/>
              <a:t>Gives an opening to the REAL difficult conversation.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800" dirty="0" smtClean="0"/>
              <a:t>NEVER demean the answer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46237"/>
          </a:xfrm>
        </p:spPr>
        <p:txBody>
          <a:bodyPr>
            <a:noAutofit/>
          </a:bodyPr>
          <a:lstStyle/>
          <a:p>
            <a:r>
              <a:rPr lang="en-US" sz="5400" dirty="0" smtClean="0"/>
              <a:t>I Disagree With You</a:t>
            </a:r>
            <a:br>
              <a:rPr lang="en-US" sz="5400" dirty="0" smtClean="0"/>
            </a:br>
            <a:r>
              <a:rPr lang="en-US" sz="5400" dirty="0" smtClean="0"/>
              <a:t>As A Colleague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" y="3032125"/>
            <a:ext cx="8858250" cy="30940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/>
              <a:t>Fatal Error VS. Difference Of Opinion</a:t>
            </a:r>
          </a:p>
          <a:p>
            <a:pPr marL="0" indent="0" algn="ctr">
              <a:buNone/>
            </a:pPr>
            <a:r>
              <a:rPr lang="en-US" sz="4000" dirty="0" smtClean="0"/>
              <a:t>Fatal Error</a:t>
            </a:r>
          </a:p>
          <a:p>
            <a:pPr marL="0" indent="0">
              <a:buNone/>
            </a:pPr>
            <a:r>
              <a:rPr lang="en-US" sz="4000" dirty="0" smtClean="0"/>
              <a:t>Success comes through education first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82737"/>
          </a:xfrm>
        </p:spPr>
        <p:txBody>
          <a:bodyPr>
            <a:noAutofit/>
          </a:bodyPr>
          <a:lstStyle/>
          <a:p>
            <a:r>
              <a:rPr lang="en-US" sz="6000" dirty="0" smtClean="0"/>
              <a:t>Difference of Opinion </a:t>
            </a:r>
            <a:br>
              <a:rPr lang="en-US" sz="6000" dirty="0" smtClean="0"/>
            </a:br>
            <a:r>
              <a:rPr lang="en-US" sz="6000" dirty="0" smtClean="0"/>
              <a:t>With A Colleague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125"/>
            <a:ext cx="8229600" cy="37290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400" dirty="0" smtClean="0"/>
              <a:t>Praise in Public/ Debate in Private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Ask yourself going in:</a:t>
            </a:r>
          </a:p>
          <a:p>
            <a:pPr marL="0" indent="0">
              <a:buNone/>
            </a:pPr>
            <a:r>
              <a:rPr lang="en-US" sz="2800" dirty="0" smtClean="0"/>
              <a:t>What’s my goal?</a:t>
            </a:r>
          </a:p>
          <a:p>
            <a:pPr marL="0" indent="0">
              <a:buNone/>
            </a:pPr>
            <a:r>
              <a:rPr lang="en-US" sz="2800" dirty="0" smtClean="0"/>
              <a:t>Am I a team builder?</a:t>
            </a:r>
          </a:p>
          <a:p>
            <a:pPr marL="0" indent="0">
              <a:buNone/>
            </a:pPr>
            <a:r>
              <a:rPr lang="en-US" sz="2800" dirty="0" smtClean="0"/>
              <a:t>How can I make this WIN-WIN?</a:t>
            </a:r>
          </a:p>
          <a:p>
            <a:pPr marL="0" indent="0">
              <a:buNone/>
            </a:pPr>
            <a:r>
              <a:rPr lang="en-US" sz="2800" dirty="0" smtClean="0"/>
              <a:t>Focus on the patient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90737"/>
          </a:xfrm>
        </p:spPr>
        <p:txBody>
          <a:bodyPr>
            <a:noAutofit/>
          </a:bodyPr>
          <a:lstStyle/>
          <a:p>
            <a:r>
              <a:rPr lang="en-US" sz="6000" dirty="0" smtClean="0"/>
              <a:t>Difference Of Opinion</a:t>
            </a:r>
            <a:br>
              <a:rPr lang="en-US" sz="6000" dirty="0" smtClean="0"/>
            </a:br>
            <a:r>
              <a:rPr lang="en-US" sz="6000" dirty="0" smtClean="0"/>
              <a:t> With A Colleague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2508250"/>
            <a:ext cx="8604250" cy="361791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Listen</a:t>
            </a:r>
          </a:p>
          <a:p>
            <a:r>
              <a:rPr lang="en-US" sz="3600" dirty="0" smtClean="0"/>
              <a:t>Agree on the easy, Work toward the hard.</a:t>
            </a:r>
          </a:p>
          <a:p>
            <a:r>
              <a:rPr lang="en-US" sz="3600" dirty="0" smtClean="0"/>
              <a:t>Set the stage for “The Next Time”</a:t>
            </a:r>
          </a:p>
          <a:p>
            <a:r>
              <a:rPr lang="en-US" sz="3600" dirty="0" smtClean="0"/>
              <a:t>If necessary, use the chain of command.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62112"/>
          </a:xfrm>
        </p:spPr>
        <p:txBody>
          <a:bodyPr>
            <a:noAutofit/>
          </a:bodyPr>
          <a:lstStyle/>
          <a:p>
            <a:r>
              <a:rPr lang="en-US" sz="5400" dirty="0" smtClean="0"/>
              <a:t>That’s Not How </a:t>
            </a:r>
            <a:br>
              <a:rPr lang="en-US" sz="5400" dirty="0" smtClean="0"/>
            </a:br>
            <a:r>
              <a:rPr lang="en-US" sz="5400" dirty="0" smtClean="0"/>
              <a:t>Administration Foresees It</a:t>
            </a:r>
            <a:endParaRPr lang="en-US" sz="5400" dirty="0"/>
          </a:p>
        </p:txBody>
      </p:sp>
      <p:pic>
        <p:nvPicPr>
          <p:cNvPr id="4" name="Content Placeholder 3" descr="cid17866041BB384ED6ACFFF543AFD0CAA5@zimmyridequads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160" t="-63295" r="-58245" b="-12008"/>
          <a:stretch/>
        </p:blipFill>
        <p:spPr>
          <a:xfrm>
            <a:off x="568325" y="-1095375"/>
            <a:ext cx="8229600" cy="8397875"/>
          </a:xfrm>
        </p:spPr>
      </p:pic>
      <p:sp>
        <p:nvSpPr>
          <p:cNvPr id="5" name="TextBox 4"/>
          <p:cNvSpPr txBox="1"/>
          <p:nvPr/>
        </p:nvSpPr>
        <p:spPr>
          <a:xfrm>
            <a:off x="2635623" y="6579817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Administration’s Viewpoint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 smtClean="0"/>
              <a:t>The Golden Rule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en-US" sz="3600" dirty="0" smtClean="0"/>
              <a:t>Do unto others, as you would have others do unto you.</a:t>
            </a:r>
          </a:p>
          <a:p>
            <a:pPr marL="742950" indent="-742950">
              <a:lnSpc>
                <a:spcPct val="120000"/>
              </a:lnSpc>
              <a:buAutoNum type="arabicParenR"/>
            </a:pPr>
            <a:endParaRPr lang="en-US" sz="3600" dirty="0"/>
          </a:p>
          <a:p>
            <a:pPr marL="0" indent="-742950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en-US" sz="3600" dirty="0" smtClean="0"/>
              <a:t>Those with the gold, make the rules.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6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/>
              <a:t>Every pathway has an economic angle.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Seven Conversations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00200"/>
            <a:ext cx="8567167" cy="45259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Colleague/ Political</a:t>
            </a:r>
          </a:p>
          <a:p>
            <a:pPr marL="0" indent="0">
              <a:buNone/>
            </a:pPr>
            <a:r>
              <a:rPr lang="en-US" sz="3600" dirty="0" smtClean="0"/>
              <a:t>6)  I disagree with you as a colleague.</a:t>
            </a:r>
          </a:p>
          <a:p>
            <a:pPr marL="0" indent="0">
              <a:buNone/>
            </a:pPr>
            <a:r>
              <a:rPr lang="en-US" sz="3600" dirty="0" smtClean="0"/>
              <a:t>7)  That’s not how administration foresees it.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Administration’s Viewpoint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800" dirty="0" smtClean="0"/>
              <a:t>What brought you to the table?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AutoNum type="arabicParenR"/>
            </a:pPr>
            <a:r>
              <a:rPr lang="en-US" sz="3600" dirty="0" smtClean="0"/>
              <a:t>What do they need from you?</a:t>
            </a:r>
          </a:p>
          <a:p>
            <a:pPr marL="742950" indent="-742950">
              <a:buAutoNum type="arabicParenR"/>
            </a:pPr>
            <a:r>
              <a:rPr lang="en-US" sz="3600" dirty="0" smtClean="0"/>
              <a:t>What motivates you?</a:t>
            </a:r>
          </a:p>
          <a:p>
            <a:pPr marL="0" indent="0" algn="ctr">
              <a:buNone/>
            </a:pPr>
            <a:r>
              <a:rPr lang="en-US" dirty="0" smtClean="0"/>
              <a:t>Principles</a:t>
            </a:r>
          </a:p>
          <a:p>
            <a:pPr marL="0" indent="0" algn="ctr">
              <a:buNone/>
            </a:pPr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050"/>
            <a:ext cx="8229600" cy="137515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Administration’s Viewpoint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1763"/>
            <a:ext cx="8229600" cy="48562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Great leaders</a:t>
            </a:r>
          </a:p>
          <a:p>
            <a:pPr marL="0" indent="0" algn="ctr">
              <a:buNone/>
            </a:pPr>
            <a:r>
              <a:rPr lang="en-US" sz="6600" dirty="0" smtClean="0"/>
              <a:t>get input from</a:t>
            </a:r>
          </a:p>
          <a:p>
            <a:pPr marL="0" indent="0" algn="ctr">
              <a:buNone/>
            </a:pPr>
            <a:r>
              <a:rPr lang="en-US" sz="6600" dirty="0" smtClean="0"/>
              <a:t>great followers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24"/>
            <a:ext cx="8229600" cy="1524001"/>
          </a:xfrm>
        </p:spPr>
        <p:txBody>
          <a:bodyPr>
            <a:noAutofit/>
          </a:bodyPr>
          <a:lstStyle/>
          <a:p>
            <a:r>
              <a:rPr lang="en-US" sz="6000" dirty="0" smtClean="0"/>
              <a:t>Managing Difficult Conversations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7701"/>
            <a:ext cx="8229600" cy="385800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are rules/ givens</a:t>
            </a:r>
          </a:p>
          <a:p>
            <a:r>
              <a:rPr lang="en-US" sz="2400" dirty="0" smtClean="0"/>
              <a:t>You have to listen</a:t>
            </a:r>
          </a:p>
          <a:p>
            <a:r>
              <a:rPr lang="en-US" sz="2400" dirty="0" smtClean="0"/>
              <a:t>Know your allies/ know their allies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Find your support/ find their support</a:t>
            </a:r>
          </a:p>
          <a:p>
            <a:r>
              <a:rPr lang="en-US" sz="2400" dirty="0" smtClean="0"/>
              <a:t>Believe in WIN-WIN</a:t>
            </a:r>
          </a:p>
          <a:p>
            <a:r>
              <a:rPr lang="en-US" sz="2400" dirty="0" smtClean="0"/>
              <a:t>To thine own self be true</a:t>
            </a:r>
          </a:p>
          <a:p>
            <a:r>
              <a:rPr lang="en-US" sz="2400" dirty="0" smtClean="0"/>
              <a:t>Document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Overlying Principles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6500"/>
            <a:ext cx="8229600" cy="36496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There are rules/ givens.</a:t>
            </a:r>
          </a:p>
          <a:p>
            <a:r>
              <a:rPr lang="en-US" sz="5400" dirty="0" smtClean="0"/>
              <a:t>You have to listen.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2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Principles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3625"/>
            <a:ext cx="8229600" cy="3792538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Know your allies…</a:t>
            </a:r>
          </a:p>
          <a:p>
            <a:r>
              <a:rPr lang="en-US" sz="4400" dirty="0" smtClean="0"/>
              <a:t>Know their allies.</a:t>
            </a:r>
          </a:p>
          <a:p>
            <a:pPr algn="ctr"/>
            <a:r>
              <a:rPr lang="en-US" sz="4400" dirty="0" smtClean="0"/>
              <a:t>Find your support…</a:t>
            </a:r>
          </a:p>
          <a:p>
            <a:pPr algn="ctr"/>
            <a:r>
              <a:rPr lang="en-US" sz="4400" dirty="0" smtClean="0"/>
              <a:t>Find their support.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659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Principles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3967163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Believe in WIN- WIN.</a:t>
            </a:r>
          </a:p>
          <a:p>
            <a:r>
              <a:rPr lang="en-US" sz="5400" dirty="0" smtClean="0"/>
              <a:t>To thine own self be true.</a:t>
            </a:r>
          </a:p>
          <a:p>
            <a:r>
              <a:rPr lang="en-US" sz="5400" dirty="0" smtClean="0"/>
              <a:t>Document.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There Are Rules/ Givens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Some are hard…</a:t>
            </a:r>
          </a:p>
          <a:p>
            <a:r>
              <a:rPr lang="en-US" sz="4800" dirty="0" smtClean="0"/>
              <a:t>Some are soft.</a:t>
            </a:r>
          </a:p>
          <a:p>
            <a:endParaRPr lang="en-US" sz="4800" dirty="0" smtClean="0"/>
          </a:p>
          <a:p>
            <a:pPr algn="ctr"/>
            <a:r>
              <a:rPr lang="en-US" sz="4800" dirty="0" smtClean="0"/>
              <a:t>   Some are “ours”…  </a:t>
            </a:r>
          </a:p>
          <a:p>
            <a:pPr algn="ctr"/>
            <a:r>
              <a:rPr lang="en-US" sz="4800" dirty="0" smtClean="0"/>
              <a:t>Some are “only mine”.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There Are Rules/ Givens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The Key</a:t>
            </a:r>
          </a:p>
          <a:p>
            <a:pPr marL="0" indent="0" algn="ctr">
              <a:buNone/>
            </a:pPr>
            <a:r>
              <a:rPr lang="en-US" sz="9600" dirty="0" smtClean="0"/>
              <a:t>Ownership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2485016" y="6497619"/>
            <a:ext cx="43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Presented at WSHA Safe Table - ER is for Emergencies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3694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526</TotalTime>
  <Words>3408</Words>
  <Application>Microsoft Office PowerPoint</Application>
  <PresentationFormat>On-screen Show (4:3)</PresentationFormat>
  <Paragraphs>451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Twilight</vt:lpstr>
      <vt:lpstr>Managing Difficult Conversations</vt:lpstr>
      <vt:lpstr>Seven Conversations</vt:lpstr>
      <vt:lpstr>Seven Conversations</vt:lpstr>
      <vt:lpstr>Seven Conversations</vt:lpstr>
      <vt:lpstr>Overlying Principles</vt:lpstr>
      <vt:lpstr>Principles</vt:lpstr>
      <vt:lpstr>Principles</vt:lpstr>
      <vt:lpstr>There Are Rules/ Givens</vt:lpstr>
      <vt:lpstr>There Are Rules/ Givens</vt:lpstr>
      <vt:lpstr>You Have To Listen</vt:lpstr>
      <vt:lpstr>Know Your Allies…</vt:lpstr>
      <vt:lpstr>Know Their Allies…</vt:lpstr>
      <vt:lpstr>Find Your Support Find Their Support</vt:lpstr>
      <vt:lpstr>Believe In WIN-WIN</vt:lpstr>
      <vt:lpstr>Believe In WIN-WIN</vt:lpstr>
      <vt:lpstr>To Thine Own Self Be True</vt:lpstr>
      <vt:lpstr>These Are Difficult Stressful Conversations!</vt:lpstr>
      <vt:lpstr>Not All Conversations Will End WIN-WIN</vt:lpstr>
      <vt:lpstr>Document</vt:lpstr>
      <vt:lpstr>Someone Is Dying/ Died</vt:lpstr>
      <vt:lpstr>Someone Died</vt:lpstr>
      <vt:lpstr>Someone Died Goals To Express</vt:lpstr>
      <vt:lpstr>Someone Is Dying</vt:lpstr>
      <vt:lpstr>Someone Is Dying</vt:lpstr>
      <vt:lpstr>Your Child  Is Going To Have  A Bad Outcome</vt:lpstr>
      <vt:lpstr>Bad Outcome</vt:lpstr>
      <vt:lpstr>Bad Outcome</vt:lpstr>
      <vt:lpstr>I Think You Have A  Drug/ Alcohol Problem</vt:lpstr>
      <vt:lpstr>Drug &amp; Alcohol Problems The Principles</vt:lpstr>
      <vt:lpstr>Drug &amp; Alcohol Tools to Help</vt:lpstr>
      <vt:lpstr>I Think You’re Here Too Often</vt:lpstr>
      <vt:lpstr>You’re Here Too Often New WA Hospital Requirements</vt:lpstr>
      <vt:lpstr>You’re Here Too Often</vt:lpstr>
      <vt:lpstr>Why Are You REALLY Here?</vt:lpstr>
      <vt:lpstr>I Disagree With You As A Colleague</vt:lpstr>
      <vt:lpstr>Difference of Opinion  With A Colleague</vt:lpstr>
      <vt:lpstr>Difference Of Opinion  With A Colleague</vt:lpstr>
      <vt:lpstr>That’s Not How  Administration Foresees It</vt:lpstr>
      <vt:lpstr>Administration’s Viewpoint</vt:lpstr>
      <vt:lpstr>Administration’s Viewpoint</vt:lpstr>
      <vt:lpstr>Administration’s Viewpoint</vt:lpstr>
      <vt:lpstr>Managing Difficult Conversations</vt:lpstr>
    </vt:vector>
  </TitlesOfParts>
  <Company>Cascade Emergency Physicians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Difficult Conversations</dc:title>
  <dc:creator>stephen anderson</dc:creator>
  <cp:lastModifiedBy>JanetV</cp:lastModifiedBy>
  <cp:revision>30</cp:revision>
  <cp:lastPrinted>2012-09-21T01:14:46Z</cp:lastPrinted>
  <dcterms:created xsi:type="dcterms:W3CDTF">2012-04-26T05:33:53Z</dcterms:created>
  <dcterms:modified xsi:type="dcterms:W3CDTF">2012-09-21T01:22:54Z</dcterms:modified>
</cp:coreProperties>
</file>