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7" r:id="rId2"/>
    <p:sldId id="263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0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22FA5B-315F-4F3F-9A6E-4E0D66D6426E}" type="datetimeFigureOut">
              <a:rPr lang="en-US" smtClean="0"/>
              <a:t>8/1/2014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90D98E-03BC-43AB-9F07-5C934D12A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22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1C7B91-D443-4A0C-98F1-4486FBE9C8DA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64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4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 done in GOD shepherd also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2D8111-E449-48C6-B1CA-D3EC33396B67}" type="slidenum">
              <a:rPr lang="en-US"/>
              <a:pPr/>
              <a:t>2</a:t>
            </a:fld>
            <a:endParaRPr lang="en-US"/>
          </a:p>
        </p:txBody>
      </p:sp>
      <p:sp>
        <p:nvSpPr>
          <p:cNvPr id="3804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804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570" y="4343013"/>
            <a:ext cx="5488861" cy="4115574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To determine patients’ dependency level, pick the level/category that has one or more statements that best characterize your patient’s physical and/or cognitive function. 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A dependency assessment needs to be completed and documented on admission and once during a shift (either 8 or 12 hours).  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A patient mobility check should be done prior to every vertical transfer.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9E8E02-5B3E-4363-B463-3FCBE593174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 this done well……..issues with all charting not just SPHM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9E8E02-5B3E-4363-B463-3FCBE593174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271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917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02707" indent="-270272" defTabSz="91291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81087" indent="-216218" defTabSz="91291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13521" indent="-216218" defTabSz="91291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45957" indent="-216218" defTabSz="91291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378391" indent="-216218" defTabSz="9129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0825" indent="-216218" defTabSz="9129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260" indent="-216218" defTabSz="9129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695" indent="-216218" defTabSz="9129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697DC86-483C-499E-8495-9B17A243EA1B}" type="slidenum">
              <a:rPr lang="en-US">
                <a:solidFill>
                  <a:prstClr val="black"/>
                </a:solidFill>
              </a:rPr>
              <a:pPr eaLnBrk="1" hangingPunct="1"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8355" name="Rectangle 7"/>
          <p:cNvSpPr txBox="1">
            <a:spLocks noGrp="1" noChangeArrowheads="1"/>
          </p:cNvSpPr>
          <p:nvPr/>
        </p:nvSpPr>
        <p:spPr bwMode="auto">
          <a:xfrm>
            <a:off x="3885904" y="8685894"/>
            <a:ext cx="2970609" cy="45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 anchor="b"/>
          <a:lstStyle>
            <a:lvl1pPr defTabSz="965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5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5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5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5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AD2C52D6-A255-415A-A2FE-B7C71311CBF8}" type="slidenum">
              <a:rPr lang="en-US" sz="1100" b="1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100" b="1">
              <a:solidFill>
                <a:prstClr val="black"/>
              </a:solidFill>
            </a:endParaRPr>
          </a:p>
        </p:txBody>
      </p:sp>
      <p:sp>
        <p:nvSpPr>
          <p:cNvPr id="228356" name="Rectangle 7"/>
          <p:cNvSpPr txBox="1">
            <a:spLocks noGrp="1" noChangeArrowheads="1"/>
          </p:cNvSpPr>
          <p:nvPr/>
        </p:nvSpPr>
        <p:spPr bwMode="auto">
          <a:xfrm>
            <a:off x="3885904" y="8687406"/>
            <a:ext cx="2972097" cy="45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82" tIns="45790" rIns="91582" bIns="45790" anchor="b"/>
          <a:lstStyle>
            <a:lvl1pPr defTabSz="9683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64006464-A1E5-455A-914A-C478321DBBD2}" type="slidenum">
              <a:rPr lang="en-US" sz="1200" b="1">
                <a:solidFill>
                  <a:prstClr val="black"/>
                </a:solidFill>
                <a:latin typeface="Times New Roman" pitchFamily="18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283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ln/>
        </p:spPr>
      </p:sp>
      <p:sp>
        <p:nvSpPr>
          <p:cNvPr id="2283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6" y="4343704"/>
            <a:ext cx="5030391" cy="41138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82" tIns="45790" rIns="91582" bIns="45790"/>
          <a:lstStyle/>
          <a:p>
            <a:pPr eaLnBrk="1" hangingPunct="1"/>
            <a:r>
              <a:rPr lang="en-US" smtClean="0"/>
              <a:t>Color coding</a:t>
            </a:r>
          </a:p>
          <a:p>
            <a:pPr eaLnBrk="1" hangingPunct="1"/>
            <a:r>
              <a:rPr lang="en-US" smtClean="0"/>
              <a:t>No sligns size why</a:t>
            </a:r>
          </a:p>
          <a:p>
            <a:pPr eaLnBrk="1" hangingPunct="1"/>
            <a:r>
              <a:rPr lang="en-US" smtClean="0"/>
              <a:t>Magnetic</a:t>
            </a:r>
          </a:p>
          <a:p>
            <a:pPr eaLnBrk="1" hangingPunct="1"/>
            <a:r>
              <a:rPr lang="en-US" smtClean="0"/>
              <a:t>How staf nursing PT</a:t>
            </a:r>
          </a:p>
          <a:p>
            <a:pPr eaLnBrk="1" hangingPunct="1"/>
            <a:r>
              <a:rPr lang="en-US" smtClean="0"/>
              <a:t>8x11 ifcant change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4FE84-A4E8-47B7-814B-7CA6A46C03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056052"/>
      </p:ext>
    </p:extLst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D82BFE-B923-4ECB-BE25-523CD2572834}" type="datetime1">
              <a:rPr lang="en-US" sz="2000" b="1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8/1/2014</a:t>
            </a:fld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FA049-F9C5-4C3B-A0EA-17422FE064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917263"/>
      </p:ext>
    </p:extLst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381000"/>
            <a:ext cx="21717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81000"/>
            <a:ext cx="63627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53473F-6F84-413C-802D-EF63824335B0}" type="datetime1">
              <a:rPr lang="en-US" sz="2000" b="1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8/1/2014</a:t>
            </a:fld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67382-68CF-4605-94FD-62D4A86452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322783"/>
      </p:ext>
    </p:extLst>
  </p:cSld>
  <p:clrMapOvr>
    <a:masterClrMapping/>
  </p:clrMapOvr>
  <p:transition spd="med">
    <p:pull dir="l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4800" y="3810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275A2F-A18C-46D1-987F-135DD4CC87FE}" type="datetime1">
              <a:rPr lang="en-US" sz="2000" b="1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8/1/2014</a:t>
            </a:fld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6172B-ABA5-4D35-A50E-7BC015DB13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026985"/>
      </p:ext>
    </p:extLst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CB7CD7-9BD4-4D12-8337-C7F25C2C8926}" type="datetime1">
              <a:rPr lang="en-US" sz="2000" b="1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8/1/2014</a:t>
            </a:fld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07076-60CD-46B8-84F2-0FA59635113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860193"/>
      </p:ext>
    </p:extLst>
  </p:cSld>
  <p:clrMapOvr>
    <a:masterClrMapping/>
  </p:clrMapOvr>
  <p:transition spd="med">
    <p:pull dir="l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4800" y="381000"/>
            <a:ext cx="8686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25D2AB-702F-4F9C-B9E6-1904F59B5182}" type="datetime1">
              <a:rPr lang="en-US" sz="2000" b="1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8/1/2014</a:t>
            </a:fld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35C1D-1751-4686-9CE6-AF795BAADA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597022"/>
      </p:ext>
    </p:extLst>
  </p:cSld>
  <p:clrMapOvr>
    <a:masterClrMapping/>
  </p:clrMapOvr>
  <p:transition spd="med">
    <p:pull dir="l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AE0A2B-8C71-40AD-8959-0B79B2AD262E}" type="datetime1">
              <a:rPr lang="en-US" sz="2000" b="1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8/1/2014</a:t>
            </a:fld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17F1D-24D3-410C-8E25-E401CAB253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04289"/>
      </p:ext>
    </p:extLst>
  </p:cSld>
  <p:clrMapOvr>
    <a:masterClrMapping/>
  </p:clrMapOvr>
  <p:transition spd="med">
    <p:pull dir="l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9E9856-3664-41E4-8566-B5B5357C4528}" type="datetime1">
              <a:rPr lang="en-US" sz="2000" b="1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8/1/2014</a:t>
            </a:fld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7740C-ECE8-4BD4-8DDD-B32114E494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338594"/>
      </p:ext>
    </p:extLst>
  </p:cSld>
  <p:clrMapOvr>
    <a:masterClrMapping/>
  </p:clrMapOvr>
  <p:transition spd="med">
    <p:pull dir="l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EFFB50-86AD-4D58-97BB-72E89DE6DEC4}" type="datetime1">
              <a:rPr lang="en-US" sz="2000" b="1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8/1/2014</a:t>
            </a:fld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EEEC6-3454-46A3-924F-C3FE06130F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262721"/>
      </p:ext>
    </p:extLst>
  </p:cSld>
  <p:clrMapOvr>
    <a:masterClrMapping/>
  </p:clrMapOvr>
  <p:transition spd="med">
    <p:pull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4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EAAF6-7FA1-4CAE-A44F-6E17861E34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392939"/>
      </p:ext>
    </p:extLst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9A706D-7175-4B03-A97E-D1C0B69CF2F9}" type="datetime1">
              <a:rPr lang="en-US" sz="2000" b="1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8/1/2014</a:t>
            </a:fld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40852-DE7C-4EBA-A348-591E61A393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604156"/>
      </p:ext>
    </p:extLst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6D5F49-2827-4624-AD78-2189AE6D4A36}" type="datetime1">
              <a:rPr lang="en-US" sz="2000" b="1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8/1/2014</a:t>
            </a:fld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78BC4-C547-416F-9425-DD8A11CE5E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852053"/>
      </p:ext>
    </p:extLst>
  </p:cSld>
  <p:clrMapOvr>
    <a:masterClrMapping/>
  </p:clrMapOvr>
  <p:transition spd="med">
    <p:pull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DEAC2C-D6C4-42A7-A534-7DFB02C3008E}" type="datetime1">
              <a:rPr lang="en-US" sz="2000" b="1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8/1/2014</a:t>
            </a:fld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8319D-B975-4A85-9C4D-5BDA8E10F5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450734"/>
      </p:ext>
    </p:extLst>
  </p:cSld>
  <p:clrMapOvr>
    <a:masterClrMapping/>
  </p:clrMapOvr>
  <p:transition spd="med">
    <p:pull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573D2A-EDC1-4292-BBB0-66B60AB046D7}" type="datetime1">
              <a:rPr lang="en-US" sz="2000" b="1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8/1/2014</a:t>
            </a:fld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A41B3-A496-4AC6-9DD3-5BCD04E4CF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64879"/>
      </p:ext>
    </p:extLst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5E9A2F-03A5-43A2-86B7-BCAA373B1717}" type="datetime1">
              <a:rPr lang="en-US" sz="2000" b="1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8/1/2014</a:t>
            </a:fld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FCECE-7421-4C6C-9D29-4B5C68CF43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537593"/>
      </p:ext>
    </p:extLst>
  </p:cSld>
  <p:clrMapOvr>
    <a:masterClrMapping/>
  </p:clrMapOvr>
  <p:transition spd="med">
    <p:pull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4574CB-2894-4242-8CE5-A8D130FDBEDF}" type="datetime1">
              <a:rPr lang="en-US" sz="2000" b="1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8/1/2014</a:t>
            </a:fld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E06A9-C07F-43E2-93ED-81E6213BD1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142412"/>
      </p:ext>
    </p:extLst>
  </p:cSld>
  <p:clrMapOvr>
    <a:masterClrMapping/>
  </p:clrMapOvr>
  <p:transition spd="med">
    <p:pull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703474-65B3-452A-BCC1-133348927AC5}" type="datetime1">
              <a:rPr lang="en-US" sz="2000" b="1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8/1/2014</a:t>
            </a:fld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4B441-1E31-4928-94A5-642A4C82BB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048493"/>
      </p:ext>
    </p:extLst>
  </p:cSld>
  <p:clrMapOvr>
    <a:masterClrMapping/>
  </p:clrMapOvr>
  <p:transition spd="med">
    <p:pull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w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81000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E99F0D-13E1-4ED6-A116-D27205783ABE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180975" y="6519070"/>
            <a:ext cx="2743200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000000"/>
                </a:solidFill>
              </a:rPr>
              <a:t>Reproduced with permission from HumanFit © </a:t>
            </a:r>
            <a:r>
              <a:rPr lang="en-US" sz="800" b="1" dirty="0">
                <a:solidFill>
                  <a:srgbClr val="000000"/>
                </a:solidFill>
              </a:rPr>
              <a:t>2011</a:t>
            </a:r>
            <a:endParaRPr lang="en-US" sz="800" b="1" dirty="0">
              <a:solidFill>
                <a:srgbClr val="00000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 userDrawn="1"/>
        </p:nvGraphicFramePr>
        <p:xfrm>
          <a:off x="7696200" y="6248400"/>
          <a:ext cx="131762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r:id="rId20" imgW="2237232" imgH="871728" progId="">
                  <p:embed/>
                </p:oleObj>
              </mc:Choice>
              <mc:Fallback>
                <p:oleObj r:id="rId20" imgW="2237232" imgH="87172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6248400"/>
                        <a:ext cx="1317625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4516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med">
    <p:pull dir="lu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Microsoft_Word_97_-_2003_Document1.doc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2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emf"/><Relationship Id="rId4" Type="http://schemas.openxmlformats.org/officeDocument/2006/relationships/oleObject" Target="../embeddings/Microsoft_Word_97_-_2003_Document3.doc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0"/>
            <a:ext cx="1905000" cy="457200"/>
          </a:xfrm>
          <a:prstGeom prst="rect">
            <a:avLst/>
          </a:prstGeom>
        </p:spPr>
        <p:txBody>
          <a:bodyPr/>
          <a:lstStyle/>
          <a:p>
            <a:fld id="{62F7960D-CAF1-4E04-A7F7-966EEC452424}" type="slidenum">
              <a:rPr lang="en-US">
                <a:solidFill>
                  <a:srgbClr val="000000"/>
                </a:solidFill>
              </a:rPr>
              <a:pPr/>
              <a:t>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64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905000"/>
            <a:ext cx="4953000" cy="3429000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3600" dirty="0" smtClean="0"/>
              <a:t>SPHM E-Charting </a:t>
            </a:r>
            <a:br>
              <a:rPr lang="en-US" sz="3600" dirty="0" smtClean="0"/>
            </a:br>
            <a:r>
              <a:rPr lang="en-US" i="1" dirty="0" smtClean="0"/>
              <a:t>Example </a:t>
            </a:r>
            <a:r>
              <a:rPr lang="en-US" sz="3600" i="1" dirty="0" smtClean="0"/>
              <a:t>in </a:t>
            </a:r>
            <a:r>
              <a:rPr lang="en-US" sz="3600" i="1" dirty="0"/>
              <a:t>Epic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Enter Patient Mobilization dependency and </a:t>
            </a:r>
            <a:br>
              <a:rPr lang="en-US" sz="2800" dirty="0"/>
            </a:br>
            <a:r>
              <a:rPr lang="en-US" sz="2800" dirty="0"/>
              <a:t>equipment needs in the </a:t>
            </a:r>
            <a:br>
              <a:rPr lang="en-US" sz="2800" dirty="0"/>
            </a:br>
            <a:r>
              <a:rPr lang="en-US" sz="2800" dirty="0"/>
              <a:t>‘Level of Assistance’ section in EPIC</a:t>
            </a:r>
            <a:br>
              <a:rPr lang="en-US" sz="2800" dirty="0"/>
            </a:br>
            <a:r>
              <a:rPr lang="en-US" sz="2800" dirty="0"/>
              <a:t> </a:t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46417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152400"/>
            <a:ext cx="4191000" cy="6477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4797868"/>
      </p:ext>
    </p:extLst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0"/>
            <a:ext cx="1905000" cy="457200"/>
          </a:xfrm>
          <a:prstGeom prst="rect">
            <a:avLst/>
          </a:prstGeom>
        </p:spPr>
        <p:txBody>
          <a:bodyPr/>
          <a:lstStyle/>
          <a:p>
            <a:fld id="{1D48A2C8-353C-4B88-B899-D89B2D9CE8AF}" type="slidenum">
              <a:rPr lang="en-US"/>
              <a:pPr/>
              <a:t>2</a:t>
            </a:fld>
            <a:endParaRPr lang="en-US"/>
          </a:p>
        </p:txBody>
      </p:sp>
      <p:sp>
        <p:nvSpPr>
          <p:cNvPr id="38031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229600" cy="51054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 b="0"/>
          </a:p>
          <a:p>
            <a:pPr>
              <a:lnSpc>
                <a:spcPct val="90000"/>
              </a:lnSpc>
            </a:pPr>
            <a:r>
              <a:rPr lang="en-US" sz="2600"/>
              <a:t>To determine patients’ dependency level, pick the level/category that has one or more statements that best characterize your patient’s physical and/or cognitive function. </a:t>
            </a:r>
          </a:p>
          <a:p>
            <a:pPr>
              <a:lnSpc>
                <a:spcPct val="90000"/>
              </a:lnSpc>
            </a:pPr>
            <a:endParaRPr lang="en-US" sz="2600"/>
          </a:p>
          <a:p>
            <a:pPr>
              <a:lnSpc>
                <a:spcPct val="90000"/>
              </a:lnSpc>
            </a:pPr>
            <a:r>
              <a:rPr lang="en-US" sz="2600"/>
              <a:t>A dependency assessment needs to be completed and documented on admission and once during a shift (either 8 or 12 hours).  </a:t>
            </a:r>
          </a:p>
          <a:p>
            <a:pPr>
              <a:lnSpc>
                <a:spcPct val="90000"/>
              </a:lnSpc>
            </a:pPr>
            <a:endParaRPr lang="en-US" sz="2600"/>
          </a:p>
          <a:p>
            <a:pPr>
              <a:lnSpc>
                <a:spcPct val="90000"/>
              </a:lnSpc>
            </a:pPr>
            <a:r>
              <a:rPr lang="en-US" sz="2600"/>
              <a:t>A patient mobility check should be done prior to every vertical transfer.</a:t>
            </a:r>
          </a:p>
          <a:p>
            <a:pPr>
              <a:lnSpc>
                <a:spcPct val="90000"/>
              </a:lnSpc>
            </a:pPr>
            <a:endParaRPr lang="en-US" sz="2600"/>
          </a:p>
          <a:p>
            <a:pPr>
              <a:lnSpc>
                <a:spcPct val="90000"/>
              </a:lnSpc>
            </a:pPr>
            <a:endParaRPr lang="en-US" sz="2800"/>
          </a:p>
        </p:txBody>
      </p:sp>
      <p:sp>
        <p:nvSpPr>
          <p:cNvPr id="3803139" name="Rectangle 3"/>
          <p:cNvSpPr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1"/>
              <a:t>Determining &amp; Communicating Patient SPM Needs</a:t>
            </a: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3462123418"/>
      </p:ext>
    </p:extLst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0"/>
            <a:ext cx="1905000" cy="457200"/>
          </a:xfrm>
          <a:prstGeom prst="rect">
            <a:avLst/>
          </a:prstGeom>
        </p:spPr>
        <p:txBody>
          <a:bodyPr/>
          <a:lstStyle/>
          <a:p>
            <a:fld id="{18C716B7-A892-4281-A6EC-3CE5B9CEC889}" type="slidenum">
              <a:rPr lang="en-US">
                <a:solidFill>
                  <a:srgbClr val="000000"/>
                </a:solidFill>
              </a:rPr>
              <a:pPr/>
              <a:t>3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4643843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838200" y="609600"/>
          <a:ext cx="7848600" cy="556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Document" r:id="rId4" imgW="8238404" imgH="5084992" progId="Word.Document.8">
                  <p:embed/>
                </p:oleObj>
              </mc:Choice>
              <mc:Fallback>
                <p:oleObj name="Document" r:id="rId4" imgW="8238404" imgH="5084992" progId="Word.Documen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609600"/>
                        <a:ext cx="7848600" cy="556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6237492"/>
      </p:ext>
    </p:extLst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0"/>
            <a:ext cx="1905000" cy="457200"/>
          </a:xfrm>
          <a:prstGeom prst="rect">
            <a:avLst/>
          </a:prstGeom>
        </p:spPr>
        <p:txBody>
          <a:bodyPr/>
          <a:lstStyle/>
          <a:p>
            <a:fld id="{B60B8031-DF07-4C81-93FE-A783958E5D40}" type="slidenum">
              <a:rPr lang="en-US">
                <a:solidFill>
                  <a:srgbClr val="000000"/>
                </a:solidFill>
              </a:rPr>
              <a:pPr/>
              <a:t>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64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644867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8950215"/>
              </p:ext>
            </p:extLst>
          </p:nvPr>
        </p:nvGraphicFramePr>
        <p:xfrm>
          <a:off x="396875" y="457200"/>
          <a:ext cx="8108950" cy="588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Document" r:id="rId3" imgW="8240040" imgH="5975811" progId="Word.Document.8">
                  <p:embed/>
                </p:oleObj>
              </mc:Choice>
              <mc:Fallback>
                <p:oleObj name="Document" r:id="rId3" imgW="8240040" imgH="5975811" progId="Word.Documen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75" y="457200"/>
                        <a:ext cx="8108950" cy="588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3636486"/>
      </p:ext>
    </p:extLst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0"/>
            <a:ext cx="1905000" cy="457200"/>
          </a:xfrm>
          <a:prstGeom prst="rect">
            <a:avLst/>
          </a:prstGeom>
        </p:spPr>
        <p:txBody>
          <a:bodyPr/>
          <a:lstStyle/>
          <a:p>
            <a:fld id="{E778203F-6CE8-463D-8ECF-23A7A780BAC9}" type="slidenum">
              <a:rPr lang="en-US">
                <a:solidFill>
                  <a:srgbClr val="000000"/>
                </a:solidFill>
              </a:rPr>
              <a:pPr/>
              <a:t>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64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645891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7326261"/>
              </p:ext>
            </p:extLst>
          </p:nvPr>
        </p:nvGraphicFramePr>
        <p:xfrm>
          <a:off x="152400" y="288925"/>
          <a:ext cx="9220200" cy="504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Document" r:id="rId4" imgW="8476268" imgH="4219047" progId="Word.Document.8">
                  <p:embed/>
                </p:oleObj>
              </mc:Choice>
              <mc:Fallback>
                <p:oleObj name="Document" r:id="rId4" imgW="8476268" imgH="4219047" progId="Word.Documen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88925"/>
                        <a:ext cx="9220200" cy="5045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81000" y="5181600"/>
            <a:ext cx="85344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chemeClr val="accent1"/>
                </a:solidFill>
              </a:rPr>
              <a:t>All other needs in Nursing Notes/Comments section e.g.</a:t>
            </a:r>
            <a:r>
              <a:rPr lang="en-US" sz="2400" b="1" dirty="0" smtClean="0"/>
              <a:t> Use of a flat sling with a C – Collar; Ortho/spine patients (especially those </a:t>
            </a:r>
            <a:br>
              <a:rPr lang="en-US" sz="2400" b="1" dirty="0" smtClean="0"/>
            </a:br>
            <a:r>
              <a:rPr lang="en-US" sz="2400" b="1" dirty="0" smtClean="0"/>
              <a:t>with TLSO braces); Patients in traction; Pelvic fractures</a:t>
            </a:r>
            <a:endParaRPr lang="en-US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377254"/>
      </p:ext>
    </p:extLst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38CD280-48A7-4850-BD9A-E821E385AFBC}" type="slidenum">
              <a:rPr lang="en-US">
                <a:solidFill>
                  <a:srgbClr val="000000"/>
                </a:solidFill>
              </a:rPr>
              <a:pPr eaLnBrk="1" hangingPunct="1"/>
              <a:t>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7043" name="Slide Number Placeholder 2"/>
          <p:cNvSpPr txBox="1">
            <a:spLocks noGrp="1"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1618EAFD-AD96-4551-BF1F-0BF8B8F90CBA}" type="slidenum">
              <a:rPr lang="en-US" sz="1400" b="1">
                <a:solidFill>
                  <a:srgbClr val="000000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400" b="1">
              <a:solidFill>
                <a:srgbClr val="000000"/>
              </a:solidFill>
            </a:endParaRPr>
          </a:p>
        </p:txBody>
      </p:sp>
      <p:sp>
        <p:nvSpPr>
          <p:cNvPr id="87044" name="Slide Number Placeholder 5"/>
          <p:cNvSpPr txBox="1">
            <a:spLocks noGrp="1"/>
          </p:cNvSpPr>
          <p:nvPr/>
        </p:nvSpPr>
        <p:spPr bwMode="auto">
          <a:xfrm>
            <a:off x="7239000" y="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BD06D875-2C50-4649-A9AD-FE58530D113B}" type="slidenum">
              <a:rPr lang="en-US" sz="1400" b="1">
                <a:solidFill>
                  <a:srgbClr val="000000"/>
                </a:solidFill>
                <a:latin typeface="Times New Roman" pitchFamily="18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87045" name="Picture 4" descr="white board4 u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56200" y="106699050"/>
            <a:ext cx="6858000" cy="805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6" name="Picture 6"/>
          <p:cNvPicPr>
            <a:picLocks noChangeAspect="1" noChangeArrowheads="1"/>
          </p:cNvPicPr>
          <p:nvPr/>
        </p:nvPicPr>
        <p:blipFill>
          <a:blip r:embed="rId4" cstate="print">
            <a:lum bright="10000" contras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0"/>
            <a:ext cx="54864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7" name="Text Box 8"/>
          <p:cNvSpPr txBox="1">
            <a:spLocks noChangeArrowheads="1"/>
          </p:cNvSpPr>
          <p:nvPr/>
        </p:nvSpPr>
        <p:spPr bwMode="auto">
          <a:xfrm>
            <a:off x="152400" y="1676400"/>
            <a:ext cx="37338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000000"/>
                </a:solidFill>
              </a:rPr>
              <a:t>Using Staff Designed White Boards to Improve Communication</a:t>
            </a:r>
          </a:p>
        </p:txBody>
      </p:sp>
    </p:spTree>
    <p:extLst>
      <p:ext uri="{BB962C8B-B14F-4D97-AF65-F5344CB8AC3E}">
        <p14:creationId xmlns:p14="http://schemas.microsoft.com/office/powerpoint/2010/main" val="1790258639"/>
      </p:ext>
    </p:extLst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0"/>
            <a:ext cx="1905000" cy="457200"/>
          </a:xfrm>
          <a:prstGeom prst="rect">
            <a:avLst/>
          </a:prstGeom>
        </p:spPr>
        <p:txBody>
          <a:bodyPr/>
          <a:lstStyle/>
          <a:p>
            <a:fld id="{75432453-BD75-4231-A741-BF4B01AF472C}" type="slidenum">
              <a:rPr lang="en-US">
                <a:solidFill>
                  <a:srgbClr val="000000"/>
                </a:solidFill>
              </a:rPr>
              <a:pPr/>
              <a:t>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64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4691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0"/>
            <a:ext cx="6172200" cy="6858000"/>
          </a:xfrm>
          <a:ln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6400800" y="1524000"/>
            <a:ext cx="2667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FF"/>
                </a:solidFill>
              </a:rPr>
              <a:t>8”x11” laminated sheet in each patient room or treatment area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9144000" y="4038600"/>
            <a:ext cx="45719" cy="4571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978211"/>
      </p:ext>
    </p:extLst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0000"/>
      </a:accent1>
      <a:accent2>
        <a:srgbClr val="0066FF"/>
      </a:accent2>
      <a:accent3>
        <a:srgbClr val="FFFFFF"/>
      </a:accent3>
      <a:accent4>
        <a:srgbClr val="000000"/>
      </a:accent4>
      <a:accent5>
        <a:srgbClr val="FFAAAA"/>
      </a:accent5>
      <a:accent6>
        <a:srgbClr val="005CE7"/>
      </a:accent6>
      <a:hlink>
        <a:srgbClr val="FF0000"/>
      </a:hlink>
      <a:folHlink>
        <a:srgbClr val="FF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000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000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005CE7"/>
        </a:accent6>
        <a:hlink>
          <a:srgbClr val="FF00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222</Words>
  <Application>Microsoft Office PowerPoint</Application>
  <PresentationFormat>On-screen Show (4:3)</PresentationFormat>
  <Paragraphs>39</Paragraphs>
  <Slides>7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Default Design</vt:lpstr>
      <vt:lpstr>Document</vt:lpstr>
      <vt:lpstr>  SPHM E-Charting  Example in Epic  Enter Patient Mobilization dependency and  equipment needs in the  ‘Level of Assistance’ section in EPIC  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SPHM E-Charting  Example in Epic  Enter Patient Mobilization dependency and  equipment needs in the  ‘Level of Assistance’ section in EPIC   </dc:title>
  <dc:creator>Lynda</dc:creator>
  <cp:lastModifiedBy>Lynda</cp:lastModifiedBy>
  <cp:revision>2</cp:revision>
  <dcterms:created xsi:type="dcterms:W3CDTF">2014-08-01T20:26:36Z</dcterms:created>
  <dcterms:modified xsi:type="dcterms:W3CDTF">2014-08-01T20:30:29Z</dcterms:modified>
</cp:coreProperties>
</file>