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19"/>
  </p:notesMasterIdLst>
  <p:sldIdLst>
    <p:sldId id="258" r:id="rId2"/>
    <p:sldId id="376" r:id="rId3"/>
    <p:sldId id="350" r:id="rId4"/>
    <p:sldId id="356" r:id="rId5"/>
    <p:sldId id="348" r:id="rId6"/>
    <p:sldId id="349" r:id="rId7"/>
    <p:sldId id="352" r:id="rId8"/>
    <p:sldId id="351" r:id="rId9"/>
    <p:sldId id="347" r:id="rId10"/>
    <p:sldId id="324" r:id="rId11"/>
    <p:sldId id="345" r:id="rId12"/>
    <p:sldId id="357" r:id="rId13"/>
    <p:sldId id="358" r:id="rId14"/>
    <p:sldId id="359" r:id="rId15"/>
    <p:sldId id="340" r:id="rId16"/>
    <p:sldId id="341" r:id="rId17"/>
    <p:sldId id="3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40A624-2494-4D54-AD6E-23AF21DA9F71}">
          <p14:sldIdLst>
            <p14:sldId id="258"/>
            <p14:sldId id="376"/>
            <p14:sldId id="350"/>
            <p14:sldId id="356"/>
            <p14:sldId id="348"/>
            <p14:sldId id="349"/>
            <p14:sldId id="352"/>
            <p14:sldId id="351"/>
            <p14:sldId id="347"/>
            <p14:sldId id="324"/>
            <p14:sldId id="345"/>
            <p14:sldId id="357"/>
            <p14:sldId id="358"/>
            <p14:sldId id="359"/>
            <p14:sldId id="340"/>
            <p14:sldId id="341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FFFFFF"/>
    <a:srgbClr val="555759"/>
    <a:srgbClr val="0093C9"/>
    <a:srgbClr val="E53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hi1islfls01\Healthcare\GHS\WA\WA%20PPR\SFY%2015\Deliverable\SFY15%20WA%20PPR%20Master%20Summary%20-%20DRAFT(2016.04.22)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i1islfls01\Healthcare\GHS\WA\WA%20PPR\SFY%2015\Deliverable\SFY15%20WA%20PPR%20Master%20Summary%20-%20DRAFT(2016.04.22)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i1islfls01\Healthcare\GHS\WA\WA%20PPR\SFY%2015\Deliverable\SFY15%20WA%20PPR%20Master%20Summary%20-%20DRAFT(2016.04.22)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328598050637577E-2"/>
          <c:y val="5.2848852920043654E-2"/>
          <c:w val="0.8838237469349276"/>
          <c:h val="0.78890160336328907"/>
        </c:manualLayout>
      </c:layout>
      <c:barChart>
        <c:barDir val="col"/>
        <c:grouping val="clustered"/>
        <c:varyColors val="0"/>
        <c:ser>
          <c:idx val="1"/>
          <c:order val="0"/>
          <c:tx>
            <c:v>Normalized Risk-Adjusted Readmission Rates</c:v>
          </c:tx>
          <c:invertIfNegative val="0"/>
          <c:cat>
            <c:numRef>
              <c:f>'30 Day Policy - by Prov.(1%Cap)'!$AF$18:$AF$43</c:f>
              <c:numCache>
                <c:formatCode>0.00%</c:formatCode>
                <c:ptCount val="17"/>
                <c:pt idx="0">
                  <c:v>2.2499999999999999E-2</c:v>
                </c:pt>
                <c:pt idx="1">
                  <c:v>2.5000000000000001E-2</c:v>
                </c:pt>
                <c:pt idx="2">
                  <c:v>2.75E-2</c:v>
                </c:pt>
                <c:pt idx="3">
                  <c:v>0.03</c:v>
                </c:pt>
                <c:pt idx="4">
                  <c:v>3.2500000000000001E-2</c:v>
                </c:pt>
                <c:pt idx="5">
                  <c:v>3.5000000000000003E-2</c:v>
                </c:pt>
                <c:pt idx="6">
                  <c:v>3.7499999999999999E-2</c:v>
                </c:pt>
                <c:pt idx="7">
                  <c:v>0.04</c:v>
                </c:pt>
                <c:pt idx="8">
                  <c:v>4.2500000000000003E-2</c:v>
                </c:pt>
                <c:pt idx="9">
                  <c:v>4.4999999999999998E-2</c:v>
                </c:pt>
                <c:pt idx="10">
                  <c:v>4.7500000000000001E-2</c:v>
                </c:pt>
                <c:pt idx="11">
                  <c:v>0.05</c:v>
                </c:pt>
                <c:pt idx="12">
                  <c:v>5.2499999999999998E-2</c:v>
                </c:pt>
                <c:pt idx="13">
                  <c:v>5.5E-2</c:v>
                </c:pt>
                <c:pt idx="14">
                  <c:v>5.7500000000000002E-2</c:v>
                </c:pt>
                <c:pt idx="15">
                  <c:v>0.06</c:v>
                </c:pt>
                <c:pt idx="16">
                  <c:v>6.25E-2</c:v>
                </c:pt>
              </c:numCache>
              <c:extLst/>
            </c:numRef>
          </c:cat>
          <c:val>
            <c:numRef>
              <c:f>'30 Day Policy - by Prov.(1%Cap)'!$AD$18:$AD$43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428000"/>
        <c:axId val="283429176"/>
      </c:barChart>
      <c:catAx>
        <c:axId val="283428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Normalized Risk-Adjusted Readmission Rate </a:t>
                </a:r>
              </a:p>
            </c:rich>
          </c:tx>
          <c:layout>
            <c:manualLayout>
              <c:xMode val="edge"/>
              <c:yMode val="edge"/>
              <c:x val="0.25340875542524327"/>
              <c:y val="0.91126483579425988"/>
            </c:manualLayout>
          </c:layout>
          <c:overlay val="0"/>
        </c:title>
        <c:numFmt formatCode="0.00%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3429176"/>
        <c:crosses val="autoZero"/>
        <c:auto val="1"/>
        <c:lblAlgn val="ctr"/>
        <c:lblOffset val="50"/>
        <c:tickLblSkip val="2"/>
        <c:tickMarkSkip val="1"/>
        <c:noMultiLvlLbl val="0"/>
      </c:catAx>
      <c:valAx>
        <c:axId val="283429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Number of Hospitals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3428000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solidFill>
        <a:srgbClr val="95D600"/>
      </a:solidFill>
    </a:ln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76703873554282E-2"/>
          <c:y val="2.6437148531191099E-2"/>
          <c:w val="0.87713496196635932"/>
          <c:h val="0.81963038539356081"/>
        </c:manualLayout>
      </c:layout>
      <c:bubbleChart>
        <c:varyColors val="0"/>
        <c:ser>
          <c:idx val="0"/>
          <c:order val="0"/>
          <c:tx>
            <c:strRef>
              <c:f>'Pivot-Provider Rate Dist. Chart'!$C$1</c:f>
              <c:strCache>
                <c:ptCount val="1"/>
                <c:pt idx="0">
                  <c:v>Facility Casemix (Qualifying Admissions Only)</c:v>
                </c:pt>
              </c:strCache>
            </c:strRef>
          </c:tx>
          <c:spPr>
            <a:solidFill>
              <a:srgbClr val="95D600"/>
            </a:solidFill>
          </c:spPr>
          <c:invertIfNegative val="0"/>
          <c:xVal>
            <c:numRef>
              <c:f>'Pivot-Provider Rate Dist. Chart'!$B$2:$B$113</c:f>
              <c:numCache>
                <c:formatCode>0.00%</c:formatCode>
                <c:ptCount val="112"/>
                <c:pt idx="0">
                  <c:v>4.9427248072667018E-2</c:v>
                </c:pt>
                <c:pt idx="1">
                  <c:v>4.818264890688382E-2</c:v>
                </c:pt>
                <c:pt idx="2">
                  <c:v>3.9737009605517834E-2</c:v>
                </c:pt>
                <c:pt idx="3">
                  <c:v>4.5597418807639581E-2</c:v>
                </c:pt>
                <c:pt idx="4">
                  <c:v>4.9785533643940227E-2</c:v>
                </c:pt>
                <c:pt idx="5">
                  <c:v>5.3575024289300006E-2</c:v>
                </c:pt>
                <c:pt idx="6">
                  <c:v>3.9551792392067658E-2</c:v>
                </c:pt>
                <c:pt idx="7">
                  <c:v>3.136811759651624E-2</c:v>
                </c:pt>
                <c:pt idx="8">
                  <c:v>4.3666728533525413E-2</c:v>
                </c:pt>
                <c:pt idx="9">
                  <c:v>4.1897401042670819E-2</c:v>
                </c:pt>
                <c:pt idx="10">
                  <c:v>5.1426580228955132E-2</c:v>
                </c:pt>
                <c:pt idx="11">
                  <c:v>4.3204131771892008E-2</c:v>
                </c:pt>
                <c:pt idx="12">
                  <c:v>4.7726625970475597E-2</c:v>
                </c:pt>
                <c:pt idx="13">
                  <c:v>3.5920323981129494E-2</c:v>
                </c:pt>
                <c:pt idx="14">
                  <c:v>4.005912326507944E-2</c:v>
                </c:pt>
                <c:pt idx="15">
                  <c:v>4.1100549079178227E-2</c:v>
                </c:pt>
                <c:pt idx="16">
                  <c:v>3.6312209151107236E-2</c:v>
                </c:pt>
                <c:pt idx="17">
                  <c:v>4.1836663141628337E-2</c:v>
                </c:pt>
                <c:pt idx="18">
                  <c:v>3.1593938555117947E-2</c:v>
                </c:pt>
                <c:pt idx="19">
                  <c:v>0</c:v>
                </c:pt>
                <c:pt idx="20">
                  <c:v>4.1551324238163309E-2</c:v>
                </c:pt>
                <c:pt idx="21">
                  <c:v>4.4488262792234563E-2</c:v>
                </c:pt>
                <c:pt idx="22">
                  <c:v>3.906843116888601E-2</c:v>
                </c:pt>
                <c:pt idx="23">
                  <c:v>3.5401521698872458E-2</c:v>
                </c:pt>
                <c:pt idx="24">
                  <c:v>4.7347229372430299E-2</c:v>
                </c:pt>
                <c:pt idx="25">
                  <c:v>3.9521876892114623E-2</c:v>
                </c:pt>
                <c:pt idx="26">
                  <c:v>4.0938939035394271E-2</c:v>
                </c:pt>
                <c:pt idx="27">
                  <c:v>4.9058282162565969E-2</c:v>
                </c:pt>
                <c:pt idx="28">
                  <c:v>4.8841025003702888E-2</c:v>
                </c:pt>
                <c:pt idx="29">
                  <c:v>4.6759695826950588E-2</c:v>
                </c:pt>
                <c:pt idx="30">
                  <c:v>3.9807535120595261E-2</c:v>
                </c:pt>
                <c:pt idx="31">
                  <c:v>4.0607283180140695E-2</c:v>
                </c:pt>
                <c:pt idx="32">
                  <c:v>0.14626279789644445</c:v>
                </c:pt>
                <c:pt idx="33">
                  <c:v>4.1149113834193105E-2</c:v>
                </c:pt>
                <c:pt idx="34">
                  <c:v>3.8721845675352085E-2</c:v>
                </c:pt>
                <c:pt idx="35">
                  <c:v>4.5946698847725231E-2</c:v>
                </c:pt>
                <c:pt idx="36">
                  <c:v>6.2777840027523457E-2</c:v>
                </c:pt>
                <c:pt idx="37">
                  <c:v>4.3019446244342639E-2</c:v>
                </c:pt>
                <c:pt idx="38">
                  <c:v>3.9120964865047916E-2</c:v>
                </c:pt>
                <c:pt idx="39">
                  <c:v>3.5167641013609308E-2</c:v>
                </c:pt>
                <c:pt idx="40">
                  <c:v>6.2764847381180114E-2</c:v>
                </c:pt>
                <c:pt idx="41">
                  <c:v>4.2501758357140394E-2</c:v>
                </c:pt>
                <c:pt idx="42">
                  <c:v>5.4613555481793911E-2</c:v>
                </c:pt>
                <c:pt idx="43">
                  <c:v>4.7307558732106514E-2</c:v>
                </c:pt>
                <c:pt idx="44">
                  <c:v>4.0689152728874939E-2</c:v>
                </c:pt>
                <c:pt idx="45">
                  <c:v>2.9810745402292227E-2</c:v>
                </c:pt>
                <c:pt idx="46">
                  <c:v>4.2909971611590193E-2</c:v>
                </c:pt>
                <c:pt idx="47">
                  <c:v>3.6656138630423302E-2</c:v>
                </c:pt>
                <c:pt idx="48">
                  <c:v>3.6546138947354388E-2</c:v>
                </c:pt>
                <c:pt idx="49">
                  <c:v>2.5345959933551213E-2</c:v>
                </c:pt>
                <c:pt idx="50">
                  <c:v>2.9683685744059767E-2</c:v>
                </c:pt>
                <c:pt idx="51">
                  <c:v>0.14282396047205156</c:v>
                </c:pt>
                <c:pt idx="52">
                  <c:v>4.5221930455606303E-2</c:v>
                </c:pt>
                <c:pt idx="53">
                  <c:v>1.1879953620685403E-2</c:v>
                </c:pt>
                <c:pt idx="54">
                  <c:v>5.9193285514706824E-2</c:v>
                </c:pt>
                <c:pt idx="55">
                  <c:v>4.1705522659457678E-2</c:v>
                </c:pt>
                <c:pt idx="56">
                  <c:v>3.8814150586511796E-2</c:v>
                </c:pt>
                <c:pt idx="57">
                  <c:v>4.4997788541728104E-2</c:v>
                </c:pt>
                <c:pt idx="58">
                  <c:v>9.0664815707102747E-2</c:v>
                </c:pt>
                <c:pt idx="59">
                  <c:v>5.1242369513958823E-2</c:v>
                </c:pt>
                <c:pt idx="60">
                  <c:v>2.8935095785648336E-2</c:v>
                </c:pt>
                <c:pt idx="61">
                  <c:v>5.427682747069687E-2</c:v>
                </c:pt>
                <c:pt idx="62">
                  <c:v>4.8349489801911602E-2</c:v>
                </c:pt>
                <c:pt idx="63">
                  <c:v>6.5710925282813942E-2</c:v>
                </c:pt>
                <c:pt idx="64">
                  <c:v>4.372160527555112E-2</c:v>
                </c:pt>
                <c:pt idx="65">
                  <c:v>0.15128576888020273</c:v>
                </c:pt>
                <c:pt idx="66">
                  <c:v>4.3872915345428816E-2</c:v>
                </c:pt>
                <c:pt idx="67">
                  <c:v>1.2660515434329271E-2</c:v>
                </c:pt>
                <c:pt idx="68">
                  <c:v>2.5243123540950704E-2</c:v>
                </c:pt>
                <c:pt idx="69">
                  <c:v>2.6063939011572869E-2</c:v>
                </c:pt>
                <c:pt idx="70">
                  <c:v>3.1480399225065868E-2</c:v>
                </c:pt>
                <c:pt idx="71">
                  <c:v>3.0590513774352197E-2</c:v>
                </c:pt>
                <c:pt idx="72">
                  <c:v>2.2985653967808457E-2</c:v>
                </c:pt>
                <c:pt idx="73">
                  <c:v>4.3318606273285064E-2</c:v>
                </c:pt>
                <c:pt idx="74">
                  <c:v>0.11544830244899719</c:v>
                </c:pt>
                <c:pt idx="75">
                  <c:v>0.11778187351472091</c:v>
                </c:pt>
                <c:pt idx="76">
                  <c:v>9.1258665218793403E-2</c:v>
                </c:pt>
                <c:pt idx="77">
                  <c:v>7.6527899583857292E-2</c:v>
                </c:pt>
                <c:pt idx="78">
                  <c:v>7.9892798956716318E-2</c:v>
                </c:pt>
                <c:pt idx="79">
                  <c:v>0.13945133993579911</c:v>
                </c:pt>
                <c:pt idx="80">
                  <c:v>6.1065460176872782E-2</c:v>
                </c:pt>
                <c:pt idx="81">
                  <c:v>8.6146455584359627E-2</c:v>
                </c:pt>
                <c:pt idx="82">
                  <c:v>0.34973681542542978</c:v>
                </c:pt>
                <c:pt idx="83">
                  <c:v>0.21144530651643817</c:v>
                </c:pt>
                <c:pt idx="84">
                  <c:v>5.6961964790190125E-2</c:v>
                </c:pt>
                <c:pt idx="85">
                  <c:v>5.4104534888742783E-2</c:v>
                </c:pt>
                <c:pt idx="86">
                  <c:v>6.7910890968215495E-2</c:v>
                </c:pt>
                <c:pt idx="87">
                  <c:v>4.0776769538497994E-2</c:v>
                </c:pt>
                <c:pt idx="88">
                  <c:v>4.0307592036980588E-2</c:v>
                </c:pt>
                <c:pt idx="89">
                  <c:v>3.9733461617947101E-2</c:v>
                </c:pt>
                <c:pt idx="90">
                  <c:v>0</c:v>
                </c:pt>
                <c:pt idx="91">
                  <c:v>0</c:v>
                </c:pt>
                <c:pt idx="92">
                  <c:v>3.4102115098615604E-2</c:v>
                </c:pt>
                <c:pt idx="93">
                  <c:v>2.4455615591762764E-2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3.276878537686434E-2</c:v>
                </c:pt>
                <c:pt idx="105">
                  <c:v>1.2441438241556977E-2</c:v>
                </c:pt>
                <c:pt idx="106">
                  <c:v>2.0922003642406223E-2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</c:numCache>
            </c:numRef>
          </c:xVal>
          <c:yVal>
            <c:numRef>
              <c:f>'Pivot-Provider Rate Dist. Chart'!$C$2:$C$113</c:f>
              <c:numCache>
                <c:formatCode>_(* #,##0.00_);_(* \(#,##0.00\);_(* "-"??_);_(@_)</c:formatCode>
                <c:ptCount val="112"/>
                <c:pt idx="0">
                  <c:v>1.7366066804717446</c:v>
                </c:pt>
                <c:pt idx="1">
                  <c:v>0.68032475654940294</c:v>
                </c:pt>
                <c:pt idx="2">
                  <c:v>0.79496865258417404</c:v>
                </c:pt>
                <c:pt idx="3">
                  <c:v>0.7824756601111601</c:v>
                </c:pt>
                <c:pt idx="4">
                  <c:v>1.2780206870903401</c:v>
                </c:pt>
                <c:pt idx="5">
                  <c:v>1.152823403107113</c:v>
                </c:pt>
                <c:pt idx="6">
                  <c:v>0.7627506461307304</c:v>
                </c:pt>
                <c:pt idx="7">
                  <c:v>0.57619597362057584</c:v>
                </c:pt>
                <c:pt idx="8">
                  <c:v>0.86904274966799522</c:v>
                </c:pt>
                <c:pt idx="9">
                  <c:v>1.0466630760697269</c:v>
                </c:pt>
                <c:pt idx="10">
                  <c:v>0.67425595735129018</c:v>
                </c:pt>
                <c:pt idx="11">
                  <c:v>0.72548333863343262</c:v>
                </c:pt>
                <c:pt idx="12">
                  <c:v>1.429070973733584</c:v>
                </c:pt>
                <c:pt idx="13">
                  <c:v>0.85703764848485031</c:v>
                </c:pt>
                <c:pt idx="14">
                  <c:v>1.0090501747772438</c:v>
                </c:pt>
                <c:pt idx="15">
                  <c:v>0.57311736680327863</c:v>
                </c:pt>
                <c:pt idx="16">
                  <c:v>0.66674718918918885</c:v>
                </c:pt>
                <c:pt idx="17">
                  <c:v>0.68368904320987589</c:v>
                </c:pt>
                <c:pt idx="18">
                  <c:v>0.77143594032096274</c:v>
                </c:pt>
                <c:pt idx="19">
                  <c:v>0</c:v>
                </c:pt>
                <c:pt idx="20">
                  <c:v>2.1619505696551715</c:v>
                </c:pt>
                <c:pt idx="21">
                  <c:v>0.84358716510903309</c:v>
                </c:pt>
                <c:pt idx="22">
                  <c:v>0.61310389984512104</c:v>
                </c:pt>
                <c:pt idx="23">
                  <c:v>0.57006819033530554</c:v>
                </c:pt>
                <c:pt idx="24">
                  <c:v>1.0106349887535133</c:v>
                </c:pt>
                <c:pt idx="25">
                  <c:v>0.55809058639212206</c:v>
                </c:pt>
                <c:pt idx="26">
                  <c:v>0.90936909389671261</c:v>
                </c:pt>
                <c:pt idx="27">
                  <c:v>0.43584848353293426</c:v>
                </c:pt>
                <c:pt idx="28">
                  <c:v>0.69165374513274291</c:v>
                </c:pt>
                <c:pt idx="29">
                  <c:v>0.64149345468127483</c:v>
                </c:pt>
                <c:pt idx="30">
                  <c:v>0.71815081024930727</c:v>
                </c:pt>
                <c:pt idx="31">
                  <c:v>0.70707182263191337</c:v>
                </c:pt>
                <c:pt idx="32">
                  <c:v>0.59606659523809524</c:v>
                </c:pt>
                <c:pt idx="33">
                  <c:v>1.3125832237442923</c:v>
                </c:pt>
                <c:pt idx="34">
                  <c:v>0.76635735559921325</c:v>
                </c:pt>
                <c:pt idx="35">
                  <c:v>0.67655876884422128</c:v>
                </c:pt>
                <c:pt idx="36">
                  <c:v>0.64039194376351827</c:v>
                </c:pt>
                <c:pt idx="37">
                  <c:v>0.61489117554858963</c:v>
                </c:pt>
                <c:pt idx="38">
                  <c:v>0.6245208716632441</c:v>
                </c:pt>
                <c:pt idx="39">
                  <c:v>0.57938826201269245</c:v>
                </c:pt>
                <c:pt idx="40">
                  <c:v>0.46467015801354333</c:v>
                </c:pt>
                <c:pt idx="41">
                  <c:v>0.65687661609388115</c:v>
                </c:pt>
                <c:pt idx="42">
                  <c:v>0.65624774137931041</c:v>
                </c:pt>
                <c:pt idx="43">
                  <c:v>0.61107556390977447</c:v>
                </c:pt>
                <c:pt idx="44">
                  <c:v>0.80352883817952003</c:v>
                </c:pt>
                <c:pt idx="45">
                  <c:v>0.45704524321796069</c:v>
                </c:pt>
                <c:pt idx="46">
                  <c:v>1.0260617839506165</c:v>
                </c:pt>
                <c:pt idx="47">
                  <c:v>0.72156330769230737</c:v>
                </c:pt>
                <c:pt idx="48">
                  <c:v>0.58716710652173953</c:v>
                </c:pt>
                <c:pt idx="49">
                  <c:v>0.59841442906574405</c:v>
                </c:pt>
                <c:pt idx="50">
                  <c:v>0.63196676164874543</c:v>
                </c:pt>
                <c:pt idx="51">
                  <c:v>0.58021023809523808</c:v>
                </c:pt>
                <c:pt idx="52">
                  <c:v>0.56738415217391303</c:v>
                </c:pt>
                <c:pt idx="53">
                  <c:v>0.9550520674157299</c:v>
                </c:pt>
                <c:pt idx="54">
                  <c:v>0.77347035106383</c:v>
                </c:pt>
                <c:pt idx="55">
                  <c:v>1.2002174925595241</c:v>
                </c:pt>
                <c:pt idx="56">
                  <c:v>1.1956034500000006</c:v>
                </c:pt>
                <c:pt idx="57">
                  <c:v>0.42027643611111104</c:v>
                </c:pt>
                <c:pt idx="58">
                  <c:v>0.38487016923076917</c:v>
                </c:pt>
                <c:pt idx="59">
                  <c:v>0.49164957281553395</c:v>
                </c:pt>
                <c:pt idx="60">
                  <c:v>0.46468008794788301</c:v>
                </c:pt>
                <c:pt idx="61">
                  <c:v>0.64419697826086963</c:v>
                </c:pt>
                <c:pt idx="62">
                  <c:v>0.58535426792452838</c:v>
                </c:pt>
                <c:pt idx="63">
                  <c:v>0.40673267647058814</c:v>
                </c:pt>
                <c:pt idx="64">
                  <c:v>1.7161428541666666</c:v>
                </c:pt>
                <c:pt idx="65">
                  <c:v>0.62922114285714292</c:v>
                </c:pt>
                <c:pt idx="66">
                  <c:v>6.4078178333333335</c:v>
                </c:pt>
                <c:pt idx="67">
                  <c:v>0.34595452782764813</c:v>
                </c:pt>
                <c:pt idx="68">
                  <c:v>0.92152651162790722</c:v>
                </c:pt>
                <c:pt idx="69">
                  <c:v>0.49218390853658506</c:v>
                </c:pt>
                <c:pt idx="70">
                  <c:v>0.45347652146596867</c:v>
                </c:pt>
                <c:pt idx="71">
                  <c:v>0.54992579742765269</c:v>
                </c:pt>
                <c:pt idx="72">
                  <c:v>0.45828074226804111</c:v>
                </c:pt>
                <c:pt idx="73">
                  <c:v>0.41842842105263162</c:v>
                </c:pt>
                <c:pt idx="74">
                  <c:v>3.0475166060606043</c:v>
                </c:pt>
                <c:pt idx="75">
                  <c:v>0.64559332258064528</c:v>
                </c:pt>
                <c:pt idx="76">
                  <c:v>1.7494317878787879</c:v>
                </c:pt>
                <c:pt idx="77">
                  <c:v>0.4168000588235295</c:v>
                </c:pt>
                <c:pt idx="78">
                  <c:v>0.63565255555555555</c:v>
                </c:pt>
                <c:pt idx="79">
                  <c:v>1.4158703888888888</c:v>
                </c:pt>
                <c:pt idx="80">
                  <c:v>0.36223820535714291</c:v>
                </c:pt>
                <c:pt idx="81">
                  <c:v>0.57949213333333338</c:v>
                </c:pt>
                <c:pt idx="82">
                  <c:v>0.77153700000000003</c:v>
                </c:pt>
                <c:pt idx="83">
                  <c:v>1.5741193333333334</c:v>
                </c:pt>
                <c:pt idx="84">
                  <c:v>0.60002125000000006</c:v>
                </c:pt>
                <c:pt idx="85">
                  <c:v>0.61110713636363645</c:v>
                </c:pt>
                <c:pt idx="86">
                  <c:v>0.79974066666666666</c:v>
                </c:pt>
                <c:pt idx="87">
                  <c:v>0.66627935087719303</c:v>
                </c:pt>
                <c:pt idx="88">
                  <c:v>0.5906074736842104</c:v>
                </c:pt>
                <c:pt idx="89">
                  <c:v>1.5690219090909094</c:v>
                </c:pt>
                <c:pt idx="90">
                  <c:v>0</c:v>
                </c:pt>
                <c:pt idx="91">
                  <c:v>0</c:v>
                </c:pt>
                <c:pt idx="92">
                  <c:v>0.60132734285714307</c:v>
                </c:pt>
                <c:pt idx="93">
                  <c:v>0.38608558403361343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0.35969287828947349</c:v>
                </c:pt>
                <c:pt idx="105">
                  <c:v>1.1944043846153849</c:v>
                </c:pt>
                <c:pt idx="106">
                  <c:v>0.46869484033613462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</c:numCache>
            </c:numRef>
          </c:yVal>
          <c:bubbleSize>
            <c:numLit>
              <c:formatCode>General</c:formatCode>
              <c:ptCount val="112"/>
              <c:pt idx="0">
                <c:v>5827</c:v>
              </c:pt>
              <c:pt idx="1">
                <c:v>8542</c:v>
              </c:pt>
              <c:pt idx="2">
                <c:v>7128</c:v>
              </c:pt>
              <c:pt idx="3">
                <c:v>6916</c:v>
              </c:pt>
              <c:pt idx="4">
                <c:v>5111</c:v>
              </c:pt>
              <c:pt idx="5">
                <c:v>4425</c:v>
              </c:pt>
              <c:pt idx="6">
                <c:v>7916</c:v>
              </c:pt>
              <c:pt idx="7">
                <c:v>6093</c:v>
              </c:pt>
              <c:pt idx="8">
                <c:v>4597</c:v>
              </c:pt>
              <c:pt idx="9">
                <c:v>7915</c:v>
              </c:pt>
              <c:pt idx="10">
                <c:v>3554</c:v>
              </c:pt>
              <c:pt idx="11">
                <c:v>3279</c:v>
              </c:pt>
              <c:pt idx="12">
                <c:v>780</c:v>
              </c:pt>
              <c:pt idx="13">
                <c:v>5646</c:v>
              </c:pt>
              <c:pt idx="14">
                <c:v>1901</c:v>
              </c:pt>
              <c:pt idx="15">
                <c:v>5979</c:v>
              </c:pt>
              <c:pt idx="16">
                <c:v>4932</c:v>
              </c:pt>
              <c:pt idx="17">
                <c:v>4181</c:v>
              </c:pt>
              <c:pt idx="18">
                <c:v>2781</c:v>
              </c:pt>
              <c:pt idx="19">
                <c:v>126</c:v>
              </c:pt>
              <c:pt idx="20">
                <c:v>1066</c:v>
              </c:pt>
              <c:pt idx="21">
                <c:v>2190</c:v>
              </c:pt>
              <c:pt idx="22">
                <c:v>2931</c:v>
              </c:pt>
              <c:pt idx="23">
                <c:v>1512</c:v>
              </c:pt>
              <c:pt idx="24">
                <c:v>1492</c:v>
              </c:pt>
              <c:pt idx="25">
                <c:v>4474</c:v>
              </c:pt>
              <c:pt idx="26">
                <c:v>1867</c:v>
              </c:pt>
              <c:pt idx="27">
                <c:v>2778</c:v>
              </c:pt>
              <c:pt idx="28">
                <c:v>809</c:v>
              </c:pt>
              <c:pt idx="29">
                <c:v>2978</c:v>
              </c:pt>
              <c:pt idx="30">
                <c:v>3273</c:v>
              </c:pt>
              <c:pt idx="31">
                <c:v>2557</c:v>
              </c:pt>
              <c:pt idx="32">
                <c:v>62</c:v>
              </c:pt>
              <c:pt idx="33">
                <c:v>828</c:v>
              </c:pt>
              <c:pt idx="34">
                <c:v>2513</c:v>
              </c:pt>
              <c:pt idx="35">
                <c:v>1233</c:v>
              </c:pt>
              <c:pt idx="36">
                <c:v>1964</c:v>
              </c:pt>
              <c:pt idx="37">
                <c:v>438</c:v>
              </c:pt>
              <c:pt idx="38">
                <c:v>2942</c:v>
              </c:pt>
              <c:pt idx="39">
                <c:v>1341</c:v>
              </c:pt>
              <c:pt idx="40">
                <c:v>1348</c:v>
              </c:pt>
              <c:pt idx="41">
                <c:v>1869</c:v>
              </c:pt>
              <c:pt idx="42">
                <c:v>455</c:v>
              </c:pt>
              <c:pt idx="43">
                <c:v>596</c:v>
              </c:pt>
              <c:pt idx="44">
                <c:v>2208</c:v>
              </c:pt>
              <c:pt idx="45">
                <c:v>1684</c:v>
              </c:pt>
              <c:pt idx="46">
                <c:v>665</c:v>
              </c:pt>
              <c:pt idx="47">
                <c:v>1199</c:v>
              </c:pt>
              <c:pt idx="48">
                <c:v>724</c:v>
              </c:pt>
              <c:pt idx="49">
                <c:v>421</c:v>
              </c:pt>
              <c:pt idx="50">
                <c:v>790</c:v>
              </c:pt>
              <c:pt idx="51">
                <c:v>26</c:v>
              </c:pt>
              <c:pt idx="52">
                <c:v>277</c:v>
              </c:pt>
              <c:pt idx="53">
                <c:v>232</c:v>
              </c:pt>
              <c:pt idx="54">
                <c:v>152</c:v>
              </c:pt>
              <c:pt idx="55">
                <c:v>868</c:v>
              </c:pt>
              <c:pt idx="56">
                <c:v>650</c:v>
              </c:pt>
              <c:pt idx="57">
                <c:v>544</c:v>
              </c:pt>
              <c:pt idx="58">
                <c:v>83</c:v>
              </c:pt>
              <c:pt idx="59">
                <c:v>176</c:v>
              </c:pt>
              <c:pt idx="60">
                <c:v>518</c:v>
              </c:pt>
              <c:pt idx="61">
                <c:v>484</c:v>
              </c:pt>
              <c:pt idx="62">
                <c:v>430</c:v>
              </c:pt>
              <c:pt idx="63">
                <c:v>132</c:v>
              </c:pt>
              <c:pt idx="64">
                <c:v>74</c:v>
              </c:pt>
              <c:pt idx="65">
                <c:v>9</c:v>
              </c:pt>
              <c:pt idx="66">
                <c:v>289</c:v>
              </c:pt>
              <c:pt idx="67">
                <c:v>819</c:v>
              </c:pt>
              <c:pt idx="68">
                <c:v>276</c:v>
              </c:pt>
              <c:pt idx="69">
                <c:v>571</c:v>
              </c:pt>
              <c:pt idx="70">
                <c:v>1579</c:v>
              </c:pt>
              <c:pt idx="71">
                <c:v>452</c:v>
              </c:pt>
              <c:pt idx="72">
                <c:v>156</c:v>
              </c:pt>
              <c:pt idx="73">
                <c:v>193</c:v>
              </c:pt>
              <c:pt idx="74">
                <c:v>192</c:v>
              </c:pt>
              <c:pt idx="75">
                <c:v>44</c:v>
              </c:pt>
              <c:pt idx="76">
                <c:v>53</c:v>
              </c:pt>
              <c:pt idx="77">
                <c:v>111</c:v>
              </c:pt>
              <c:pt idx="78">
                <c:v>25</c:v>
              </c:pt>
              <c:pt idx="79">
                <c:v>23</c:v>
              </c:pt>
              <c:pt idx="80">
                <c:v>173</c:v>
              </c:pt>
              <c:pt idx="81">
                <c:v>24</c:v>
              </c:pt>
              <c:pt idx="82">
                <c:v>3</c:v>
              </c:pt>
              <c:pt idx="83">
                <c:v>11</c:v>
              </c:pt>
              <c:pt idx="84">
                <c:v>20</c:v>
              </c:pt>
              <c:pt idx="85">
                <c:v>35</c:v>
              </c:pt>
              <c:pt idx="86">
                <c:v>7</c:v>
              </c:pt>
              <c:pt idx="87">
                <c:v>76</c:v>
              </c:pt>
              <c:pt idx="88">
                <c:v>47</c:v>
              </c:pt>
              <c:pt idx="89">
                <c:v>31</c:v>
              </c:pt>
              <c:pt idx="90">
                <c:v>51</c:v>
              </c:pt>
              <c:pt idx="91">
                <c:v>0</c:v>
              </c:pt>
              <c:pt idx="92">
                <c:v>57</c:v>
              </c:pt>
              <c:pt idx="93">
                <c:v>355</c:v>
              </c:pt>
              <c:pt idx="94">
                <c:v>93</c:v>
              </c:pt>
              <c:pt idx="95">
                <c:v>13</c:v>
              </c:pt>
              <c:pt idx="96">
                <c:v>3</c:v>
              </c:pt>
              <c:pt idx="97">
                <c:v>245</c:v>
              </c:pt>
              <c:pt idx="98">
                <c:v>1680</c:v>
              </c:pt>
              <c:pt idx="99">
                <c:v>41</c:v>
              </c:pt>
              <c:pt idx="100">
                <c:v>3</c:v>
              </c:pt>
              <c:pt idx="101">
                <c:v>3</c:v>
              </c:pt>
              <c:pt idx="102">
                <c:v>16</c:v>
              </c:pt>
              <c:pt idx="103">
                <c:v>13</c:v>
              </c:pt>
              <c:pt idx="104">
                <c:v>1078</c:v>
              </c:pt>
              <c:pt idx="105">
                <c:v>48</c:v>
              </c:pt>
              <c:pt idx="106">
                <c:v>203</c:v>
              </c:pt>
              <c:pt idx="107">
                <c:v>3</c:v>
              </c:pt>
              <c:pt idx="108">
                <c:v>342</c:v>
              </c:pt>
              <c:pt idx="109">
                <c:v>23</c:v>
              </c:pt>
              <c:pt idx="110">
                <c:v>2</c:v>
              </c:pt>
              <c:pt idx="111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sizeRepresents val="w"/>
        <c:axId val="284489520"/>
        <c:axId val="284489912"/>
      </c:bubbleChart>
      <c:valAx>
        <c:axId val="284489520"/>
        <c:scaling>
          <c:orientation val="minMax"/>
          <c:max val="6.0000000000000012E-2"/>
          <c:min val="2.0000000000000004E-2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Normalized Risk-Adjusted Readmission Rate</a:t>
                </a:r>
              </a:p>
            </c:rich>
          </c:tx>
          <c:layout>
            <c:manualLayout>
              <c:xMode val="edge"/>
              <c:yMode val="edge"/>
              <c:x val="0.25464890553789743"/>
              <c:y val="0.93159743584022148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4489912"/>
        <c:crossesAt val="0"/>
        <c:crossBetween val="midCat"/>
      </c:valAx>
      <c:valAx>
        <c:axId val="284489912"/>
        <c:scaling>
          <c:orientation val="minMax"/>
          <c:max val="2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Facility Case Mix</a:t>
                </a:r>
              </a:p>
            </c:rich>
          </c:tx>
          <c:layout>
            <c:manualLayout>
              <c:xMode val="edge"/>
              <c:yMode val="edge"/>
              <c:x val="1.1794033356187547E-3"/>
              <c:y val="0.24909367780786834"/>
            </c:manualLayout>
          </c:layout>
          <c:overlay val="0"/>
        </c:title>
        <c:numFmt formatCode="#,##0.0" sourceLinked="0"/>
        <c:majorTickMark val="out"/>
        <c:minorTickMark val="none"/>
        <c:tickLblPos val="low"/>
        <c:txPr>
          <a:bodyPr/>
          <a:lstStyle/>
          <a:p>
            <a:pPr>
              <a:defRPr sz="1600" b="1"/>
            </a:pPr>
            <a:endParaRPr lang="en-US"/>
          </a:p>
        </c:txPr>
        <c:crossAx val="284489520"/>
        <c:crossesAt val="2.0000000000000004E-2"/>
        <c:crossBetween val="midCat"/>
        <c:majorUnit val="0.5"/>
      </c:valAx>
      <c:spPr>
        <a:ln>
          <a:solidFill>
            <a:schemeClr val="bg1">
              <a:lumMod val="50000"/>
              <a:alpha val="80000"/>
            </a:schemeClr>
          </a:solidFill>
        </a:ln>
      </c:spPr>
    </c:plotArea>
    <c:plotVisOnly val="1"/>
    <c:dispBlanksAs val="gap"/>
    <c:showDLblsOverMax val="0"/>
  </c:chart>
  <c:spPr>
    <a:ln>
      <a:solidFill>
        <a:srgbClr val="95D600"/>
      </a:solidFill>
    </a:ln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04265303090928E-2"/>
          <c:y val="2.6437148531191099E-2"/>
          <c:w val="0.880207458861202"/>
          <c:h val="0.83408873464625766"/>
        </c:manualLayout>
      </c:layout>
      <c:bubbleChart>
        <c:varyColors val="0"/>
        <c:ser>
          <c:idx val="0"/>
          <c:order val="0"/>
          <c:tx>
            <c:strRef>
              <c:f>'Pivot-Provider Rate Dist. Chart'!$C$1</c:f>
              <c:strCache>
                <c:ptCount val="1"/>
                <c:pt idx="0">
                  <c:v>Facility Casemix (Qualifying Admissions Only)</c:v>
                </c:pt>
              </c:strCache>
            </c:strRef>
          </c:tx>
          <c:spPr>
            <a:solidFill>
              <a:srgbClr val="95D600"/>
            </a:solidFill>
          </c:spPr>
          <c:invertIfNegative val="0"/>
          <c:xVal>
            <c:numRef>
              <c:f>'Pivot-Provider Rate Dist. Chart'!$B$2:$B$113</c:f>
              <c:numCache>
                <c:formatCode>0.00%</c:formatCode>
                <c:ptCount val="112"/>
                <c:pt idx="0">
                  <c:v>4.9427248072667018E-2</c:v>
                </c:pt>
                <c:pt idx="1">
                  <c:v>4.818264890688382E-2</c:v>
                </c:pt>
                <c:pt idx="2">
                  <c:v>3.9737009605517834E-2</c:v>
                </c:pt>
                <c:pt idx="3">
                  <c:v>4.5597418807639581E-2</c:v>
                </c:pt>
                <c:pt idx="4">
                  <c:v>4.9785533643940227E-2</c:v>
                </c:pt>
                <c:pt idx="5">
                  <c:v>5.3575024289300006E-2</c:v>
                </c:pt>
                <c:pt idx="6">
                  <c:v>3.9551792392067658E-2</c:v>
                </c:pt>
                <c:pt idx="7">
                  <c:v>3.136811759651624E-2</c:v>
                </c:pt>
                <c:pt idx="8">
                  <c:v>4.3666728533525413E-2</c:v>
                </c:pt>
                <c:pt idx="9">
                  <c:v>4.1897401042670819E-2</c:v>
                </c:pt>
                <c:pt idx="10">
                  <c:v>5.1426580228955132E-2</c:v>
                </c:pt>
                <c:pt idx="11">
                  <c:v>4.3204131771892008E-2</c:v>
                </c:pt>
                <c:pt idx="12">
                  <c:v>4.7726625970475597E-2</c:v>
                </c:pt>
                <c:pt idx="13">
                  <c:v>3.5920323981129494E-2</c:v>
                </c:pt>
                <c:pt idx="14">
                  <c:v>4.005912326507944E-2</c:v>
                </c:pt>
                <c:pt idx="15">
                  <c:v>4.1100549079178227E-2</c:v>
                </c:pt>
                <c:pt idx="16">
                  <c:v>3.6312209151107236E-2</c:v>
                </c:pt>
                <c:pt idx="17">
                  <c:v>4.1836663141628337E-2</c:v>
                </c:pt>
                <c:pt idx="18">
                  <c:v>3.1593938555117947E-2</c:v>
                </c:pt>
                <c:pt idx="19">
                  <c:v>0</c:v>
                </c:pt>
                <c:pt idx="20">
                  <c:v>4.1551324238163309E-2</c:v>
                </c:pt>
                <c:pt idx="21">
                  <c:v>4.4488262792234563E-2</c:v>
                </c:pt>
                <c:pt idx="22">
                  <c:v>3.906843116888601E-2</c:v>
                </c:pt>
                <c:pt idx="23">
                  <c:v>3.5401521698872458E-2</c:v>
                </c:pt>
                <c:pt idx="24">
                  <c:v>4.7347229372430299E-2</c:v>
                </c:pt>
                <c:pt idx="25">
                  <c:v>3.9521876892114623E-2</c:v>
                </c:pt>
                <c:pt idx="26">
                  <c:v>4.0938939035394271E-2</c:v>
                </c:pt>
                <c:pt idx="27">
                  <c:v>4.9058282162565969E-2</c:v>
                </c:pt>
                <c:pt idx="28">
                  <c:v>4.8841025003702888E-2</c:v>
                </c:pt>
                <c:pt idx="29">
                  <c:v>4.6759695826950588E-2</c:v>
                </c:pt>
                <c:pt idx="30">
                  <c:v>3.9807535120595261E-2</c:v>
                </c:pt>
                <c:pt idx="31">
                  <c:v>4.0607283180140695E-2</c:v>
                </c:pt>
                <c:pt idx="32">
                  <c:v>0.14626279789644445</c:v>
                </c:pt>
                <c:pt idx="33">
                  <c:v>4.1149113834193105E-2</c:v>
                </c:pt>
                <c:pt idx="34">
                  <c:v>3.8721845675352085E-2</c:v>
                </c:pt>
                <c:pt idx="35">
                  <c:v>4.5946698847725231E-2</c:v>
                </c:pt>
                <c:pt idx="36">
                  <c:v>6.2777840027523457E-2</c:v>
                </c:pt>
                <c:pt idx="37">
                  <c:v>4.3019446244342639E-2</c:v>
                </c:pt>
                <c:pt idx="38">
                  <c:v>3.9120964865047916E-2</c:v>
                </c:pt>
                <c:pt idx="39">
                  <c:v>3.5167641013609308E-2</c:v>
                </c:pt>
                <c:pt idx="40">
                  <c:v>6.2764847381180114E-2</c:v>
                </c:pt>
                <c:pt idx="41">
                  <c:v>4.2501758357140394E-2</c:v>
                </c:pt>
                <c:pt idx="42">
                  <c:v>5.4613555481793911E-2</c:v>
                </c:pt>
                <c:pt idx="43">
                  <c:v>4.7307558732106514E-2</c:v>
                </c:pt>
                <c:pt idx="44">
                  <c:v>4.0689152728874939E-2</c:v>
                </c:pt>
                <c:pt idx="45">
                  <c:v>2.9810745402292227E-2</c:v>
                </c:pt>
                <c:pt idx="46">
                  <c:v>4.2909971611590193E-2</c:v>
                </c:pt>
                <c:pt idx="47">
                  <c:v>3.6656138630423302E-2</c:v>
                </c:pt>
                <c:pt idx="48">
                  <c:v>3.6546138947354388E-2</c:v>
                </c:pt>
                <c:pt idx="49">
                  <c:v>2.5345959933551213E-2</c:v>
                </c:pt>
                <c:pt idx="50">
                  <c:v>2.9683685744059767E-2</c:v>
                </c:pt>
                <c:pt idx="51">
                  <c:v>0.14282396047205156</c:v>
                </c:pt>
                <c:pt idx="52">
                  <c:v>4.5221930455606303E-2</c:v>
                </c:pt>
                <c:pt idx="53">
                  <c:v>1.1879953620685403E-2</c:v>
                </c:pt>
                <c:pt idx="54">
                  <c:v>5.9193285514706824E-2</c:v>
                </c:pt>
                <c:pt idx="55">
                  <c:v>4.1705522659457678E-2</c:v>
                </c:pt>
                <c:pt idx="56">
                  <c:v>3.8814150586511796E-2</c:v>
                </c:pt>
                <c:pt idx="57">
                  <c:v>4.4997788541728104E-2</c:v>
                </c:pt>
                <c:pt idx="58">
                  <c:v>9.0664815707102747E-2</c:v>
                </c:pt>
                <c:pt idx="59">
                  <c:v>5.1242369513958823E-2</c:v>
                </c:pt>
                <c:pt idx="60">
                  <c:v>2.8935095785648336E-2</c:v>
                </c:pt>
                <c:pt idx="61">
                  <c:v>5.427682747069687E-2</c:v>
                </c:pt>
                <c:pt idx="62">
                  <c:v>4.8349489801911602E-2</c:v>
                </c:pt>
                <c:pt idx="63">
                  <c:v>6.5710925282813942E-2</c:v>
                </c:pt>
                <c:pt idx="64">
                  <c:v>4.372160527555112E-2</c:v>
                </c:pt>
                <c:pt idx="65">
                  <c:v>0.15128576888020273</c:v>
                </c:pt>
                <c:pt idx="66">
                  <c:v>4.3872915345428816E-2</c:v>
                </c:pt>
                <c:pt idx="67">
                  <c:v>1.2660515434329271E-2</c:v>
                </c:pt>
                <c:pt idx="68">
                  <c:v>2.5243123540950704E-2</c:v>
                </c:pt>
                <c:pt idx="69">
                  <c:v>2.6063939011572869E-2</c:v>
                </c:pt>
                <c:pt idx="70">
                  <c:v>3.1480399225065868E-2</c:v>
                </c:pt>
                <c:pt idx="71">
                  <c:v>3.0590513774352197E-2</c:v>
                </c:pt>
                <c:pt idx="72">
                  <c:v>2.2985653967808457E-2</c:v>
                </c:pt>
                <c:pt idx="73">
                  <c:v>4.3318606273285064E-2</c:v>
                </c:pt>
                <c:pt idx="74">
                  <c:v>0.11544830244899719</c:v>
                </c:pt>
                <c:pt idx="75">
                  <c:v>0.11778187351472091</c:v>
                </c:pt>
                <c:pt idx="76">
                  <c:v>9.1258665218793403E-2</c:v>
                </c:pt>
                <c:pt idx="77">
                  <c:v>7.6527899583857292E-2</c:v>
                </c:pt>
                <c:pt idx="78">
                  <c:v>7.9892798956716318E-2</c:v>
                </c:pt>
                <c:pt idx="79">
                  <c:v>0.13945133993579911</c:v>
                </c:pt>
                <c:pt idx="80">
                  <c:v>6.1065460176872782E-2</c:v>
                </c:pt>
                <c:pt idx="81">
                  <c:v>8.6146455584359627E-2</c:v>
                </c:pt>
                <c:pt idx="82">
                  <c:v>0.34973681542542978</c:v>
                </c:pt>
                <c:pt idx="83">
                  <c:v>0.21144530651643817</c:v>
                </c:pt>
                <c:pt idx="84">
                  <c:v>5.6961964790190125E-2</c:v>
                </c:pt>
                <c:pt idx="85">
                  <c:v>5.4104534888742783E-2</c:v>
                </c:pt>
                <c:pt idx="86">
                  <c:v>6.7910890968215495E-2</c:v>
                </c:pt>
                <c:pt idx="87">
                  <c:v>4.0776769538497994E-2</c:v>
                </c:pt>
                <c:pt idx="88">
                  <c:v>4.0307592036980588E-2</c:v>
                </c:pt>
                <c:pt idx="89">
                  <c:v>3.9733461617947101E-2</c:v>
                </c:pt>
                <c:pt idx="90">
                  <c:v>0</c:v>
                </c:pt>
                <c:pt idx="91">
                  <c:v>0</c:v>
                </c:pt>
                <c:pt idx="92">
                  <c:v>3.4102115098615604E-2</c:v>
                </c:pt>
                <c:pt idx="93">
                  <c:v>2.4455615591762764E-2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3.276878537686434E-2</c:v>
                </c:pt>
                <c:pt idx="105">
                  <c:v>1.2441438241556977E-2</c:v>
                </c:pt>
                <c:pt idx="106">
                  <c:v>2.0922003642406223E-2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</c:numCache>
            </c:numRef>
          </c:xVal>
          <c:yVal>
            <c:numRef>
              <c:f>'Pivot-Provider Rate Dist. Chart'!$C$2:$C$113</c:f>
              <c:numCache>
                <c:formatCode>_(* #,##0.00_);_(* \(#,##0.00\);_(* "-"??_);_(@_)</c:formatCode>
                <c:ptCount val="112"/>
                <c:pt idx="0">
                  <c:v>1.7366066804717446</c:v>
                </c:pt>
                <c:pt idx="1">
                  <c:v>0.68032475654940294</c:v>
                </c:pt>
                <c:pt idx="2">
                  <c:v>0.79496865258417404</c:v>
                </c:pt>
                <c:pt idx="3">
                  <c:v>0.7824756601111601</c:v>
                </c:pt>
                <c:pt idx="4">
                  <c:v>1.2780206870903401</c:v>
                </c:pt>
                <c:pt idx="5">
                  <c:v>1.152823403107113</c:v>
                </c:pt>
                <c:pt idx="6">
                  <c:v>0.7627506461307304</c:v>
                </c:pt>
                <c:pt idx="7">
                  <c:v>0.57619597362057584</c:v>
                </c:pt>
                <c:pt idx="8">
                  <c:v>0.86904274966799522</c:v>
                </c:pt>
                <c:pt idx="9">
                  <c:v>1.0466630760697269</c:v>
                </c:pt>
                <c:pt idx="10">
                  <c:v>0.67425595735129018</c:v>
                </c:pt>
                <c:pt idx="11">
                  <c:v>0.72548333863343262</c:v>
                </c:pt>
                <c:pt idx="12">
                  <c:v>1.429070973733584</c:v>
                </c:pt>
                <c:pt idx="13">
                  <c:v>0.85703764848485031</c:v>
                </c:pt>
                <c:pt idx="14">
                  <c:v>1.0090501747772438</c:v>
                </c:pt>
                <c:pt idx="15">
                  <c:v>0.57311736680327863</c:v>
                </c:pt>
                <c:pt idx="16">
                  <c:v>0.66674718918918885</c:v>
                </c:pt>
                <c:pt idx="17">
                  <c:v>0.68368904320987589</c:v>
                </c:pt>
                <c:pt idx="18">
                  <c:v>0.77143594032096274</c:v>
                </c:pt>
                <c:pt idx="19">
                  <c:v>0</c:v>
                </c:pt>
                <c:pt idx="20">
                  <c:v>2.1619505696551715</c:v>
                </c:pt>
                <c:pt idx="21">
                  <c:v>0.84358716510903309</c:v>
                </c:pt>
                <c:pt idx="22">
                  <c:v>0.61310389984512104</c:v>
                </c:pt>
                <c:pt idx="23">
                  <c:v>0.57006819033530554</c:v>
                </c:pt>
                <c:pt idx="24">
                  <c:v>1.0106349887535133</c:v>
                </c:pt>
                <c:pt idx="25">
                  <c:v>0.55809058639212206</c:v>
                </c:pt>
                <c:pt idx="26">
                  <c:v>0.90936909389671261</c:v>
                </c:pt>
                <c:pt idx="27">
                  <c:v>0.43584848353293426</c:v>
                </c:pt>
                <c:pt idx="28">
                  <c:v>0.69165374513274291</c:v>
                </c:pt>
                <c:pt idx="29">
                  <c:v>0.64149345468127483</c:v>
                </c:pt>
                <c:pt idx="30">
                  <c:v>0.71815081024930727</c:v>
                </c:pt>
                <c:pt idx="31">
                  <c:v>0.70707182263191337</c:v>
                </c:pt>
                <c:pt idx="32">
                  <c:v>0.59606659523809524</c:v>
                </c:pt>
                <c:pt idx="33">
                  <c:v>1.3125832237442923</c:v>
                </c:pt>
                <c:pt idx="34">
                  <c:v>0.76635735559921325</c:v>
                </c:pt>
                <c:pt idx="35">
                  <c:v>0.67655876884422128</c:v>
                </c:pt>
                <c:pt idx="36">
                  <c:v>0.64039194376351827</c:v>
                </c:pt>
                <c:pt idx="37">
                  <c:v>0.61489117554858963</c:v>
                </c:pt>
                <c:pt idx="38">
                  <c:v>0.6245208716632441</c:v>
                </c:pt>
                <c:pt idx="39">
                  <c:v>0.57938826201269245</c:v>
                </c:pt>
                <c:pt idx="40">
                  <c:v>0.46467015801354333</c:v>
                </c:pt>
                <c:pt idx="41">
                  <c:v>0.65687661609388115</c:v>
                </c:pt>
                <c:pt idx="42">
                  <c:v>0.65624774137931041</c:v>
                </c:pt>
                <c:pt idx="43">
                  <c:v>0.61107556390977447</c:v>
                </c:pt>
                <c:pt idx="44">
                  <c:v>0.80352883817952003</c:v>
                </c:pt>
                <c:pt idx="45">
                  <c:v>0.45704524321796069</c:v>
                </c:pt>
                <c:pt idx="46">
                  <c:v>1.0260617839506165</c:v>
                </c:pt>
                <c:pt idx="47">
                  <c:v>0.72156330769230737</c:v>
                </c:pt>
                <c:pt idx="48">
                  <c:v>0.58716710652173953</c:v>
                </c:pt>
                <c:pt idx="49">
                  <c:v>0.59841442906574405</c:v>
                </c:pt>
                <c:pt idx="50">
                  <c:v>0.63196676164874543</c:v>
                </c:pt>
                <c:pt idx="51">
                  <c:v>0.58021023809523808</c:v>
                </c:pt>
                <c:pt idx="52">
                  <c:v>0.56738415217391303</c:v>
                </c:pt>
                <c:pt idx="53">
                  <c:v>0.9550520674157299</c:v>
                </c:pt>
                <c:pt idx="54">
                  <c:v>0.77347035106383</c:v>
                </c:pt>
                <c:pt idx="55">
                  <c:v>1.2002174925595241</c:v>
                </c:pt>
                <c:pt idx="56">
                  <c:v>1.1956034500000006</c:v>
                </c:pt>
                <c:pt idx="57">
                  <c:v>0.42027643611111104</c:v>
                </c:pt>
                <c:pt idx="58">
                  <c:v>0.38487016923076917</c:v>
                </c:pt>
                <c:pt idx="59">
                  <c:v>0.49164957281553395</c:v>
                </c:pt>
                <c:pt idx="60">
                  <c:v>0.46468008794788301</c:v>
                </c:pt>
                <c:pt idx="61">
                  <c:v>0.64419697826086963</c:v>
                </c:pt>
                <c:pt idx="62">
                  <c:v>0.58535426792452838</c:v>
                </c:pt>
                <c:pt idx="63">
                  <c:v>0.40673267647058814</c:v>
                </c:pt>
                <c:pt idx="64">
                  <c:v>1.7161428541666666</c:v>
                </c:pt>
                <c:pt idx="65">
                  <c:v>0.62922114285714292</c:v>
                </c:pt>
                <c:pt idx="66">
                  <c:v>6.4078178333333335</c:v>
                </c:pt>
                <c:pt idx="67">
                  <c:v>0.34595452782764813</c:v>
                </c:pt>
                <c:pt idx="68">
                  <c:v>0.92152651162790722</c:v>
                </c:pt>
                <c:pt idx="69">
                  <c:v>0.49218390853658506</c:v>
                </c:pt>
                <c:pt idx="70">
                  <c:v>0.45347652146596867</c:v>
                </c:pt>
                <c:pt idx="71">
                  <c:v>0.54992579742765269</c:v>
                </c:pt>
                <c:pt idx="72">
                  <c:v>0.45828074226804111</c:v>
                </c:pt>
                <c:pt idx="73">
                  <c:v>0.41842842105263162</c:v>
                </c:pt>
                <c:pt idx="74">
                  <c:v>3.0475166060606043</c:v>
                </c:pt>
                <c:pt idx="75">
                  <c:v>0.64559332258064528</c:v>
                </c:pt>
                <c:pt idx="76">
                  <c:v>1.7494317878787879</c:v>
                </c:pt>
                <c:pt idx="77">
                  <c:v>0.4168000588235295</c:v>
                </c:pt>
                <c:pt idx="78">
                  <c:v>0.63565255555555555</c:v>
                </c:pt>
                <c:pt idx="79">
                  <c:v>1.4158703888888888</c:v>
                </c:pt>
                <c:pt idx="80">
                  <c:v>0.36223820535714291</c:v>
                </c:pt>
                <c:pt idx="81">
                  <c:v>0.57949213333333338</c:v>
                </c:pt>
                <c:pt idx="82">
                  <c:v>0.77153700000000003</c:v>
                </c:pt>
                <c:pt idx="83">
                  <c:v>1.5741193333333334</c:v>
                </c:pt>
                <c:pt idx="84">
                  <c:v>0.60002125000000006</c:v>
                </c:pt>
                <c:pt idx="85">
                  <c:v>0.61110713636363645</c:v>
                </c:pt>
                <c:pt idx="86">
                  <c:v>0.79974066666666666</c:v>
                </c:pt>
                <c:pt idx="87">
                  <c:v>0.66627935087719303</c:v>
                </c:pt>
                <c:pt idx="88">
                  <c:v>0.5906074736842104</c:v>
                </c:pt>
                <c:pt idx="89">
                  <c:v>1.5690219090909094</c:v>
                </c:pt>
                <c:pt idx="90">
                  <c:v>0</c:v>
                </c:pt>
                <c:pt idx="91">
                  <c:v>0</c:v>
                </c:pt>
                <c:pt idx="92">
                  <c:v>0.60132734285714307</c:v>
                </c:pt>
                <c:pt idx="93">
                  <c:v>0.38608558403361343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0.35969287828947349</c:v>
                </c:pt>
                <c:pt idx="105">
                  <c:v>1.1944043846153849</c:v>
                </c:pt>
                <c:pt idx="106">
                  <c:v>0.46869484033613462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</c:numCache>
            </c:numRef>
          </c:yVal>
          <c:bubbleSize>
            <c:numLit>
              <c:formatCode>General</c:formatCode>
              <c:ptCount val="112"/>
              <c:pt idx="0">
                <c:v>5827</c:v>
              </c:pt>
              <c:pt idx="1">
                <c:v>8542</c:v>
              </c:pt>
              <c:pt idx="2">
                <c:v>7128</c:v>
              </c:pt>
              <c:pt idx="3">
                <c:v>6916</c:v>
              </c:pt>
              <c:pt idx="4">
                <c:v>5111</c:v>
              </c:pt>
              <c:pt idx="5">
                <c:v>4425</c:v>
              </c:pt>
              <c:pt idx="6">
                <c:v>7916</c:v>
              </c:pt>
              <c:pt idx="7">
                <c:v>6093</c:v>
              </c:pt>
              <c:pt idx="8">
                <c:v>4597</c:v>
              </c:pt>
              <c:pt idx="9">
                <c:v>7915</c:v>
              </c:pt>
              <c:pt idx="10">
                <c:v>3554</c:v>
              </c:pt>
              <c:pt idx="11">
                <c:v>3279</c:v>
              </c:pt>
              <c:pt idx="12">
                <c:v>780</c:v>
              </c:pt>
              <c:pt idx="13">
                <c:v>5646</c:v>
              </c:pt>
              <c:pt idx="14">
                <c:v>1901</c:v>
              </c:pt>
              <c:pt idx="15">
                <c:v>5979</c:v>
              </c:pt>
              <c:pt idx="16">
                <c:v>4932</c:v>
              </c:pt>
              <c:pt idx="17">
                <c:v>4181</c:v>
              </c:pt>
              <c:pt idx="18">
                <c:v>2781</c:v>
              </c:pt>
              <c:pt idx="19">
                <c:v>126</c:v>
              </c:pt>
              <c:pt idx="20">
                <c:v>1066</c:v>
              </c:pt>
              <c:pt idx="21">
                <c:v>2190</c:v>
              </c:pt>
              <c:pt idx="22">
                <c:v>2931</c:v>
              </c:pt>
              <c:pt idx="23">
                <c:v>1512</c:v>
              </c:pt>
              <c:pt idx="24">
                <c:v>1492</c:v>
              </c:pt>
              <c:pt idx="25">
                <c:v>4474</c:v>
              </c:pt>
              <c:pt idx="26">
                <c:v>1867</c:v>
              </c:pt>
              <c:pt idx="27">
                <c:v>2778</c:v>
              </c:pt>
              <c:pt idx="28">
                <c:v>809</c:v>
              </c:pt>
              <c:pt idx="29">
                <c:v>2978</c:v>
              </c:pt>
              <c:pt idx="30">
                <c:v>3273</c:v>
              </c:pt>
              <c:pt idx="31">
                <c:v>2557</c:v>
              </c:pt>
              <c:pt idx="32">
                <c:v>62</c:v>
              </c:pt>
              <c:pt idx="33">
                <c:v>828</c:v>
              </c:pt>
              <c:pt idx="34">
                <c:v>2513</c:v>
              </c:pt>
              <c:pt idx="35">
                <c:v>1233</c:v>
              </c:pt>
              <c:pt idx="36">
                <c:v>1964</c:v>
              </c:pt>
              <c:pt idx="37">
                <c:v>438</c:v>
              </c:pt>
              <c:pt idx="38">
                <c:v>2942</c:v>
              </c:pt>
              <c:pt idx="39">
                <c:v>1341</c:v>
              </c:pt>
              <c:pt idx="40">
                <c:v>1348</c:v>
              </c:pt>
              <c:pt idx="41">
                <c:v>1869</c:v>
              </c:pt>
              <c:pt idx="42">
                <c:v>455</c:v>
              </c:pt>
              <c:pt idx="43">
                <c:v>596</c:v>
              </c:pt>
              <c:pt idx="44">
                <c:v>2208</c:v>
              </c:pt>
              <c:pt idx="45">
                <c:v>1684</c:v>
              </c:pt>
              <c:pt idx="46">
                <c:v>665</c:v>
              </c:pt>
              <c:pt idx="47">
                <c:v>1199</c:v>
              </c:pt>
              <c:pt idx="48">
                <c:v>724</c:v>
              </c:pt>
              <c:pt idx="49">
                <c:v>421</c:v>
              </c:pt>
              <c:pt idx="50">
                <c:v>790</c:v>
              </c:pt>
              <c:pt idx="51">
                <c:v>26</c:v>
              </c:pt>
              <c:pt idx="52">
                <c:v>277</c:v>
              </c:pt>
              <c:pt idx="53">
                <c:v>232</c:v>
              </c:pt>
              <c:pt idx="54">
                <c:v>152</c:v>
              </c:pt>
              <c:pt idx="55">
                <c:v>868</c:v>
              </c:pt>
              <c:pt idx="56">
                <c:v>650</c:v>
              </c:pt>
              <c:pt idx="57">
                <c:v>544</c:v>
              </c:pt>
              <c:pt idx="58">
                <c:v>83</c:v>
              </c:pt>
              <c:pt idx="59">
                <c:v>176</c:v>
              </c:pt>
              <c:pt idx="60">
                <c:v>518</c:v>
              </c:pt>
              <c:pt idx="61">
                <c:v>484</c:v>
              </c:pt>
              <c:pt idx="62">
                <c:v>430</c:v>
              </c:pt>
              <c:pt idx="63">
                <c:v>132</c:v>
              </c:pt>
              <c:pt idx="64">
                <c:v>74</c:v>
              </c:pt>
              <c:pt idx="65">
                <c:v>9</c:v>
              </c:pt>
              <c:pt idx="66">
                <c:v>289</c:v>
              </c:pt>
              <c:pt idx="67">
                <c:v>819</c:v>
              </c:pt>
              <c:pt idx="68">
                <c:v>276</c:v>
              </c:pt>
              <c:pt idx="69">
                <c:v>571</c:v>
              </c:pt>
              <c:pt idx="70">
                <c:v>1579</c:v>
              </c:pt>
              <c:pt idx="71">
                <c:v>452</c:v>
              </c:pt>
              <c:pt idx="72">
                <c:v>156</c:v>
              </c:pt>
              <c:pt idx="73">
                <c:v>193</c:v>
              </c:pt>
              <c:pt idx="74">
                <c:v>192</c:v>
              </c:pt>
              <c:pt idx="75">
                <c:v>44</c:v>
              </c:pt>
              <c:pt idx="76">
                <c:v>53</c:v>
              </c:pt>
              <c:pt idx="77">
                <c:v>111</c:v>
              </c:pt>
              <c:pt idx="78">
                <c:v>25</c:v>
              </c:pt>
              <c:pt idx="79">
                <c:v>23</c:v>
              </c:pt>
              <c:pt idx="80">
                <c:v>173</c:v>
              </c:pt>
              <c:pt idx="81">
                <c:v>24</c:v>
              </c:pt>
              <c:pt idx="82">
                <c:v>3</c:v>
              </c:pt>
              <c:pt idx="83">
                <c:v>11</c:v>
              </c:pt>
              <c:pt idx="84">
                <c:v>20</c:v>
              </c:pt>
              <c:pt idx="85">
                <c:v>35</c:v>
              </c:pt>
              <c:pt idx="86">
                <c:v>7</c:v>
              </c:pt>
              <c:pt idx="87">
                <c:v>76</c:v>
              </c:pt>
              <c:pt idx="88">
                <c:v>47</c:v>
              </c:pt>
              <c:pt idx="89">
                <c:v>31</c:v>
              </c:pt>
              <c:pt idx="90">
                <c:v>51</c:v>
              </c:pt>
              <c:pt idx="91">
                <c:v>0</c:v>
              </c:pt>
              <c:pt idx="92">
                <c:v>57</c:v>
              </c:pt>
              <c:pt idx="93">
                <c:v>355</c:v>
              </c:pt>
              <c:pt idx="94">
                <c:v>93</c:v>
              </c:pt>
              <c:pt idx="95">
                <c:v>13</c:v>
              </c:pt>
              <c:pt idx="96">
                <c:v>3</c:v>
              </c:pt>
              <c:pt idx="97">
                <c:v>245</c:v>
              </c:pt>
              <c:pt idx="98">
                <c:v>1680</c:v>
              </c:pt>
              <c:pt idx="99">
                <c:v>41</c:v>
              </c:pt>
              <c:pt idx="100">
                <c:v>3</c:v>
              </c:pt>
              <c:pt idx="101">
                <c:v>3</c:v>
              </c:pt>
              <c:pt idx="102">
                <c:v>16</c:v>
              </c:pt>
              <c:pt idx="103">
                <c:v>13</c:v>
              </c:pt>
              <c:pt idx="104">
                <c:v>1078</c:v>
              </c:pt>
              <c:pt idx="105">
                <c:v>48</c:v>
              </c:pt>
              <c:pt idx="106">
                <c:v>203</c:v>
              </c:pt>
              <c:pt idx="107">
                <c:v>3</c:v>
              </c:pt>
              <c:pt idx="108">
                <c:v>342</c:v>
              </c:pt>
              <c:pt idx="109">
                <c:v>23</c:v>
              </c:pt>
              <c:pt idx="110">
                <c:v>2</c:v>
              </c:pt>
              <c:pt idx="111">
                <c:v>1</c:v>
              </c:pt>
            </c:numLit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sizeRepresents val="w"/>
        <c:axId val="284490696"/>
        <c:axId val="284491088"/>
      </c:bubbleChart>
      <c:valAx>
        <c:axId val="284490696"/>
        <c:scaling>
          <c:orientation val="minMax"/>
          <c:max val="6.0000000000000012E-2"/>
          <c:min val="2.0000000000000004E-2"/>
        </c:scaling>
        <c:delete val="1"/>
        <c:axPos val="b"/>
        <c:numFmt formatCode="0.0%" sourceLinked="0"/>
        <c:majorTickMark val="out"/>
        <c:minorTickMark val="none"/>
        <c:tickLblPos val="nextTo"/>
        <c:crossAx val="284491088"/>
        <c:crossesAt val="0"/>
        <c:crossBetween val="midCat"/>
      </c:valAx>
      <c:valAx>
        <c:axId val="284491088"/>
        <c:scaling>
          <c:orientation val="minMax"/>
          <c:max val="2"/>
          <c:min val="0"/>
        </c:scaling>
        <c:delete val="1"/>
        <c:axPos val="l"/>
        <c:majorGridlines/>
        <c:numFmt formatCode="#,##0.0" sourceLinked="0"/>
        <c:majorTickMark val="out"/>
        <c:minorTickMark val="none"/>
        <c:tickLblPos val="low"/>
        <c:crossAx val="284490696"/>
        <c:crossesAt val="2.0000000000000004E-2"/>
        <c:crossBetween val="midCat"/>
        <c:majorUnit val="0.5"/>
      </c:valAx>
      <c:spPr>
        <a:ln>
          <a:solidFill>
            <a:schemeClr val="bg1">
              <a:lumMod val="50000"/>
              <a:alpha val="80000"/>
            </a:schemeClr>
          </a:solidFill>
        </a:ln>
      </c:spPr>
    </c:plotArea>
    <c:plotVisOnly val="1"/>
    <c:dispBlanksAs val="gap"/>
    <c:showDLblsOverMax val="0"/>
  </c:chart>
  <c:spPr>
    <a:ln>
      <a:solidFill>
        <a:srgbClr val="95D600"/>
      </a:solidFill>
    </a:ln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5A0D3-9D2C-4514-A7D1-2B7CD1723FC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42EFF7-3808-4C91-BEB9-F167FC306781}">
      <dgm:prSet phldrT="[Text]"/>
      <dgm:spPr/>
      <dgm:t>
        <a:bodyPr/>
        <a:lstStyle/>
        <a:p>
          <a:r>
            <a:rPr lang="en-US" b="1" i="0" u="none" dirty="0" smtClean="0"/>
            <a:t>Reported Field from </a:t>
          </a:r>
          <a:r>
            <a:rPr lang="en-US" b="1" i="0" u="none" dirty="0" err="1" smtClean="0"/>
            <a:t>ProviderOne</a:t>
          </a:r>
          <a:endParaRPr lang="en-US" b="1" i="0" u="none" dirty="0"/>
        </a:p>
      </dgm:t>
    </dgm:pt>
    <dgm:pt modelId="{DDF96D03-27BD-4834-A6E5-484669F6E931}" type="parTrans" cxnId="{8EE2A34C-741B-485B-AB48-8EF920661DFC}">
      <dgm:prSet/>
      <dgm:spPr/>
      <dgm:t>
        <a:bodyPr/>
        <a:lstStyle/>
        <a:p>
          <a:endParaRPr lang="en-US"/>
        </a:p>
      </dgm:t>
    </dgm:pt>
    <dgm:pt modelId="{BA5E640C-9183-4558-96AC-B6C22B69B754}" type="sibTrans" cxnId="{8EE2A34C-741B-485B-AB48-8EF920661DFC}">
      <dgm:prSet/>
      <dgm:spPr/>
      <dgm:t>
        <a:bodyPr/>
        <a:lstStyle/>
        <a:p>
          <a:endParaRPr lang="en-US"/>
        </a:p>
      </dgm:t>
    </dgm:pt>
    <dgm:pt modelId="{523DFF3A-DC9B-4B87-B24F-6DD20D2C606A}">
      <dgm:prSet phldrT="[Text]"/>
      <dgm:spPr/>
      <dgm:t>
        <a:bodyPr/>
        <a:lstStyle/>
        <a:p>
          <a:r>
            <a:rPr lang="en-US" b="0" i="0" u="none" dirty="0" err="1" smtClean="0"/>
            <a:t>Clm_Header_ID</a:t>
          </a:r>
          <a:endParaRPr lang="en-US" dirty="0"/>
        </a:p>
      </dgm:t>
    </dgm:pt>
    <dgm:pt modelId="{F6C7D64C-4295-49B5-B541-BF06AB0A066D}" type="parTrans" cxnId="{6DEAFF04-F641-4A2B-B49D-A813CD81B0CD}">
      <dgm:prSet/>
      <dgm:spPr/>
      <dgm:t>
        <a:bodyPr/>
        <a:lstStyle/>
        <a:p>
          <a:endParaRPr lang="en-US"/>
        </a:p>
      </dgm:t>
    </dgm:pt>
    <dgm:pt modelId="{CA32F85A-C21C-4D34-89D2-618C51D82F78}" type="sibTrans" cxnId="{6DEAFF04-F641-4A2B-B49D-A813CD81B0CD}">
      <dgm:prSet/>
      <dgm:spPr/>
      <dgm:t>
        <a:bodyPr/>
        <a:lstStyle/>
        <a:p>
          <a:endParaRPr lang="en-US"/>
        </a:p>
      </dgm:t>
    </dgm:pt>
    <dgm:pt modelId="{06F18F97-35E9-4BF2-88A2-B916EFC62EFB}">
      <dgm:prSet phldrT="[Text]"/>
      <dgm:spPr/>
      <dgm:t>
        <a:bodyPr/>
        <a:lstStyle/>
        <a:p>
          <a:r>
            <a:rPr lang="en-US" b="1" i="0" dirty="0" smtClean="0"/>
            <a:t>PPR Grouper Output</a:t>
          </a:r>
          <a:endParaRPr lang="en-US" b="1" i="0" dirty="0"/>
        </a:p>
      </dgm:t>
    </dgm:pt>
    <dgm:pt modelId="{C910D831-722D-487E-AE00-2109E3B06354}" type="parTrans" cxnId="{995DA067-9E1E-4F8B-9FF9-4A99ED0B295F}">
      <dgm:prSet/>
      <dgm:spPr/>
      <dgm:t>
        <a:bodyPr/>
        <a:lstStyle/>
        <a:p>
          <a:endParaRPr lang="en-US"/>
        </a:p>
      </dgm:t>
    </dgm:pt>
    <dgm:pt modelId="{5A4BA274-E627-40B9-8578-DD447C26095F}" type="sibTrans" cxnId="{995DA067-9E1E-4F8B-9FF9-4A99ED0B295F}">
      <dgm:prSet/>
      <dgm:spPr/>
      <dgm:t>
        <a:bodyPr/>
        <a:lstStyle/>
        <a:p>
          <a:endParaRPr lang="en-US"/>
        </a:p>
      </dgm:t>
    </dgm:pt>
    <dgm:pt modelId="{23C2DFD2-181B-4B54-8AA5-65FEC492CBFC}">
      <dgm:prSet phldrT="[Text]"/>
      <dgm:spPr/>
      <dgm:t>
        <a:bodyPr/>
        <a:lstStyle/>
        <a:p>
          <a:r>
            <a:rPr lang="en-US" b="0" i="0" u="none" dirty="0" err="1" smtClean="0"/>
            <a:t>PPROutput_APR_DRG</a:t>
          </a:r>
          <a:endParaRPr lang="en-US" dirty="0"/>
        </a:p>
      </dgm:t>
    </dgm:pt>
    <dgm:pt modelId="{87E206CF-0523-4DD1-8669-3798A3F1E742}" type="parTrans" cxnId="{C9A00A4B-164C-458D-AAE5-AE1875B86509}">
      <dgm:prSet/>
      <dgm:spPr/>
      <dgm:t>
        <a:bodyPr/>
        <a:lstStyle/>
        <a:p>
          <a:endParaRPr lang="en-US"/>
        </a:p>
      </dgm:t>
    </dgm:pt>
    <dgm:pt modelId="{D1E9071F-BE85-48C4-A9CF-9FED5E32E026}" type="sibTrans" cxnId="{C9A00A4B-164C-458D-AAE5-AE1875B86509}">
      <dgm:prSet/>
      <dgm:spPr/>
      <dgm:t>
        <a:bodyPr/>
        <a:lstStyle/>
        <a:p>
          <a:endParaRPr lang="en-US"/>
        </a:p>
      </dgm:t>
    </dgm:pt>
    <dgm:pt modelId="{08C163BD-5DB5-4888-887C-F7DC5140D43C}">
      <dgm:prSet phldrT="[Text]"/>
      <dgm:spPr/>
      <dgm:t>
        <a:bodyPr/>
        <a:lstStyle/>
        <a:p>
          <a:r>
            <a:rPr lang="en-US" b="1" i="0" u="none" dirty="0" smtClean="0"/>
            <a:t>PPR Performance Measurement</a:t>
          </a:r>
          <a:endParaRPr lang="en-US" b="1" i="0" u="none" dirty="0"/>
        </a:p>
      </dgm:t>
    </dgm:pt>
    <dgm:pt modelId="{3D88DB94-EE62-49B8-91F9-74C02268ACC8}" type="parTrans" cxnId="{78E20084-D477-4D63-B550-D5B5B7CB63E8}">
      <dgm:prSet/>
      <dgm:spPr/>
      <dgm:t>
        <a:bodyPr/>
        <a:lstStyle/>
        <a:p>
          <a:endParaRPr lang="en-US"/>
        </a:p>
      </dgm:t>
    </dgm:pt>
    <dgm:pt modelId="{D5683F7A-D8C2-4C67-BC15-DDD3D507A9CE}" type="sibTrans" cxnId="{78E20084-D477-4D63-B550-D5B5B7CB63E8}">
      <dgm:prSet/>
      <dgm:spPr/>
      <dgm:t>
        <a:bodyPr/>
        <a:lstStyle/>
        <a:p>
          <a:endParaRPr lang="en-US"/>
        </a:p>
      </dgm:t>
    </dgm:pt>
    <dgm:pt modelId="{199916AE-47D3-491E-9AF0-CC0ED31EEB0B}">
      <dgm:prSet phldrT="[Text]"/>
      <dgm:spPr/>
      <dgm:t>
        <a:bodyPr/>
        <a:lstStyle/>
        <a:p>
          <a:r>
            <a:rPr lang="en-US" b="0" i="0" u="none" smtClean="0"/>
            <a:t>Claim_MedicareID</a:t>
          </a:r>
          <a:endParaRPr lang="en-US" dirty="0"/>
        </a:p>
      </dgm:t>
    </dgm:pt>
    <dgm:pt modelId="{79784C28-9DCC-40D0-A6DE-4AA653CF0631}" type="parTrans" cxnId="{103DA440-2467-48DE-B1FD-E2189160C99A}">
      <dgm:prSet/>
      <dgm:spPr/>
      <dgm:t>
        <a:bodyPr/>
        <a:lstStyle/>
        <a:p>
          <a:endParaRPr lang="en-US"/>
        </a:p>
      </dgm:t>
    </dgm:pt>
    <dgm:pt modelId="{6FD04FAB-1E77-401D-B1A2-1B5A62D53F7D}" type="sibTrans" cxnId="{103DA440-2467-48DE-B1FD-E2189160C99A}">
      <dgm:prSet/>
      <dgm:spPr/>
      <dgm:t>
        <a:bodyPr/>
        <a:lstStyle/>
        <a:p>
          <a:endParaRPr lang="en-US"/>
        </a:p>
      </dgm:t>
    </dgm:pt>
    <dgm:pt modelId="{E0BAA3AF-0285-49CD-BBF1-202C4A906CC2}">
      <dgm:prSet/>
      <dgm:spPr/>
      <dgm:t>
        <a:bodyPr/>
        <a:lstStyle/>
        <a:p>
          <a:r>
            <a:rPr lang="en-US" b="0" i="0" u="none" smtClean="0"/>
            <a:t>TCN</a:t>
          </a:r>
          <a:endParaRPr lang="en-US"/>
        </a:p>
      </dgm:t>
    </dgm:pt>
    <dgm:pt modelId="{79DC804A-A83E-4C90-AC5C-DA76762FF32E}" type="parTrans" cxnId="{58B885EC-F475-4535-BD7D-931D7257F820}">
      <dgm:prSet/>
      <dgm:spPr/>
      <dgm:t>
        <a:bodyPr/>
        <a:lstStyle/>
        <a:p>
          <a:endParaRPr lang="en-US"/>
        </a:p>
      </dgm:t>
    </dgm:pt>
    <dgm:pt modelId="{E3F95CC3-CE2C-4185-9100-B941F57C2121}" type="sibTrans" cxnId="{58B885EC-F475-4535-BD7D-931D7257F820}">
      <dgm:prSet/>
      <dgm:spPr/>
      <dgm:t>
        <a:bodyPr/>
        <a:lstStyle/>
        <a:p>
          <a:endParaRPr lang="en-US"/>
        </a:p>
      </dgm:t>
    </dgm:pt>
    <dgm:pt modelId="{C51EE0BB-40C7-4909-BAF2-569D6610CB0D}">
      <dgm:prSet/>
      <dgm:spPr/>
      <dgm:t>
        <a:bodyPr/>
        <a:lstStyle/>
        <a:p>
          <a:r>
            <a:rPr lang="en-US" b="0" i="0" u="none" smtClean="0"/>
            <a:t>Plan</a:t>
          </a:r>
          <a:endParaRPr lang="en-US"/>
        </a:p>
      </dgm:t>
    </dgm:pt>
    <dgm:pt modelId="{8561AE87-C3D0-46D4-96EB-91DB8F25687F}" type="parTrans" cxnId="{34ADFD48-EA4A-4D42-838A-C6964450F434}">
      <dgm:prSet/>
      <dgm:spPr/>
      <dgm:t>
        <a:bodyPr/>
        <a:lstStyle/>
        <a:p>
          <a:endParaRPr lang="en-US"/>
        </a:p>
      </dgm:t>
    </dgm:pt>
    <dgm:pt modelId="{D24FBE07-D36E-494B-8430-F7247DA53A32}" type="sibTrans" cxnId="{34ADFD48-EA4A-4D42-838A-C6964450F434}">
      <dgm:prSet/>
      <dgm:spPr/>
      <dgm:t>
        <a:bodyPr/>
        <a:lstStyle/>
        <a:p>
          <a:endParaRPr lang="en-US"/>
        </a:p>
      </dgm:t>
    </dgm:pt>
    <dgm:pt modelId="{60E88CC2-0BF4-49A0-BBA9-99D65730B7EE}">
      <dgm:prSet/>
      <dgm:spPr/>
      <dgm:t>
        <a:bodyPr/>
        <a:lstStyle/>
        <a:p>
          <a:r>
            <a:rPr lang="en-US" b="0" i="0" u="none" smtClean="0"/>
            <a:t>Drvd_National_Prvdr_Idntfr</a:t>
          </a:r>
          <a:endParaRPr lang="en-US"/>
        </a:p>
      </dgm:t>
    </dgm:pt>
    <dgm:pt modelId="{23A99FEC-D79F-4306-802F-E1D8B0A441A1}" type="parTrans" cxnId="{BC0CF197-BDF3-495B-AAAD-D6923528F7B5}">
      <dgm:prSet/>
      <dgm:spPr/>
      <dgm:t>
        <a:bodyPr/>
        <a:lstStyle/>
        <a:p>
          <a:endParaRPr lang="en-US"/>
        </a:p>
      </dgm:t>
    </dgm:pt>
    <dgm:pt modelId="{D390E266-C3D1-46AB-B986-27911CA5ACBF}" type="sibTrans" cxnId="{BC0CF197-BDF3-495B-AAAD-D6923528F7B5}">
      <dgm:prSet/>
      <dgm:spPr/>
      <dgm:t>
        <a:bodyPr/>
        <a:lstStyle/>
        <a:p>
          <a:endParaRPr lang="en-US"/>
        </a:p>
      </dgm:t>
    </dgm:pt>
    <dgm:pt modelId="{0E0B8022-A265-4D43-AD79-B517977E9A8E}">
      <dgm:prSet/>
      <dgm:spPr/>
      <dgm:t>
        <a:bodyPr/>
        <a:lstStyle/>
        <a:p>
          <a:r>
            <a:rPr lang="en-US" b="0" i="0" u="none" smtClean="0"/>
            <a:t>Mbr_Idntfr</a:t>
          </a:r>
          <a:endParaRPr lang="en-US"/>
        </a:p>
      </dgm:t>
    </dgm:pt>
    <dgm:pt modelId="{6F0D6A69-5842-46BA-B6DF-D4549F31914D}" type="parTrans" cxnId="{6610DA70-0891-41A0-BC1B-1393FDE3D652}">
      <dgm:prSet/>
      <dgm:spPr/>
      <dgm:t>
        <a:bodyPr/>
        <a:lstStyle/>
        <a:p>
          <a:endParaRPr lang="en-US"/>
        </a:p>
      </dgm:t>
    </dgm:pt>
    <dgm:pt modelId="{FC38D1E5-AB7B-4768-AE1F-2E96EEA980D1}" type="sibTrans" cxnId="{6610DA70-0891-41A0-BC1B-1393FDE3D652}">
      <dgm:prSet/>
      <dgm:spPr/>
      <dgm:t>
        <a:bodyPr/>
        <a:lstStyle/>
        <a:p>
          <a:endParaRPr lang="en-US"/>
        </a:p>
      </dgm:t>
    </dgm:pt>
    <dgm:pt modelId="{B9192102-3EB6-4607-98B6-206DF7086B5D}">
      <dgm:prSet/>
      <dgm:spPr/>
      <dgm:t>
        <a:bodyPr/>
        <a:lstStyle/>
        <a:p>
          <a:r>
            <a:rPr lang="en-US" b="0" i="0" u="none" dirty="0" err="1" smtClean="0"/>
            <a:t>Primary_Diagnosis</a:t>
          </a:r>
          <a:endParaRPr lang="en-US" dirty="0"/>
        </a:p>
      </dgm:t>
    </dgm:pt>
    <dgm:pt modelId="{50F78764-10BE-488E-8A1B-E2C210889CA9}" type="parTrans" cxnId="{9436DC9F-86A2-4716-8974-FA16B31F1D20}">
      <dgm:prSet/>
      <dgm:spPr/>
      <dgm:t>
        <a:bodyPr/>
        <a:lstStyle/>
        <a:p>
          <a:endParaRPr lang="en-US"/>
        </a:p>
      </dgm:t>
    </dgm:pt>
    <dgm:pt modelId="{41395667-96B4-454F-9B48-B65170FE95E8}" type="sibTrans" cxnId="{9436DC9F-86A2-4716-8974-FA16B31F1D20}">
      <dgm:prSet/>
      <dgm:spPr/>
      <dgm:t>
        <a:bodyPr/>
        <a:lstStyle/>
        <a:p>
          <a:endParaRPr lang="en-US"/>
        </a:p>
      </dgm:t>
    </dgm:pt>
    <dgm:pt modelId="{7338A260-2629-4E77-B208-FEAC7B178A92}">
      <dgm:prSet/>
      <dgm:spPr/>
      <dgm:t>
        <a:bodyPr/>
        <a:lstStyle/>
        <a:p>
          <a:r>
            <a:rPr lang="en-US" b="0" i="0" u="none" dirty="0" err="1" smtClean="0"/>
            <a:t>Patient_Status_Lkpcd</a:t>
          </a:r>
          <a:endParaRPr lang="en-US" dirty="0"/>
        </a:p>
      </dgm:t>
    </dgm:pt>
    <dgm:pt modelId="{5192BD99-9A86-4789-8D60-B1D8AB33D827}" type="parTrans" cxnId="{A0050189-BC19-4FCD-82E7-192ABA70E25B}">
      <dgm:prSet/>
      <dgm:spPr/>
      <dgm:t>
        <a:bodyPr/>
        <a:lstStyle/>
        <a:p>
          <a:endParaRPr lang="en-US"/>
        </a:p>
      </dgm:t>
    </dgm:pt>
    <dgm:pt modelId="{117AEA7D-1CF2-4AFB-87DB-F15164366A47}" type="sibTrans" cxnId="{A0050189-BC19-4FCD-82E7-192ABA70E25B}">
      <dgm:prSet/>
      <dgm:spPr/>
      <dgm:t>
        <a:bodyPr/>
        <a:lstStyle/>
        <a:p>
          <a:endParaRPr lang="en-US"/>
        </a:p>
      </dgm:t>
    </dgm:pt>
    <dgm:pt modelId="{FAAE25BB-2C54-462A-91E6-3FF19BE9212A}">
      <dgm:prSet/>
      <dgm:spPr/>
      <dgm:t>
        <a:bodyPr/>
        <a:lstStyle/>
        <a:p>
          <a:r>
            <a:rPr lang="en-US" b="0" i="0" u="none" smtClean="0"/>
            <a:t>Patient_Birth_Date</a:t>
          </a:r>
          <a:endParaRPr lang="en-US"/>
        </a:p>
      </dgm:t>
    </dgm:pt>
    <dgm:pt modelId="{CE8FB626-1884-41D7-B5C8-4EFFEB5E7412}" type="parTrans" cxnId="{3C34ABE2-2DE8-41A7-96C8-BFF98D4D97FC}">
      <dgm:prSet/>
      <dgm:spPr/>
      <dgm:t>
        <a:bodyPr/>
        <a:lstStyle/>
        <a:p>
          <a:endParaRPr lang="en-US"/>
        </a:p>
      </dgm:t>
    </dgm:pt>
    <dgm:pt modelId="{D2E2AC96-773C-4387-972B-15624EE389FD}" type="sibTrans" cxnId="{3C34ABE2-2DE8-41A7-96C8-BFF98D4D97FC}">
      <dgm:prSet/>
      <dgm:spPr/>
      <dgm:t>
        <a:bodyPr/>
        <a:lstStyle/>
        <a:p>
          <a:endParaRPr lang="en-US"/>
        </a:p>
      </dgm:t>
    </dgm:pt>
    <dgm:pt modelId="{2AA4157C-1AE9-41C7-BA9B-BCCC6509F2FF}">
      <dgm:prSet/>
      <dgm:spPr/>
      <dgm:t>
        <a:bodyPr/>
        <a:lstStyle/>
        <a:p>
          <a:r>
            <a:rPr lang="en-US" b="0" i="0" u="none" smtClean="0"/>
            <a:t>From_Srvc_Date</a:t>
          </a:r>
          <a:endParaRPr lang="en-US"/>
        </a:p>
      </dgm:t>
    </dgm:pt>
    <dgm:pt modelId="{078FF737-0DF3-4B7F-A345-554B8E774CB6}" type="parTrans" cxnId="{6C747B28-09DB-47DB-AB95-2513DCF96562}">
      <dgm:prSet/>
      <dgm:spPr/>
      <dgm:t>
        <a:bodyPr/>
        <a:lstStyle/>
        <a:p>
          <a:endParaRPr lang="en-US"/>
        </a:p>
      </dgm:t>
    </dgm:pt>
    <dgm:pt modelId="{8F8D05AF-4CD6-4BD3-BBC0-A7E3A4F5989E}" type="sibTrans" cxnId="{6C747B28-09DB-47DB-AB95-2513DCF96562}">
      <dgm:prSet/>
      <dgm:spPr/>
      <dgm:t>
        <a:bodyPr/>
        <a:lstStyle/>
        <a:p>
          <a:endParaRPr lang="en-US"/>
        </a:p>
      </dgm:t>
    </dgm:pt>
    <dgm:pt modelId="{31D347D3-6885-4A61-821B-62A4C72CEBB4}">
      <dgm:prSet/>
      <dgm:spPr/>
      <dgm:t>
        <a:bodyPr/>
        <a:lstStyle/>
        <a:p>
          <a:r>
            <a:rPr lang="en-US" b="0" i="0" u="none" dirty="0" err="1" smtClean="0"/>
            <a:t>To_Srvc_Date</a:t>
          </a:r>
          <a:endParaRPr lang="en-US" dirty="0"/>
        </a:p>
      </dgm:t>
    </dgm:pt>
    <dgm:pt modelId="{2AC88E0A-F8CF-44E4-9DAE-A45865BB06D4}" type="parTrans" cxnId="{F9C17F16-61E4-4E82-85E4-ADC6A38889C3}">
      <dgm:prSet/>
      <dgm:spPr/>
      <dgm:t>
        <a:bodyPr/>
        <a:lstStyle/>
        <a:p>
          <a:endParaRPr lang="en-US"/>
        </a:p>
      </dgm:t>
    </dgm:pt>
    <dgm:pt modelId="{F408DC1E-2C29-4B1E-953C-FE23358F690A}" type="sibTrans" cxnId="{F9C17F16-61E4-4E82-85E4-ADC6A38889C3}">
      <dgm:prSet/>
      <dgm:spPr/>
      <dgm:t>
        <a:bodyPr/>
        <a:lstStyle/>
        <a:p>
          <a:endParaRPr lang="en-US"/>
        </a:p>
      </dgm:t>
    </dgm:pt>
    <dgm:pt modelId="{23CDCB10-4C7E-4872-BA0C-6D30E2363D2C}">
      <dgm:prSet/>
      <dgm:spPr/>
      <dgm:t>
        <a:bodyPr/>
        <a:lstStyle/>
        <a:p>
          <a:r>
            <a:rPr lang="en-US" b="0" i="0" u="none" dirty="0" err="1" smtClean="0"/>
            <a:t>Allowed_Amt</a:t>
          </a:r>
          <a:endParaRPr lang="en-US" dirty="0"/>
        </a:p>
      </dgm:t>
    </dgm:pt>
    <dgm:pt modelId="{219883B9-2273-45F1-A4C8-658F35BB9035}" type="parTrans" cxnId="{D857A8DC-AB28-40C0-82D0-83C253CFF273}">
      <dgm:prSet/>
      <dgm:spPr/>
      <dgm:t>
        <a:bodyPr/>
        <a:lstStyle/>
        <a:p>
          <a:endParaRPr lang="en-US"/>
        </a:p>
      </dgm:t>
    </dgm:pt>
    <dgm:pt modelId="{B73DA01F-6312-46BC-9AB3-39A815E281B9}" type="sibTrans" cxnId="{D857A8DC-AB28-40C0-82D0-83C253CFF273}">
      <dgm:prSet/>
      <dgm:spPr/>
      <dgm:t>
        <a:bodyPr/>
        <a:lstStyle/>
        <a:p>
          <a:endParaRPr lang="en-US"/>
        </a:p>
      </dgm:t>
    </dgm:pt>
    <dgm:pt modelId="{3FF4AE8E-DC1F-4D5D-B597-221E33948B17}">
      <dgm:prSet/>
      <dgm:spPr/>
      <dgm:t>
        <a:bodyPr/>
        <a:lstStyle/>
        <a:p>
          <a:r>
            <a:rPr lang="en-US" b="0" i="0" u="none" dirty="0" err="1" smtClean="0"/>
            <a:t>Chain_MedicareID</a:t>
          </a:r>
        </a:p>
      </dgm:t>
    </dgm:pt>
    <dgm:pt modelId="{FE36FECD-8FA7-4A9D-B55F-50F3B8455E12}" type="parTrans" cxnId="{F5E01D3A-82C6-40A1-B4BB-D0C627804ACA}">
      <dgm:prSet/>
      <dgm:spPr/>
      <dgm:t>
        <a:bodyPr/>
        <a:lstStyle/>
        <a:p>
          <a:endParaRPr lang="en-US"/>
        </a:p>
      </dgm:t>
    </dgm:pt>
    <dgm:pt modelId="{BBF50C9B-A3D9-4685-A778-224D00B72154}" type="sibTrans" cxnId="{F5E01D3A-82C6-40A1-B4BB-D0C627804ACA}">
      <dgm:prSet/>
      <dgm:spPr/>
      <dgm:t>
        <a:bodyPr/>
        <a:lstStyle/>
        <a:p>
          <a:endParaRPr lang="en-US"/>
        </a:p>
      </dgm:t>
    </dgm:pt>
    <dgm:pt modelId="{8F0E598A-C62E-442C-AB55-123E694B3861}">
      <dgm:prSet/>
      <dgm:spPr/>
      <dgm:t>
        <a:bodyPr/>
        <a:lstStyle/>
        <a:p>
          <a:r>
            <a:rPr lang="en-US" b="0" i="0" u="none" dirty="0" err="1" smtClean="0"/>
            <a:t>Chain_APRDRG</a:t>
          </a:r>
        </a:p>
      </dgm:t>
    </dgm:pt>
    <dgm:pt modelId="{329812A0-4CEE-49F9-AA95-9A4FC3942027}" type="parTrans" cxnId="{A4F04999-3864-4F58-8210-A6CFAA4C5A87}">
      <dgm:prSet/>
      <dgm:spPr/>
      <dgm:t>
        <a:bodyPr/>
        <a:lstStyle/>
        <a:p>
          <a:endParaRPr lang="en-US"/>
        </a:p>
      </dgm:t>
    </dgm:pt>
    <dgm:pt modelId="{9D17F94A-87CE-4C78-B534-49A3CA066F5C}" type="sibTrans" cxnId="{A4F04999-3864-4F58-8210-A6CFAA4C5A87}">
      <dgm:prSet/>
      <dgm:spPr/>
      <dgm:t>
        <a:bodyPr/>
        <a:lstStyle/>
        <a:p>
          <a:endParaRPr lang="en-US"/>
        </a:p>
      </dgm:t>
    </dgm:pt>
    <dgm:pt modelId="{A7092CA0-6468-4EB9-B843-0BC3DB654181}">
      <dgm:prSet/>
      <dgm:spPr/>
      <dgm:t>
        <a:bodyPr/>
        <a:lstStyle/>
        <a:p>
          <a:r>
            <a:rPr lang="en-US" b="0" i="0" u="none" dirty="0" err="1" smtClean="0"/>
            <a:t>Chain_APRDRG_Desc</a:t>
          </a:r>
        </a:p>
      </dgm:t>
    </dgm:pt>
    <dgm:pt modelId="{EDF225B1-C641-472A-AAAF-89170179C7F7}" type="parTrans" cxnId="{7A0ADCAF-E5F8-4492-B153-11A34DAF98DE}">
      <dgm:prSet/>
      <dgm:spPr/>
      <dgm:t>
        <a:bodyPr/>
        <a:lstStyle/>
        <a:p>
          <a:endParaRPr lang="en-US"/>
        </a:p>
      </dgm:t>
    </dgm:pt>
    <dgm:pt modelId="{80F0D22B-336C-43DF-B05B-35C65AC9EB29}" type="sibTrans" cxnId="{7A0ADCAF-E5F8-4492-B153-11A34DAF98DE}">
      <dgm:prSet/>
      <dgm:spPr/>
      <dgm:t>
        <a:bodyPr/>
        <a:lstStyle/>
        <a:p>
          <a:endParaRPr lang="en-US"/>
        </a:p>
      </dgm:t>
    </dgm:pt>
    <dgm:pt modelId="{DF56BABB-2D14-4FDE-99F1-418DD52A7EB6}">
      <dgm:prSet/>
      <dgm:spPr/>
      <dgm:t>
        <a:bodyPr/>
        <a:lstStyle/>
        <a:p>
          <a:r>
            <a:rPr lang="en-US" b="0" i="0" u="none" dirty="0" err="1" smtClean="0"/>
            <a:t>Chain_Age_Group</a:t>
          </a:r>
        </a:p>
      </dgm:t>
    </dgm:pt>
    <dgm:pt modelId="{D47B88F8-6928-428D-9E2D-444086B71FEB}" type="parTrans" cxnId="{B98339D1-81EE-4FED-A5D7-13CE2B37A119}">
      <dgm:prSet/>
      <dgm:spPr/>
      <dgm:t>
        <a:bodyPr/>
        <a:lstStyle/>
        <a:p>
          <a:endParaRPr lang="en-US"/>
        </a:p>
      </dgm:t>
    </dgm:pt>
    <dgm:pt modelId="{A695A2CC-F7C2-4813-98D8-876975054129}" type="sibTrans" cxnId="{B98339D1-81EE-4FED-A5D7-13CE2B37A119}">
      <dgm:prSet/>
      <dgm:spPr/>
      <dgm:t>
        <a:bodyPr/>
        <a:lstStyle/>
        <a:p>
          <a:endParaRPr lang="en-US"/>
        </a:p>
      </dgm:t>
    </dgm:pt>
    <dgm:pt modelId="{8374350E-0E08-4BB6-9C37-3EE24C01AFF4}">
      <dgm:prSet/>
      <dgm:spPr/>
      <dgm:t>
        <a:bodyPr/>
        <a:lstStyle/>
        <a:p>
          <a:r>
            <a:rPr lang="en-US" b="0" i="0" u="none" dirty="0" err="1" smtClean="0"/>
            <a:t>Chain_Service_Line</a:t>
          </a:r>
        </a:p>
      </dgm:t>
    </dgm:pt>
    <dgm:pt modelId="{957017CA-2D55-4135-A673-B4222D67D2BB}" type="parTrans" cxnId="{B538E223-7795-4A23-B44A-6053D21B0E4A}">
      <dgm:prSet/>
      <dgm:spPr/>
      <dgm:t>
        <a:bodyPr/>
        <a:lstStyle/>
        <a:p>
          <a:endParaRPr lang="en-US"/>
        </a:p>
      </dgm:t>
    </dgm:pt>
    <dgm:pt modelId="{C2F33EB1-D991-4825-AFF2-2D1FEB63E50B}" type="sibTrans" cxnId="{B538E223-7795-4A23-B44A-6053D21B0E4A}">
      <dgm:prSet/>
      <dgm:spPr/>
      <dgm:t>
        <a:bodyPr/>
        <a:lstStyle/>
        <a:p>
          <a:endParaRPr lang="en-US"/>
        </a:p>
      </dgm:t>
    </dgm:pt>
    <dgm:pt modelId="{CD52A506-D0A2-4888-BA44-3CD8308C63FB}">
      <dgm:prSet/>
      <dgm:spPr/>
      <dgm:t>
        <a:bodyPr/>
        <a:lstStyle/>
        <a:p>
          <a:r>
            <a:rPr lang="en-US" b="0" i="0" u="none" dirty="0" err="1" smtClean="0"/>
            <a:t>Claim_Substance_Abuse_Flag</a:t>
          </a:r>
        </a:p>
      </dgm:t>
    </dgm:pt>
    <dgm:pt modelId="{4777E5C4-7D1E-4973-995B-FBE3C9371443}" type="parTrans" cxnId="{25E7EAB1-6553-4C3B-A4B8-A135475474F0}">
      <dgm:prSet/>
      <dgm:spPr/>
      <dgm:t>
        <a:bodyPr/>
        <a:lstStyle/>
        <a:p>
          <a:endParaRPr lang="en-US"/>
        </a:p>
      </dgm:t>
    </dgm:pt>
    <dgm:pt modelId="{93EC837C-8552-4F59-913C-B1E009B73FBE}" type="sibTrans" cxnId="{25E7EAB1-6553-4C3B-A4B8-A135475474F0}">
      <dgm:prSet/>
      <dgm:spPr/>
      <dgm:t>
        <a:bodyPr/>
        <a:lstStyle/>
        <a:p>
          <a:endParaRPr lang="en-US"/>
        </a:p>
      </dgm:t>
    </dgm:pt>
    <dgm:pt modelId="{1E4B203F-0C96-4AC4-AAE7-4437D5558F7A}">
      <dgm:prSet/>
      <dgm:spPr/>
      <dgm:t>
        <a:bodyPr/>
        <a:lstStyle/>
        <a:p>
          <a:r>
            <a:rPr lang="en-US" b="0" i="0" u="none" dirty="0" err="1" smtClean="0"/>
            <a:t>Claim_Mental_Health_Flag</a:t>
          </a:r>
        </a:p>
      </dgm:t>
    </dgm:pt>
    <dgm:pt modelId="{91814E1D-B1A6-468A-842C-4D0C8EA096CD}" type="parTrans" cxnId="{093B6681-4073-4FB7-A96E-C0EC2573373D}">
      <dgm:prSet/>
      <dgm:spPr/>
      <dgm:t>
        <a:bodyPr/>
        <a:lstStyle/>
        <a:p>
          <a:endParaRPr lang="en-US"/>
        </a:p>
      </dgm:t>
    </dgm:pt>
    <dgm:pt modelId="{352F2448-63B2-4B0A-B59F-7F6E5A1038E3}" type="sibTrans" cxnId="{093B6681-4073-4FB7-A96E-C0EC2573373D}">
      <dgm:prSet/>
      <dgm:spPr/>
      <dgm:t>
        <a:bodyPr/>
        <a:lstStyle/>
        <a:p>
          <a:endParaRPr lang="en-US"/>
        </a:p>
      </dgm:t>
    </dgm:pt>
    <dgm:pt modelId="{02861B36-1ECF-45DE-B814-B57ACEC45753}">
      <dgm:prSet/>
      <dgm:spPr/>
      <dgm:t>
        <a:bodyPr/>
        <a:lstStyle/>
        <a:p>
          <a:r>
            <a:rPr lang="en-US" b="0" i="0" u="none" dirty="0" err="1" smtClean="0"/>
            <a:t>Chain_Jaundice_Flag</a:t>
          </a:r>
        </a:p>
      </dgm:t>
    </dgm:pt>
    <dgm:pt modelId="{8FA1BB6B-94DD-4FF7-81F3-E7CB88EA3239}" type="parTrans" cxnId="{9D964B6C-93C2-4B97-8CA2-C2B77D9AC83F}">
      <dgm:prSet/>
      <dgm:spPr/>
      <dgm:t>
        <a:bodyPr/>
        <a:lstStyle/>
        <a:p>
          <a:endParaRPr lang="en-US"/>
        </a:p>
      </dgm:t>
    </dgm:pt>
    <dgm:pt modelId="{A742D119-1555-404D-86D6-53FB8762590B}" type="sibTrans" cxnId="{9D964B6C-93C2-4B97-8CA2-C2B77D9AC83F}">
      <dgm:prSet/>
      <dgm:spPr/>
      <dgm:t>
        <a:bodyPr/>
        <a:lstStyle/>
        <a:p>
          <a:endParaRPr lang="en-US"/>
        </a:p>
      </dgm:t>
    </dgm:pt>
    <dgm:pt modelId="{FB9FBA0F-CC9B-4383-9FA6-ACA1B4660CA6}">
      <dgm:prSet/>
      <dgm:spPr/>
      <dgm:t>
        <a:bodyPr/>
        <a:lstStyle/>
        <a:p>
          <a:r>
            <a:rPr lang="en-US" b="0" i="0" u="none" dirty="0" err="1" smtClean="0"/>
            <a:t>Chain_Trauma_ISS_Flag</a:t>
          </a:r>
        </a:p>
      </dgm:t>
    </dgm:pt>
    <dgm:pt modelId="{500FC159-78ED-4791-82F0-031D1622F0E1}" type="parTrans" cxnId="{26F031AC-8659-47B1-AF8D-6613565F1AAC}">
      <dgm:prSet/>
      <dgm:spPr/>
      <dgm:t>
        <a:bodyPr/>
        <a:lstStyle/>
        <a:p>
          <a:endParaRPr lang="en-US"/>
        </a:p>
      </dgm:t>
    </dgm:pt>
    <dgm:pt modelId="{D1BB4397-B308-43C3-B0D8-FB01D7CDD86E}" type="sibTrans" cxnId="{26F031AC-8659-47B1-AF8D-6613565F1AAC}">
      <dgm:prSet/>
      <dgm:spPr/>
      <dgm:t>
        <a:bodyPr/>
        <a:lstStyle/>
        <a:p>
          <a:endParaRPr lang="en-US"/>
        </a:p>
      </dgm:t>
    </dgm:pt>
    <dgm:pt modelId="{588F02E5-5CF4-4DDD-8530-D0E1D888E06F}">
      <dgm:prSet/>
      <dgm:spPr/>
      <dgm:t>
        <a:bodyPr/>
        <a:lstStyle/>
        <a:p>
          <a:r>
            <a:rPr lang="en-US" b="0" i="0" u="none" dirty="0" err="1" smtClean="0"/>
            <a:t>Chain_Transplant_DRG_Flag</a:t>
          </a:r>
        </a:p>
      </dgm:t>
    </dgm:pt>
    <dgm:pt modelId="{10B92EA9-6712-4C47-8263-DE33936C3121}" type="parTrans" cxnId="{7026919A-E54E-4B52-A864-B9ABB7123392}">
      <dgm:prSet/>
      <dgm:spPr/>
      <dgm:t>
        <a:bodyPr/>
        <a:lstStyle/>
        <a:p>
          <a:endParaRPr lang="en-US"/>
        </a:p>
      </dgm:t>
    </dgm:pt>
    <dgm:pt modelId="{0A338CD7-B2E2-4EF8-8D3A-0AC8D9CDCE19}" type="sibTrans" cxnId="{7026919A-E54E-4B52-A864-B9ABB7123392}">
      <dgm:prSet/>
      <dgm:spPr/>
      <dgm:t>
        <a:bodyPr/>
        <a:lstStyle/>
        <a:p>
          <a:endParaRPr lang="en-US"/>
        </a:p>
      </dgm:t>
    </dgm:pt>
    <dgm:pt modelId="{8AEA293E-1DDF-4FAB-A340-2610A5FCCDEC}">
      <dgm:prSet/>
      <dgm:spPr/>
      <dgm:t>
        <a:bodyPr/>
        <a:lstStyle/>
        <a:p>
          <a:r>
            <a:rPr lang="en-US" b="0" i="0" u="none" dirty="0" err="1" smtClean="0"/>
            <a:t>Claim_Final_Record_type</a:t>
          </a:r>
        </a:p>
      </dgm:t>
    </dgm:pt>
    <dgm:pt modelId="{D6ACF947-F3CB-4277-80F0-D36BB44E5D4F}" type="parTrans" cxnId="{DE80145F-7AA2-490A-AC5D-4AE02FC81AF6}">
      <dgm:prSet/>
      <dgm:spPr/>
      <dgm:t>
        <a:bodyPr/>
        <a:lstStyle/>
        <a:p>
          <a:endParaRPr lang="en-US"/>
        </a:p>
      </dgm:t>
    </dgm:pt>
    <dgm:pt modelId="{548678EF-7273-4295-BD5D-70C493C00ADC}" type="sibTrans" cxnId="{DE80145F-7AA2-490A-AC5D-4AE02FC81AF6}">
      <dgm:prSet/>
      <dgm:spPr/>
      <dgm:t>
        <a:bodyPr/>
        <a:lstStyle/>
        <a:p>
          <a:endParaRPr lang="en-US"/>
        </a:p>
      </dgm:t>
    </dgm:pt>
    <dgm:pt modelId="{024B7C4C-9844-4E83-B431-55538312671B}">
      <dgm:prSet/>
      <dgm:spPr/>
      <dgm:t>
        <a:bodyPr/>
        <a:lstStyle/>
        <a:p>
          <a:r>
            <a:rPr lang="en-US" b="0" i="0" u="none" dirty="0" err="1" smtClean="0"/>
            <a:t>Claim_In_Performance_Measurement</a:t>
          </a:r>
          <a:endParaRPr lang="en-US" b="0" i="0" u="none" dirty="0" smtClean="0"/>
        </a:p>
      </dgm:t>
    </dgm:pt>
    <dgm:pt modelId="{396D008E-FA6A-42DE-BAD8-64CF26479F3A}" type="parTrans" cxnId="{451FFA22-DE56-4476-86EC-2932E570EBD8}">
      <dgm:prSet/>
      <dgm:spPr/>
      <dgm:t>
        <a:bodyPr/>
        <a:lstStyle/>
        <a:p>
          <a:endParaRPr lang="en-US"/>
        </a:p>
      </dgm:t>
    </dgm:pt>
    <dgm:pt modelId="{C3A26E2D-3899-48D4-AC37-00B155C2FAC5}" type="sibTrans" cxnId="{451FFA22-DE56-4476-86EC-2932E570EBD8}">
      <dgm:prSet/>
      <dgm:spPr/>
      <dgm:t>
        <a:bodyPr/>
        <a:lstStyle/>
        <a:p>
          <a:endParaRPr lang="en-US"/>
        </a:p>
      </dgm:t>
    </dgm:pt>
    <dgm:pt modelId="{4DEE3656-6067-4DE4-B622-05CDC55B9FF0}">
      <dgm:prSet/>
      <dgm:spPr/>
      <dgm:t>
        <a:bodyPr/>
        <a:lstStyle/>
        <a:p>
          <a:endParaRPr lang="en-US" b="0" i="0" u="none" dirty="0" err="1" smtClean="0"/>
        </a:p>
      </dgm:t>
    </dgm:pt>
    <dgm:pt modelId="{3A182188-BC81-4572-9B6E-4560BC741051}" type="sibTrans" cxnId="{F65DDCFB-2526-4E0B-BC13-8A9DDA9F247E}">
      <dgm:prSet/>
      <dgm:spPr/>
      <dgm:t>
        <a:bodyPr/>
        <a:lstStyle/>
        <a:p>
          <a:endParaRPr lang="en-US"/>
        </a:p>
      </dgm:t>
    </dgm:pt>
    <dgm:pt modelId="{798F6276-37B3-4BE3-8EC7-D1C4DCEC6CA0}" type="parTrans" cxnId="{F65DDCFB-2526-4E0B-BC13-8A9DDA9F247E}">
      <dgm:prSet/>
      <dgm:spPr/>
      <dgm:t>
        <a:bodyPr/>
        <a:lstStyle/>
        <a:p>
          <a:endParaRPr lang="en-US"/>
        </a:p>
      </dgm:t>
    </dgm:pt>
    <dgm:pt modelId="{35613AAE-0108-4911-8C9F-A33F901D066A}">
      <dgm:prSet/>
      <dgm:spPr/>
      <dgm:t>
        <a:bodyPr/>
        <a:lstStyle/>
        <a:p>
          <a:r>
            <a:rPr lang="en-US" b="0" i="0" u="none" dirty="0" err="1" smtClean="0"/>
            <a:t>PPROutput_APR_DRG_Desc</a:t>
          </a:r>
        </a:p>
      </dgm:t>
    </dgm:pt>
    <dgm:pt modelId="{5D91FCD1-6B42-45B7-BCFC-04881FD9D84A}" type="parTrans" cxnId="{3862CBE1-B962-4030-9DE3-EFB93FA9D3CA}">
      <dgm:prSet/>
      <dgm:spPr/>
      <dgm:t>
        <a:bodyPr/>
        <a:lstStyle/>
        <a:p>
          <a:endParaRPr lang="en-US"/>
        </a:p>
      </dgm:t>
    </dgm:pt>
    <dgm:pt modelId="{999D14E1-47E7-4CFB-9778-CE24F2ED0BA0}" type="sibTrans" cxnId="{3862CBE1-B962-4030-9DE3-EFB93FA9D3CA}">
      <dgm:prSet/>
      <dgm:spPr/>
      <dgm:t>
        <a:bodyPr/>
        <a:lstStyle/>
        <a:p>
          <a:endParaRPr lang="en-US"/>
        </a:p>
      </dgm:t>
    </dgm:pt>
    <dgm:pt modelId="{8475A310-BBA3-4C38-B311-D2D6E93A0D09}">
      <dgm:prSet/>
      <dgm:spPr/>
      <dgm:t>
        <a:bodyPr/>
        <a:lstStyle/>
        <a:p>
          <a:r>
            <a:rPr lang="en-US" b="0" i="0" u="none" dirty="0" err="1" smtClean="0"/>
            <a:t>PPROutput_MenHeaStatus</a:t>
          </a:r>
        </a:p>
      </dgm:t>
    </dgm:pt>
    <dgm:pt modelId="{8F7C12BD-1A05-401B-9EFB-128D8FC4E974}" type="parTrans" cxnId="{0118566C-49D6-4E13-B77D-98E55E72AF9B}">
      <dgm:prSet/>
      <dgm:spPr/>
      <dgm:t>
        <a:bodyPr/>
        <a:lstStyle/>
        <a:p>
          <a:endParaRPr lang="en-US"/>
        </a:p>
      </dgm:t>
    </dgm:pt>
    <dgm:pt modelId="{D17F9019-8D8C-404F-B028-EB72BED5802B}" type="sibTrans" cxnId="{0118566C-49D6-4E13-B77D-98E55E72AF9B}">
      <dgm:prSet/>
      <dgm:spPr/>
      <dgm:t>
        <a:bodyPr/>
        <a:lstStyle/>
        <a:p>
          <a:endParaRPr lang="en-US"/>
        </a:p>
      </dgm:t>
    </dgm:pt>
    <dgm:pt modelId="{592C0039-2318-4AD0-9950-50C15181101B}">
      <dgm:prSet/>
      <dgm:spPr/>
      <dgm:t>
        <a:bodyPr/>
        <a:lstStyle/>
        <a:p>
          <a:r>
            <a:rPr lang="en-US" b="0" i="0" u="none" dirty="0" err="1" smtClean="0"/>
            <a:t>PPROutput_Clinical_Relationship</a:t>
          </a:r>
        </a:p>
      </dgm:t>
    </dgm:pt>
    <dgm:pt modelId="{5C71A37D-2129-42A3-BEAA-22CDBB8858C3}" type="parTrans" cxnId="{C1E05161-039E-4E85-A49F-35F27B970A2C}">
      <dgm:prSet/>
      <dgm:spPr/>
      <dgm:t>
        <a:bodyPr/>
        <a:lstStyle/>
        <a:p>
          <a:endParaRPr lang="en-US"/>
        </a:p>
      </dgm:t>
    </dgm:pt>
    <dgm:pt modelId="{4A26B102-0A54-4CD8-A9CD-256687E87A5F}" type="sibTrans" cxnId="{C1E05161-039E-4E85-A49F-35F27B970A2C}">
      <dgm:prSet/>
      <dgm:spPr/>
      <dgm:t>
        <a:bodyPr/>
        <a:lstStyle/>
        <a:p>
          <a:endParaRPr lang="en-US"/>
        </a:p>
      </dgm:t>
    </dgm:pt>
    <dgm:pt modelId="{065FD8EA-9A17-47BA-A7B5-64BB8808C16C}">
      <dgm:prSet/>
      <dgm:spPr/>
      <dgm:t>
        <a:bodyPr/>
        <a:lstStyle/>
        <a:p>
          <a:r>
            <a:rPr lang="en-US" b="0" i="0" u="none" dirty="0" err="1" smtClean="0"/>
            <a:t>PPROutput_Record_Type</a:t>
          </a:r>
        </a:p>
      </dgm:t>
    </dgm:pt>
    <dgm:pt modelId="{4C2B77B9-D873-42D8-BC4A-D1C1D9DC45F8}" type="parTrans" cxnId="{511D5C63-304C-42E0-96AF-96A401684CE7}">
      <dgm:prSet/>
      <dgm:spPr/>
      <dgm:t>
        <a:bodyPr/>
        <a:lstStyle/>
        <a:p>
          <a:endParaRPr lang="en-US"/>
        </a:p>
      </dgm:t>
    </dgm:pt>
    <dgm:pt modelId="{8752A6E8-8513-49C8-ABE7-B1C3C2AE57FC}" type="sibTrans" cxnId="{511D5C63-304C-42E0-96AF-96A401684CE7}">
      <dgm:prSet/>
      <dgm:spPr/>
      <dgm:t>
        <a:bodyPr/>
        <a:lstStyle/>
        <a:p>
          <a:endParaRPr lang="en-US"/>
        </a:p>
      </dgm:t>
    </dgm:pt>
    <dgm:pt modelId="{6F267712-A84D-45CC-894E-D05686C633A5}">
      <dgm:prSet/>
      <dgm:spPr/>
      <dgm:t>
        <a:bodyPr/>
        <a:lstStyle/>
        <a:p>
          <a:r>
            <a:rPr lang="en-US" b="0" i="0" u="none" dirty="0" err="1" smtClean="0"/>
            <a:t>PPROutput_Chain_Number</a:t>
          </a:r>
        </a:p>
      </dgm:t>
    </dgm:pt>
    <dgm:pt modelId="{027F960E-BD3A-4E2B-97FE-F504E1501944}" type="parTrans" cxnId="{0152512C-5215-450D-A00B-D11B2DCFC747}">
      <dgm:prSet/>
      <dgm:spPr/>
      <dgm:t>
        <a:bodyPr/>
        <a:lstStyle/>
        <a:p>
          <a:endParaRPr lang="en-US"/>
        </a:p>
      </dgm:t>
    </dgm:pt>
    <dgm:pt modelId="{8C881FDD-EA00-4EF2-AF82-91ED43CB017D}" type="sibTrans" cxnId="{0152512C-5215-450D-A00B-D11B2DCFC747}">
      <dgm:prSet/>
      <dgm:spPr/>
      <dgm:t>
        <a:bodyPr/>
        <a:lstStyle/>
        <a:p>
          <a:endParaRPr lang="en-US"/>
        </a:p>
      </dgm:t>
    </dgm:pt>
    <dgm:pt modelId="{E1CEC777-6324-4625-B3CC-860B4EC54E04}">
      <dgm:prSet/>
      <dgm:spPr/>
      <dgm:t>
        <a:bodyPr/>
        <a:lstStyle/>
        <a:p>
          <a:r>
            <a:rPr lang="en-US" b="0" i="0" u="none" dirty="0" err="1" smtClean="0"/>
            <a:t>PPROutput_PositioninChain</a:t>
          </a:r>
        </a:p>
      </dgm:t>
    </dgm:pt>
    <dgm:pt modelId="{AC0BF090-1CDC-4842-96E5-18FB7DDBB460}" type="parTrans" cxnId="{F6E6A2D3-DDC7-4478-93F5-CDAF2EDB71DD}">
      <dgm:prSet/>
      <dgm:spPr/>
      <dgm:t>
        <a:bodyPr/>
        <a:lstStyle/>
        <a:p>
          <a:endParaRPr lang="en-US"/>
        </a:p>
      </dgm:t>
    </dgm:pt>
    <dgm:pt modelId="{81730C1E-99A1-4781-8681-00B2C11B2103}" type="sibTrans" cxnId="{F6E6A2D3-DDC7-4478-93F5-CDAF2EDB71DD}">
      <dgm:prSet/>
      <dgm:spPr/>
      <dgm:t>
        <a:bodyPr/>
        <a:lstStyle/>
        <a:p>
          <a:endParaRPr lang="en-US"/>
        </a:p>
      </dgm:t>
    </dgm:pt>
    <dgm:pt modelId="{F0198BF0-5C6F-42FA-814A-2C124B4B24D7}">
      <dgm:prSet/>
      <dgm:spPr/>
      <dgm:t>
        <a:bodyPr/>
        <a:lstStyle/>
        <a:p>
          <a:endParaRPr lang="en-US" b="0" i="0" u="none" dirty="0" err="1" smtClean="0"/>
        </a:p>
      </dgm:t>
    </dgm:pt>
    <dgm:pt modelId="{383C7604-FAB3-41B0-8DA5-FFE705B2BD28}" type="parTrans" cxnId="{763344F3-F153-4BF7-B108-4E09600664AC}">
      <dgm:prSet/>
      <dgm:spPr/>
      <dgm:t>
        <a:bodyPr/>
        <a:lstStyle/>
        <a:p>
          <a:endParaRPr lang="en-US"/>
        </a:p>
      </dgm:t>
    </dgm:pt>
    <dgm:pt modelId="{960C1AA8-9DB0-4C52-A234-42B4DC423403}" type="sibTrans" cxnId="{763344F3-F153-4BF7-B108-4E09600664AC}">
      <dgm:prSet/>
      <dgm:spPr/>
      <dgm:t>
        <a:bodyPr/>
        <a:lstStyle/>
        <a:p>
          <a:endParaRPr lang="en-US"/>
        </a:p>
      </dgm:t>
    </dgm:pt>
    <dgm:pt modelId="{710990CD-E995-4069-8535-701084DAEC24}">
      <dgm:prSet/>
      <dgm:spPr/>
      <dgm:t>
        <a:bodyPr/>
        <a:lstStyle/>
        <a:p>
          <a:r>
            <a:rPr lang="en-US" b="0" i="0" u="none" dirty="0" err="1" smtClean="0"/>
            <a:t>Primary_Diagnosis_Desc</a:t>
          </a:r>
          <a:endParaRPr lang="en-US" dirty="0"/>
        </a:p>
      </dgm:t>
    </dgm:pt>
    <dgm:pt modelId="{5BC4B387-2CF3-4CF2-B770-6F60B175779F}" type="parTrans" cxnId="{9A9D8303-0862-4096-9E28-EBF37A94889B}">
      <dgm:prSet/>
      <dgm:spPr/>
    </dgm:pt>
    <dgm:pt modelId="{DADFD560-612F-48FB-80AF-BC46E14526B9}" type="sibTrans" cxnId="{9A9D8303-0862-4096-9E28-EBF37A94889B}">
      <dgm:prSet/>
      <dgm:spPr/>
    </dgm:pt>
    <dgm:pt modelId="{9BAC15DE-2ACF-4DCA-955F-0EDBD52AF4BD}" type="pres">
      <dgm:prSet presAssocID="{CAB5A0D3-9D2C-4514-A7D1-2B7CD1723F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B022F5-34C4-4044-9BF2-8D928B9ACBA3}" type="pres">
      <dgm:prSet presAssocID="{4042EFF7-3808-4C91-BEB9-F167FC306781}" presName="composite" presStyleCnt="0"/>
      <dgm:spPr/>
    </dgm:pt>
    <dgm:pt modelId="{1381FA54-E5B8-404A-B339-733238CFF9F8}" type="pres">
      <dgm:prSet presAssocID="{4042EFF7-3808-4C91-BEB9-F167FC30678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7E0EF-F2FC-4199-8712-1CF4E883A803}" type="pres">
      <dgm:prSet presAssocID="{4042EFF7-3808-4C91-BEB9-F167FC30678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44A45-BA0E-4B24-81E6-3964B66FD6B6}" type="pres">
      <dgm:prSet presAssocID="{BA5E640C-9183-4558-96AC-B6C22B69B754}" presName="space" presStyleCnt="0"/>
      <dgm:spPr/>
    </dgm:pt>
    <dgm:pt modelId="{1DE1E834-FD2B-40BE-8F26-41243B9EF36A}" type="pres">
      <dgm:prSet presAssocID="{06F18F97-35E9-4BF2-88A2-B916EFC62EFB}" presName="composite" presStyleCnt="0"/>
      <dgm:spPr/>
    </dgm:pt>
    <dgm:pt modelId="{493A504B-096C-4C1B-AE7F-13D656CE7AC9}" type="pres">
      <dgm:prSet presAssocID="{06F18F97-35E9-4BF2-88A2-B916EFC62E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C29C5-F189-4263-A991-FD0157825418}" type="pres">
      <dgm:prSet presAssocID="{06F18F97-35E9-4BF2-88A2-B916EFC62EF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28E89-0CBE-411E-A3C7-74436A051821}" type="pres">
      <dgm:prSet presAssocID="{5A4BA274-E627-40B9-8578-DD447C26095F}" presName="space" presStyleCnt="0"/>
      <dgm:spPr/>
    </dgm:pt>
    <dgm:pt modelId="{3DF626EB-A57B-4800-9FF9-93CB9913A927}" type="pres">
      <dgm:prSet presAssocID="{08C163BD-5DB5-4888-887C-F7DC5140D43C}" presName="composite" presStyleCnt="0"/>
      <dgm:spPr/>
    </dgm:pt>
    <dgm:pt modelId="{E5213CC4-160D-49E6-A8AB-1028F80EA8EB}" type="pres">
      <dgm:prSet presAssocID="{08C163BD-5DB5-4888-887C-F7DC5140D43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37E82-95AD-4664-8E88-360393AC3087}" type="pres">
      <dgm:prSet presAssocID="{08C163BD-5DB5-4888-887C-F7DC5140D43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DEF89-73A1-4C44-95C5-C5D74E33923E}" type="presOf" srcId="{4DEE3656-6067-4DE4-B622-05CDC55B9FF0}" destId="{78737E82-95AD-4664-8E88-360393AC3087}" srcOrd="0" destOrd="13" presId="urn:microsoft.com/office/officeart/2005/8/layout/hList1"/>
    <dgm:cxn modelId="{58B885EC-F475-4535-BD7D-931D7257F820}" srcId="{4042EFF7-3808-4C91-BEB9-F167FC306781}" destId="{E0BAA3AF-0285-49CD-BBF1-202C4A906CC2}" srcOrd="1" destOrd="0" parTransId="{79DC804A-A83E-4C90-AC5C-DA76762FF32E}" sibTransId="{E3F95CC3-CE2C-4185-9100-B941F57C2121}"/>
    <dgm:cxn modelId="{D1A3AF12-F5DB-4120-B809-2DD192D62B6F}" type="presOf" srcId="{065FD8EA-9A17-47BA-A7B5-64BB8808C16C}" destId="{E62C29C5-F189-4263-A991-FD0157825418}" srcOrd="0" destOrd="4" presId="urn:microsoft.com/office/officeart/2005/8/layout/hList1"/>
    <dgm:cxn modelId="{7A0ADCAF-E5F8-4492-B153-11A34DAF98DE}" srcId="{08C163BD-5DB5-4888-887C-F7DC5140D43C}" destId="{A7092CA0-6468-4EB9-B843-0BC3DB654181}" srcOrd="3" destOrd="0" parTransId="{EDF225B1-C641-472A-AAAF-89170179C7F7}" sibTransId="{80F0D22B-336C-43DF-B05B-35C65AC9EB29}"/>
    <dgm:cxn modelId="{C9A00A4B-164C-458D-AAE5-AE1875B86509}" srcId="{06F18F97-35E9-4BF2-88A2-B916EFC62EFB}" destId="{23C2DFD2-181B-4B54-8AA5-65FEC492CBFC}" srcOrd="0" destOrd="0" parTransId="{87E206CF-0523-4DD1-8669-3798A3F1E742}" sibTransId="{D1E9071F-BE85-48C4-A9CF-9FED5E32E026}"/>
    <dgm:cxn modelId="{67DBAD90-0D0C-4CB4-B427-1468627F57E3}" type="presOf" srcId="{8374350E-0E08-4BB6-9C37-3EE24C01AFF4}" destId="{78737E82-95AD-4664-8E88-360393AC3087}" srcOrd="0" destOrd="5" presId="urn:microsoft.com/office/officeart/2005/8/layout/hList1"/>
    <dgm:cxn modelId="{F65DDCFB-2526-4E0B-BC13-8A9DDA9F247E}" srcId="{08C163BD-5DB5-4888-887C-F7DC5140D43C}" destId="{4DEE3656-6067-4DE4-B622-05CDC55B9FF0}" srcOrd="13" destOrd="0" parTransId="{798F6276-37B3-4BE3-8EC7-D1C4DCEC6CA0}" sibTransId="{3A182188-BC81-4572-9B6E-4560BC741051}"/>
    <dgm:cxn modelId="{B98339D1-81EE-4FED-A5D7-13CE2B37A119}" srcId="{08C163BD-5DB5-4888-887C-F7DC5140D43C}" destId="{DF56BABB-2D14-4FDE-99F1-418DD52A7EB6}" srcOrd="4" destOrd="0" parTransId="{D47B88F8-6928-428D-9E2D-444086B71FEB}" sibTransId="{A695A2CC-F7C2-4813-98D8-876975054129}"/>
    <dgm:cxn modelId="{9A9D8303-0862-4096-9E28-EBF37A94889B}" srcId="{4042EFF7-3808-4C91-BEB9-F167FC306781}" destId="{710990CD-E995-4069-8535-701084DAEC24}" srcOrd="6" destOrd="0" parTransId="{5BC4B387-2CF3-4CF2-B770-6F60B175779F}" sibTransId="{DADFD560-612F-48FB-80AF-BC46E14526B9}"/>
    <dgm:cxn modelId="{26F031AC-8659-47B1-AF8D-6613565F1AAC}" srcId="{08C163BD-5DB5-4888-887C-F7DC5140D43C}" destId="{FB9FBA0F-CC9B-4383-9FA6-ACA1B4660CA6}" srcOrd="9" destOrd="0" parTransId="{500FC159-78ED-4791-82F0-031D1622F0E1}" sibTransId="{D1BB4397-B308-43C3-B0D8-FB01D7CDD86E}"/>
    <dgm:cxn modelId="{D857A8DC-AB28-40C0-82D0-83C253CFF273}" srcId="{4042EFF7-3808-4C91-BEB9-F167FC306781}" destId="{23CDCB10-4C7E-4872-BA0C-6D30E2363D2C}" srcOrd="11" destOrd="0" parTransId="{219883B9-2273-45F1-A4C8-658F35BB9035}" sibTransId="{B73DA01F-6312-46BC-9AB3-39A815E281B9}"/>
    <dgm:cxn modelId="{CD2C7676-43C4-4DBF-B946-6673A09EE5FC}" type="presOf" srcId="{06F18F97-35E9-4BF2-88A2-B916EFC62EFB}" destId="{493A504B-096C-4C1B-AE7F-13D656CE7AC9}" srcOrd="0" destOrd="0" presId="urn:microsoft.com/office/officeart/2005/8/layout/hList1"/>
    <dgm:cxn modelId="{5DD39C77-0763-425B-8880-95C1E507BE34}" type="presOf" srcId="{FB9FBA0F-CC9B-4383-9FA6-ACA1B4660CA6}" destId="{78737E82-95AD-4664-8E88-360393AC3087}" srcOrd="0" destOrd="9" presId="urn:microsoft.com/office/officeart/2005/8/layout/hList1"/>
    <dgm:cxn modelId="{35A732A7-6C44-435B-A26D-2B320688DEAB}" type="presOf" srcId="{4042EFF7-3808-4C91-BEB9-F167FC306781}" destId="{1381FA54-E5B8-404A-B339-733238CFF9F8}" srcOrd="0" destOrd="0" presId="urn:microsoft.com/office/officeart/2005/8/layout/hList1"/>
    <dgm:cxn modelId="{BC0CF197-BDF3-495B-AAAD-D6923528F7B5}" srcId="{4042EFF7-3808-4C91-BEB9-F167FC306781}" destId="{60E88CC2-0BF4-49A0-BBA9-99D65730B7EE}" srcOrd="3" destOrd="0" parTransId="{23A99FEC-D79F-4306-802F-E1D8B0A441A1}" sibTransId="{D390E266-C3D1-46AB-B986-27911CA5ACBF}"/>
    <dgm:cxn modelId="{A4CA572A-6229-47E4-8D7B-ADDDD2143662}" type="presOf" srcId="{8F0E598A-C62E-442C-AB55-123E694B3861}" destId="{78737E82-95AD-4664-8E88-360393AC3087}" srcOrd="0" destOrd="2" presId="urn:microsoft.com/office/officeart/2005/8/layout/hList1"/>
    <dgm:cxn modelId="{A4F04999-3864-4F58-8210-A6CFAA4C5A87}" srcId="{08C163BD-5DB5-4888-887C-F7DC5140D43C}" destId="{8F0E598A-C62E-442C-AB55-123E694B3861}" srcOrd="2" destOrd="0" parTransId="{329812A0-4CEE-49F9-AA95-9A4FC3942027}" sibTransId="{9D17F94A-87CE-4C78-B534-49A3CA066F5C}"/>
    <dgm:cxn modelId="{3C34ABE2-2DE8-41A7-96C8-BFF98D4D97FC}" srcId="{4042EFF7-3808-4C91-BEB9-F167FC306781}" destId="{FAAE25BB-2C54-462A-91E6-3FF19BE9212A}" srcOrd="8" destOrd="0" parTransId="{CE8FB626-1884-41D7-B5C8-4EFFEB5E7412}" sibTransId="{D2E2AC96-773C-4387-972B-15624EE389FD}"/>
    <dgm:cxn modelId="{103DA440-2467-48DE-B1FD-E2189160C99A}" srcId="{08C163BD-5DB5-4888-887C-F7DC5140D43C}" destId="{199916AE-47D3-491E-9AF0-CC0ED31EEB0B}" srcOrd="0" destOrd="0" parTransId="{79784C28-9DCC-40D0-A6DE-4AA653CF0631}" sibTransId="{6FD04FAB-1E77-401D-B1A2-1B5A62D53F7D}"/>
    <dgm:cxn modelId="{73868FB2-CAB0-4D60-95F2-29E4A5020117}" type="presOf" srcId="{7338A260-2629-4E77-B208-FEAC7B178A92}" destId="{5777E0EF-F2FC-4199-8712-1CF4E883A803}" srcOrd="0" destOrd="7" presId="urn:microsoft.com/office/officeart/2005/8/layout/hList1"/>
    <dgm:cxn modelId="{DE80145F-7AA2-490A-AC5D-4AE02FC81AF6}" srcId="{08C163BD-5DB5-4888-887C-F7DC5140D43C}" destId="{8AEA293E-1DDF-4FAB-A340-2610A5FCCDEC}" srcOrd="11" destOrd="0" parTransId="{D6ACF947-F3CB-4277-80F0-D36BB44E5D4F}" sibTransId="{548678EF-7273-4295-BD5D-70C493C00ADC}"/>
    <dgm:cxn modelId="{4CF604C8-FFA8-4C5E-A878-8FF7C4AE5501}" type="presOf" srcId="{31D347D3-6885-4A61-821B-62A4C72CEBB4}" destId="{5777E0EF-F2FC-4199-8712-1CF4E883A803}" srcOrd="0" destOrd="10" presId="urn:microsoft.com/office/officeart/2005/8/layout/hList1"/>
    <dgm:cxn modelId="{F9C17F16-61E4-4E82-85E4-ADC6A38889C3}" srcId="{4042EFF7-3808-4C91-BEB9-F167FC306781}" destId="{31D347D3-6885-4A61-821B-62A4C72CEBB4}" srcOrd="10" destOrd="0" parTransId="{2AC88E0A-F8CF-44E4-9DAE-A45865BB06D4}" sibTransId="{F408DC1E-2C29-4B1E-953C-FE23358F690A}"/>
    <dgm:cxn modelId="{763344F3-F153-4BF7-B108-4E09600664AC}" srcId="{06F18F97-35E9-4BF2-88A2-B916EFC62EFB}" destId="{F0198BF0-5C6F-42FA-814A-2C124B4B24D7}" srcOrd="7" destOrd="0" parTransId="{383C7604-FAB3-41B0-8DA5-FFE705B2BD28}" sibTransId="{960C1AA8-9DB0-4C52-A234-42B4DC423403}"/>
    <dgm:cxn modelId="{B64C6204-6713-4EEB-8C1D-AE9D57BBE494}" type="presOf" srcId="{35613AAE-0108-4911-8C9F-A33F901D066A}" destId="{E62C29C5-F189-4263-A991-FD0157825418}" srcOrd="0" destOrd="1" presId="urn:microsoft.com/office/officeart/2005/8/layout/hList1"/>
    <dgm:cxn modelId="{2420AA83-D2CD-4A59-B5B0-2A7E92429AC9}" type="presOf" srcId="{CD52A506-D0A2-4888-BA44-3CD8308C63FB}" destId="{78737E82-95AD-4664-8E88-360393AC3087}" srcOrd="0" destOrd="6" presId="urn:microsoft.com/office/officeart/2005/8/layout/hList1"/>
    <dgm:cxn modelId="{A0DD00E3-ED2A-41AA-A8D2-198CF38CB7FC}" type="presOf" srcId="{3FF4AE8E-DC1F-4D5D-B597-221E33948B17}" destId="{78737E82-95AD-4664-8E88-360393AC3087}" srcOrd="0" destOrd="1" presId="urn:microsoft.com/office/officeart/2005/8/layout/hList1"/>
    <dgm:cxn modelId="{6610DA70-0891-41A0-BC1B-1393FDE3D652}" srcId="{4042EFF7-3808-4C91-BEB9-F167FC306781}" destId="{0E0B8022-A265-4D43-AD79-B517977E9A8E}" srcOrd="4" destOrd="0" parTransId="{6F0D6A69-5842-46BA-B6DF-D4549F31914D}" sibTransId="{FC38D1E5-AB7B-4768-AE1F-2E96EEA980D1}"/>
    <dgm:cxn modelId="{B1C62C06-4516-4E78-985F-4B0C453C7C6E}" type="presOf" srcId="{E1CEC777-6324-4625-B3CC-860B4EC54E04}" destId="{E62C29C5-F189-4263-A991-FD0157825418}" srcOrd="0" destOrd="6" presId="urn:microsoft.com/office/officeart/2005/8/layout/hList1"/>
    <dgm:cxn modelId="{AB33AE68-6C48-4C82-B351-744BCE629C45}" type="presOf" srcId="{523DFF3A-DC9B-4B87-B24F-6DD20D2C606A}" destId="{5777E0EF-F2FC-4199-8712-1CF4E883A803}" srcOrd="0" destOrd="0" presId="urn:microsoft.com/office/officeart/2005/8/layout/hList1"/>
    <dgm:cxn modelId="{B37A9F07-51AF-4AEB-865F-2ABDAEE5E0BD}" type="presOf" srcId="{08C163BD-5DB5-4888-887C-F7DC5140D43C}" destId="{E5213CC4-160D-49E6-A8AB-1028F80EA8EB}" srcOrd="0" destOrd="0" presId="urn:microsoft.com/office/officeart/2005/8/layout/hList1"/>
    <dgm:cxn modelId="{78E20084-D477-4D63-B550-D5B5B7CB63E8}" srcId="{CAB5A0D3-9D2C-4514-A7D1-2B7CD1723FCD}" destId="{08C163BD-5DB5-4888-887C-F7DC5140D43C}" srcOrd="2" destOrd="0" parTransId="{3D88DB94-EE62-49B8-91F9-74C02268ACC8}" sibTransId="{D5683F7A-D8C2-4C67-BC15-DDD3D507A9CE}"/>
    <dgm:cxn modelId="{71471012-B0AC-4937-93A4-E28DD7FBE8CC}" type="presOf" srcId="{E0BAA3AF-0285-49CD-BBF1-202C4A906CC2}" destId="{5777E0EF-F2FC-4199-8712-1CF4E883A803}" srcOrd="0" destOrd="1" presId="urn:microsoft.com/office/officeart/2005/8/layout/hList1"/>
    <dgm:cxn modelId="{3862CBE1-B962-4030-9DE3-EFB93FA9D3CA}" srcId="{06F18F97-35E9-4BF2-88A2-B916EFC62EFB}" destId="{35613AAE-0108-4911-8C9F-A33F901D066A}" srcOrd="1" destOrd="0" parTransId="{5D91FCD1-6B42-45B7-BCFC-04881FD9D84A}" sibTransId="{999D14E1-47E7-4CFB-9778-CE24F2ED0BA0}"/>
    <dgm:cxn modelId="{891E1231-E843-4D31-8E44-1E1241F4FE2A}" type="presOf" srcId="{F0198BF0-5C6F-42FA-814A-2C124B4B24D7}" destId="{E62C29C5-F189-4263-A991-FD0157825418}" srcOrd="0" destOrd="7" presId="urn:microsoft.com/office/officeart/2005/8/layout/hList1"/>
    <dgm:cxn modelId="{511D5C63-304C-42E0-96AF-96A401684CE7}" srcId="{06F18F97-35E9-4BF2-88A2-B916EFC62EFB}" destId="{065FD8EA-9A17-47BA-A7B5-64BB8808C16C}" srcOrd="4" destOrd="0" parTransId="{4C2B77B9-D873-42D8-BC4A-D1C1D9DC45F8}" sibTransId="{8752A6E8-8513-49C8-ABE7-B1C3C2AE57FC}"/>
    <dgm:cxn modelId="{6C747B28-09DB-47DB-AB95-2513DCF96562}" srcId="{4042EFF7-3808-4C91-BEB9-F167FC306781}" destId="{2AA4157C-1AE9-41C7-BA9B-BCCC6509F2FF}" srcOrd="9" destOrd="0" parTransId="{078FF737-0DF3-4B7F-A345-554B8E774CB6}" sibTransId="{8F8D05AF-4CD6-4BD3-BBC0-A7E3A4F5989E}"/>
    <dgm:cxn modelId="{34ADFD48-EA4A-4D42-838A-C6964450F434}" srcId="{4042EFF7-3808-4C91-BEB9-F167FC306781}" destId="{C51EE0BB-40C7-4909-BAF2-569D6610CB0D}" srcOrd="2" destOrd="0" parTransId="{8561AE87-C3D0-46D4-96EB-91DB8F25687F}" sibTransId="{D24FBE07-D36E-494B-8430-F7247DA53A32}"/>
    <dgm:cxn modelId="{84DF0B33-88E1-4BDF-91CC-C6B2E8B2738D}" type="presOf" srcId="{8475A310-BBA3-4C38-B311-D2D6E93A0D09}" destId="{E62C29C5-F189-4263-A991-FD0157825418}" srcOrd="0" destOrd="2" presId="urn:microsoft.com/office/officeart/2005/8/layout/hList1"/>
    <dgm:cxn modelId="{D33B34AD-644B-4870-AABE-E4A139693E96}" type="presOf" srcId="{02861B36-1ECF-45DE-B814-B57ACEC45753}" destId="{78737E82-95AD-4664-8E88-360393AC3087}" srcOrd="0" destOrd="8" presId="urn:microsoft.com/office/officeart/2005/8/layout/hList1"/>
    <dgm:cxn modelId="{0152512C-5215-450D-A00B-D11B2DCFC747}" srcId="{06F18F97-35E9-4BF2-88A2-B916EFC62EFB}" destId="{6F267712-A84D-45CC-894E-D05686C633A5}" srcOrd="5" destOrd="0" parTransId="{027F960E-BD3A-4E2B-97FE-F504E1501944}" sibTransId="{8C881FDD-EA00-4EF2-AF82-91ED43CB017D}"/>
    <dgm:cxn modelId="{F6E6A2D3-DDC7-4478-93F5-CDAF2EDB71DD}" srcId="{06F18F97-35E9-4BF2-88A2-B916EFC62EFB}" destId="{E1CEC777-6324-4625-B3CC-860B4EC54E04}" srcOrd="6" destOrd="0" parTransId="{AC0BF090-1CDC-4842-96E5-18FB7DDBB460}" sibTransId="{81730C1E-99A1-4781-8681-00B2C11B2103}"/>
    <dgm:cxn modelId="{01200D2F-4B20-431E-85C2-72173EF71DB1}" type="presOf" srcId="{23C2DFD2-181B-4B54-8AA5-65FEC492CBFC}" destId="{E62C29C5-F189-4263-A991-FD0157825418}" srcOrd="0" destOrd="0" presId="urn:microsoft.com/office/officeart/2005/8/layout/hList1"/>
    <dgm:cxn modelId="{8D675A7A-9A0D-4F07-BCCF-E4C4F2917C78}" type="presOf" srcId="{FAAE25BB-2C54-462A-91E6-3FF19BE9212A}" destId="{5777E0EF-F2FC-4199-8712-1CF4E883A803}" srcOrd="0" destOrd="8" presId="urn:microsoft.com/office/officeart/2005/8/layout/hList1"/>
    <dgm:cxn modelId="{F5E01D3A-82C6-40A1-B4BB-D0C627804ACA}" srcId="{08C163BD-5DB5-4888-887C-F7DC5140D43C}" destId="{3FF4AE8E-DC1F-4D5D-B597-221E33948B17}" srcOrd="1" destOrd="0" parTransId="{FE36FECD-8FA7-4A9D-B55F-50F3B8455E12}" sibTransId="{BBF50C9B-A3D9-4685-A778-224D00B72154}"/>
    <dgm:cxn modelId="{6C942549-1801-4C4F-B930-CA2E55F1376B}" type="presOf" srcId="{1E4B203F-0C96-4AC4-AAE7-4437D5558F7A}" destId="{78737E82-95AD-4664-8E88-360393AC3087}" srcOrd="0" destOrd="7" presId="urn:microsoft.com/office/officeart/2005/8/layout/hList1"/>
    <dgm:cxn modelId="{0A4E2355-6C7A-44FB-B96B-FFDC8C3133C0}" type="presOf" srcId="{592C0039-2318-4AD0-9950-50C15181101B}" destId="{E62C29C5-F189-4263-A991-FD0157825418}" srcOrd="0" destOrd="3" presId="urn:microsoft.com/office/officeart/2005/8/layout/hList1"/>
    <dgm:cxn modelId="{C86C02DD-30C0-48BF-BF59-46BE806747B0}" type="presOf" srcId="{A7092CA0-6468-4EB9-B843-0BC3DB654181}" destId="{78737E82-95AD-4664-8E88-360393AC3087}" srcOrd="0" destOrd="3" presId="urn:microsoft.com/office/officeart/2005/8/layout/hList1"/>
    <dgm:cxn modelId="{0F2B73FE-E76F-4F14-AC57-D85EA9CB7CB1}" type="presOf" srcId="{6F267712-A84D-45CC-894E-D05686C633A5}" destId="{E62C29C5-F189-4263-A991-FD0157825418}" srcOrd="0" destOrd="5" presId="urn:microsoft.com/office/officeart/2005/8/layout/hList1"/>
    <dgm:cxn modelId="{2F11F2D7-94B9-4421-886A-EEEA7CBE7F5A}" type="presOf" srcId="{60E88CC2-0BF4-49A0-BBA9-99D65730B7EE}" destId="{5777E0EF-F2FC-4199-8712-1CF4E883A803}" srcOrd="0" destOrd="3" presId="urn:microsoft.com/office/officeart/2005/8/layout/hList1"/>
    <dgm:cxn modelId="{2D9154B3-05BE-40AF-9D43-EB201C35869C}" type="presOf" srcId="{23CDCB10-4C7E-4872-BA0C-6D30E2363D2C}" destId="{5777E0EF-F2FC-4199-8712-1CF4E883A803}" srcOrd="0" destOrd="11" presId="urn:microsoft.com/office/officeart/2005/8/layout/hList1"/>
    <dgm:cxn modelId="{093B6681-4073-4FB7-A96E-C0EC2573373D}" srcId="{08C163BD-5DB5-4888-887C-F7DC5140D43C}" destId="{1E4B203F-0C96-4AC4-AAE7-4437D5558F7A}" srcOrd="7" destOrd="0" parTransId="{91814E1D-B1A6-468A-842C-4D0C8EA096CD}" sibTransId="{352F2448-63B2-4B0A-B59F-7F6E5A1038E3}"/>
    <dgm:cxn modelId="{9F849116-E53F-4D6D-A8BF-4FED0BA0319A}" type="presOf" srcId="{024B7C4C-9844-4E83-B431-55538312671B}" destId="{78737E82-95AD-4664-8E88-360393AC3087}" srcOrd="0" destOrd="12" presId="urn:microsoft.com/office/officeart/2005/8/layout/hList1"/>
    <dgm:cxn modelId="{6DEAFF04-F641-4A2B-B49D-A813CD81B0CD}" srcId="{4042EFF7-3808-4C91-BEB9-F167FC306781}" destId="{523DFF3A-DC9B-4B87-B24F-6DD20D2C606A}" srcOrd="0" destOrd="0" parTransId="{F6C7D64C-4295-49B5-B541-BF06AB0A066D}" sibTransId="{CA32F85A-C21C-4D34-89D2-618C51D82F78}"/>
    <dgm:cxn modelId="{B538E223-7795-4A23-B44A-6053D21B0E4A}" srcId="{08C163BD-5DB5-4888-887C-F7DC5140D43C}" destId="{8374350E-0E08-4BB6-9C37-3EE24C01AFF4}" srcOrd="5" destOrd="0" parTransId="{957017CA-2D55-4135-A673-B4222D67D2BB}" sibTransId="{C2F33EB1-D991-4825-AFF2-2D1FEB63E50B}"/>
    <dgm:cxn modelId="{934D4481-F99A-4D7F-B355-17C9BC5E61B5}" type="presOf" srcId="{CAB5A0D3-9D2C-4514-A7D1-2B7CD1723FCD}" destId="{9BAC15DE-2ACF-4DCA-955F-0EDBD52AF4BD}" srcOrd="0" destOrd="0" presId="urn:microsoft.com/office/officeart/2005/8/layout/hList1"/>
    <dgm:cxn modelId="{51DC3F57-8490-4AB5-AB10-EC4A25061096}" type="presOf" srcId="{199916AE-47D3-491E-9AF0-CC0ED31EEB0B}" destId="{78737E82-95AD-4664-8E88-360393AC3087}" srcOrd="0" destOrd="0" presId="urn:microsoft.com/office/officeart/2005/8/layout/hList1"/>
    <dgm:cxn modelId="{B7EA769F-6971-4F40-A2D7-6D801B5AE181}" type="presOf" srcId="{0E0B8022-A265-4D43-AD79-B517977E9A8E}" destId="{5777E0EF-F2FC-4199-8712-1CF4E883A803}" srcOrd="0" destOrd="4" presId="urn:microsoft.com/office/officeart/2005/8/layout/hList1"/>
    <dgm:cxn modelId="{FF30E4E6-F090-4C78-A5B2-9CED66D377F7}" type="presOf" srcId="{DF56BABB-2D14-4FDE-99F1-418DD52A7EB6}" destId="{78737E82-95AD-4664-8E88-360393AC3087}" srcOrd="0" destOrd="4" presId="urn:microsoft.com/office/officeart/2005/8/layout/hList1"/>
    <dgm:cxn modelId="{0118566C-49D6-4E13-B77D-98E55E72AF9B}" srcId="{06F18F97-35E9-4BF2-88A2-B916EFC62EFB}" destId="{8475A310-BBA3-4C38-B311-D2D6E93A0D09}" srcOrd="2" destOrd="0" parTransId="{8F7C12BD-1A05-401B-9EFB-128D8FC4E974}" sibTransId="{D17F9019-8D8C-404F-B028-EB72BED5802B}"/>
    <dgm:cxn modelId="{7026919A-E54E-4B52-A864-B9ABB7123392}" srcId="{08C163BD-5DB5-4888-887C-F7DC5140D43C}" destId="{588F02E5-5CF4-4DDD-8530-D0E1D888E06F}" srcOrd="10" destOrd="0" parTransId="{10B92EA9-6712-4C47-8263-DE33936C3121}" sibTransId="{0A338CD7-B2E2-4EF8-8D3A-0AC8D9CDCE19}"/>
    <dgm:cxn modelId="{995DA067-9E1E-4F8B-9FF9-4A99ED0B295F}" srcId="{CAB5A0D3-9D2C-4514-A7D1-2B7CD1723FCD}" destId="{06F18F97-35E9-4BF2-88A2-B916EFC62EFB}" srcOrd="1" destOrd="0" parTransId="{C910D831-722D-487E-AE00-2109E3B06354}" sibTransId="{5A4BA274-E627-40B9-8578-DD447C26095F}"/>
    <dgm:cxn modelId="{451FFA22-DE56-4476-86EC-2932E570EBD8}" srcId="{08C163BD-5DB5-4888-887C-F7DC5140D43C}" destId="{024B7C4C-9844-4E83-B431-55538312671B}" srcOrd="12" destOrd="0" parTransId="{396D008E-FA6A-42DE-BAD8-64CF26479F3A}" sibTransId="{C3A26E2D-3899-48D4-AC37-00B155C2FAC5}"/>
    <dgm:cxn modelId="{3DB56515-0111-457F-BD96-CA3DCA86E7FB}" type="presOf" srcId="{B9192102-3EB6-4607-98B6-206DF7086B5D}" destId="{5777E0EF-F2FC-4199-8712-1CF4E883A803}" srcOrd="0" destOrd="5" presId="urn:microsoft.com/office/officeart/2005/8/layout/hList1"/>
    <dgm:cxn modelId="{A0050189-BC19-4FCD-82E7-192ABA70E25B}" srcId="{4042EFF7-3808-4C91-BEB9-F167FC306781}" destId="{7338A260-2629-4E77-B208-FEAC7B178A92}" srcOrd="7" destOrd="0" parTransId="{5192BD99-9A86-4789-8D60-B1D8AB33D827}" sibTransId="{117AEA7D-1CF2-4AFB-87DB-F15164366A47}"/>
    <dgm:cxn modelId="{2B92899F-23C0-4A7A-9835-C94A4FD342BA}" type="presOf" srcId="{2AA4157C-1AE9-41C7-BA9B-BCCC6509F2FF}" destId="{5777E0EF-F2FC-4199-8712-1CF4E883A803}" srcOrd="0" destOrd="9" presId="urn:microsoft.com/office/officeart/2005/8/layout/hList1"/>
    <dgm:cxn modelId="{F10A694D-5973-408D-9C81-1995A546B419}" type="presOf" srcId="{C51EE0BB-40C7-4909-BAF2-569D6610CB0D}" destId="{5777E0EF-F2FC-4199-8712-1CF4E883A803}" srcOrd="0" destOrd="2" presId="urn:microsoft.com/office/officeart/2005/8/layout/hList1"/>
    <dgm:cxn modelId="{9D964B6C-93C2-4B97-8CA2-C2B77D9AC83F}" srcId="{08C163BD-5DB5-4888-887C-F7DC5140D43C}" destId="{02861B36-1ECF-45DE-B814-B57ACEC45753}" srcOrd="8" destOrd="0" parTransId="{8FA1BB6B-94DD-4FF7-81F3-E7CB88EA3239}" sibTransId="{A742D119-1555-404D-86D6-53FB8762590B}"/>
    <dgm:cxn modelId="{8EE2A34C-741B-485B-AB48-8EF920661DFC}" srcId="{CAB5A0D3-9D2C-4514-A7D1-2B7CD1723FCD}" destId="{4042EFF7-3808-4C91-BEB9-F167FC306781}" srcOrd="0" destOrd="0" parTransId="{DDF96D03-27BD-4834-A6E5-484669F6E931}" sibTransId="{BA5E640C-9183-4558-96AC-B6C22B69B754}"/>
    <dgm:cxn modelId="{C1E05161-039E-4E85-A49F-35F27B970A2C}" srcId="{06F18F97-35E9-4BF2-88A2-B916EFC62EFB}" destId="{592C0039-2318-4AD0-9950-50C15181101B}" srcOrd="3" destOrd="0" parTransId="{5C71A37D-2129-42A3-BEAA-22CDBB8858C3}" sibTransId="{4A26B102-0A54-4CD8-A9CD-256687E87A5F}"/>
    <dgm:cxn modelId="{9436DC9F-86A2-4716-8974-FA16B31F1D20}" srcId="{4042EFF7-3808-4C91-BEB9-F167FC306781}" destId="{B9192102-3EB6-4607-98B6-206DF7086B5D}" srcOrd="5" destOrd="0" parTransId="{50F78764-10BE-488E-8A1B-E2C210889CA9}" sibTransId="{41395667-96B4-454F-9B48-B65170FE95E8}"/>
    <dgm:cxn modelId="{C9AC9805-CBC2-4686-8111-C0D1B566E503}" type="presOf" srcId="{710990CD-E995-4069-8535-701084DAEC24}" destId="{5777E0EF-F2FC-4199-8712-1CF4E883A803}" srcOrd="0" destOrd="6" presId="urn:microsoft.com/office/officeart/2005/8/layout/hList1"/>
    <dgm:cxn modelId="{2FE62F98-0712-4AF9-BE23-3EB410356114}" type="presOf" srcId="{8AEA293E-1DDF-4FAB-A340-2610A5FCCDEC}" destId="{78737E82-95AD-4664-8E88-360393AC3087}" srcOrd="0" destOrd="11" presId="urn:microsoft.com/office/officeart/2005/8/layout/hList1"/>
    <dgm:cxn modelId="{25E7EAB1-6553-4C3B-A4B8-A135475474F0}" srcId="{08C163BD-5DB5-4888-887C-F7DC5140D43C}" destId="{CD52A506-D0A2-4888-BA44-3CD8308C63FB}" srcOrd="6" destOrd="0" parTransId="{4777E5C4-7D1E-4973-995B-FBE3C9371443}" sibTransId="{93EC837C-8552-4F59-913C-B1E009B73FBE}"/>
    <dgm:cxn modelId="{4870EBB6-7D7D-470B-AA6F-C235B2022001}" type="presOf" srcId="{588F02E5-5CF4-4DDD-8530-D0E1D888E06F}" destId="{78737E82-95AD-4664-8E88-360393AC3087}" srcOrd="0" destOrd="10" presId="urn:microsoft.com/office/officeart/2005/8/layout/hList1"/>
    <dgm:cxn modelId="{2A8C7A7E-A66D-4409-8272-52DCEDCA8306}" type="presParOf" srcId="{9BAC15DE-2ACF-4DCA-955F-0EDBD52AF4BD}" destId="{88B022F5-34C4-4044-9BF2-8D928B9ACBA3}" srcOrd="0" destOrd="0" presId="urn:microsoft.com/office/officeart/2005/8/layout/hList1"/>
    <dgm:cxn modelId="{8104617D-01D9-46FA-AB78-5011A79F4A89}" type="presParOf" srcId="{88B022F5-34C4-4044-9BF2-8D928B9ACBA3}" destId="{1381FA54-E5B8-404A-B339-733238CFF9F8}" srcOrd="0" destOrd="0" presId="urn:microsoft.com/office/officeart/2005/8/layout/hList1"/>
    <dgm:cxn modelId="{62009B5B-5E24-4AE4-A2B1-D6C13A2E0121}" type="presParOf" srcId="{88B022F5-34C4-4044-9BF2-8D928B9ACBA3}" destId="{5777E0EF-F2FC-4199-8712-1CF4E883A803}" srcOrd="1" destOrd="0" presId="urn:microsoft.com/office/officeart/2005/8/layout/hList1"/>
    <dgm:cxn modelId="{0928C505-6E5C-442A-A469-BA314699BA24}" type="presParOf" srcId="{9BAC15DE-2ACF-4DCA-955F-0EDBD52AF4BD}" destId="{FA344A45-BA0E-4B24-81E6-3964B66FD6B6}" srcOrd="1" destOrd="0" presId="urn:microsoft.com/office/officeart/2005/8/layout/hList1"/>
    <dgm:cxn modelId="{F3263BF4-9376-4661-AFD6-BE2257FFBC6A}" type="presParOf" srcId="{9BAC15DE-2ACF-4DCA-955F-0EDBD52AF4BD}" destId="{1DE1E834-FD2B-40BE-8F26-41243B9EF36A}" srcOrd="2" destOrd="0" presId="urn:microsoft.com/office/officeart/2005/8/layout/hList1"/>
    <dgm:cxn modelId="{57B7E96D-3C51-4447-A664-CB1095EBE6D4}" type="presParOf" srcId="{1DE1E834-FD2B-40BE-8F26-41243B9EF36A}" destId="{493A504B-096C-4C1B-AE7F-13D656CE7AC9}" srcOrd="0" destOrd="0" presId="urn:microsoft.com/office/officeart/2005/8/layout/hList1"/>
    <dgm:cxn modelId="{3E758330-DFF0-406D-8274-F25772EEC38E}" type="presParOf" srcId="{1DE1E834-FD2B-40BE-8F26-41243B9EF36A}" destId="{E62C29C5-F189-4263-A991-FD0157825418}" srcOrd="1" destOrd="0" presId="urn:microsoft.com/office/officeart/2005/8/layout/hList1"/>
    <dgm:cxn modelId="{B0A2A9DF-C5A7-4D05-8C0E-D595DF0F8F92}" type="presParOf" srcId="{9BAC15DE-2ACF-4DCA-955F-0EDBD52AF4BD}" destId="{74228E89-0CBE-411E-A3C7-74436A051821}" srcOrd="3" destOrd="0" presId="urn:microsoft.com/office/officeart/2005/8/layout/hList1"/>
    <dgm:cxn modelId="{C77C8EA7-86C5-4056-AB76-14F8CC3E2EEC}" type="presParOf" srcId="{9BAC15DE-2ACF-4DCA-955F-0EDBD52AF4BD}" destId="{3DF626EB-A57B-4800-9FF9-93CB9913A927}" srcOrd="4" destOrd="0" presId="urn:microsoft.com/office/officeart/2005/8/layout/hList1"/>
    <dgm:cxn modelId="{D6FEA960-0A68-47D8-9028-0EA2F3F8A3A6}" type="presParOf" srcId="{3DF626EB-A57B-4800-9FF9-93CB9913A927}" destId="{E5213CC4-160D-49E6-A8AB-1028F80EA8EB}" srcOrd="0" destOrd="0" presId="urn:microsoft.com/office/officeart/2005/8/layout/hList1"/>
    <dgm:cxn modelId="{FF0406DE-2A9D-4FAD-B508-CFD2AC388596}" type="presParOf" srcId="{3DF626EB-A57B-4800-9FF9-93CB9913A927}" destId="{78737E82-95AD-4664-8E88-360393AC30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0.30092</cdr:x>
      <cdr:y>0.04804</cdr:y>
    </cdr:from>
    <cdr:to>
      <cdr:x>0.76114</cdr:x>
      <cdr:y>0.08217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6816" y="302161"/>
          <a:ext cx="3986783" cy="214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0.53703</cdr:x>
      <cdr:y>0.04997</cdr:y>
    </cdr:from>
    <cdr:to>
      <cdr:x>0.53824</cdr:x>
      <cdr:y>0.84122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4433050" y="196172"/>
          <a:ext cx="9957" cy="3106167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DED98-E567-438D-96DF-4EB07A6E34C6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CE620-7DEA-4BE7-9842-F66899B9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47" y="3692"/>
            <a:ext cx="9151264" cy="685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 userDrawn="1"/>
        </p:nvSpPr>
        <p:spPr>
          <a:xfrm>
            <a:off x="-5220" y="-3148"/>
            <a:ext cx="8944607" cy="6867762"/>
          </a:xfrm>
          <a:custGeom>
            <a:avLst/>
            <a:gdLst>
              <a:gd name="connsiteX0" fmla="*/ 1643975 w 8501975"/>
              <a:gd name="connsiteY0" fmla="*/ 0 h 5175115"/>
              <a:gd name="connsiteX1" fmla="*/ 8501975 w 8501975"/>
              <a:gd name="connsiteY1" fmla="*/ 19455 h 5175115"/>
              <a:gd name="connsiteX2" fmla="*/ 4289898 w 8501975"/>
              <a:gd name="connsiteY2" fmla="*/ 5175115 h 5175115"/>
              <a:gd name="connsiteX3" fmla="*/ 0 w 8501975"/>
              <a:gd name="connsiteY3" fmla="*/ 5175115 h 5175115"/>
              <a:gd name="connsiteX4" fmla="*/ 0 w 8501975"/>
              <a:gd name="connsiteY4" fmla="*/ 4027251 h 5175115"/>
              <a:gd name="connsiteX5" fmla="*/ 1643975 w 8501975"/>
              <a:gd name="connsiteY5" fmla="*/ 0 h 5175115"/>
              <a:gd name="connsiteX0" fmla="*/ 1649126 w 8507126"/>
              <a:gd name="connsiteY0" fmla="*/ 0 h 5175115"/>
              <a:gd name="connsiteX1" fmla="*/ 8507126 w 8507126"/>
              <a:gd name="connsiteY1" fmla="*/ 19455 h 5175115"/>
              <a:gd name="connsiteX2" fmla="*/ 4295049 w 8507126"/>
              <a:gd name="connsiteY2" fmla="*/ 5175115 h 5175115"/>
              <a:gd name="connsiteX3" fmla="*/ 5151 w 8507126"/>
              <a:gd name="connsiteY3" fmla="*/ 5175115 h 5175115"/>
              <a:gd name="connsiteX4" fmla="*/ 0 w 8507126"/>
              <a:gd name="connsiteY4" fmla="*/ 4037554 h 5175115"/>
              <a:gd name="connsiteX5" fmla="*/ 1649126 w 8507126"/>
              <a:gd name="connsiteY5" fmla="*/ 0 h 5175115"/>
              <a:gd name="connsiteX0" fmla="*/ 1649127 w 8507127"/>
              <a:gd name="connsiteY0" fmla="*/ 0 h 5175115"/>
              <a:gd name="connsiteX1" fmla="*/ 8507127 w 8507127"/>
              <a:gd name="connsiteY1" fmla="*/ 19455 h 5175115"/>
              <a:gd name="connsiteX2" fmla="*/ 4295050 w 8507127"/>
              <a:gd name="connsiteY2" fmla="*/ 5175115 h 5175115"/>
              <a:gd name="connsiteX3" fmla="*/ 0 w 8507127"/>
              <a:gd name="connsiteY3" fmla="*/ 5175115 h 5175115"/>
              <a:gd name="connsiteX4" fmla="*/ 1 w 8507127"/>
              <a:gd name="connsiteY4" fmla="*/ 4037554 h 5175115"/>
              <a:gd name="connsiteX5" fmla="*/ 1649127 w 8507127"/>
              <a:gd name="connsiteY5" fmla="*/ 0 h 5175115"/>
              <a:gd name="connsiteX0" fmla="*/ 1690339 w 8507127"/>
              <a:gd name="connsiteY0" fmla="*/ 34637 h 5155660"/>
              <a:gd name="connsiteX1" fmla="*/ 8507127 w 8507127"/>
              <a:gd name="connsiteY1" fmla="*/ 0 h 5155660"/>
              <a:gd name="connsiteX2" fmla="*/ 4295050 w 8507127"/>
              <a:gd name="connsiteY2" fmla="*/ 5155660 h 5155660"/>
              <a:gd name="connsiteX3" fmla="*/ 0 w 8507127"/>
              <a:gd name="connsiteY3" fmla="*/ 5155660 h 5155660"/>
              <a:gd name="connsiteX4" fmla="*/ 1 w 8507127"/>
              <a:gd name="connsiteY4" fmla="*/ 4018099 h 5155660"/>
              <a:gd name="connsiteX5" fmla="*/ 1690339 w 8507127"/>
              <a:gd name="connsiteY5" fmla="*/ 34637 h 5155660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 w 8507127"/>
              <a:gd name="connsiteY4" fmla="*/ 4019523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46365 w 8507127"/>
              <a:gd name="connsiteY4" fmla="*/ 4006644 h 5157084"/>
              <a:gd name="connsiteX5" fmla="*/ 1651702 w 8507127"/>
              <a:gd name="connsiteY5" fmla="*/ 0 h 5157084"/>
              <a:gd name="connsiteX0" fmla="*/ 1651702 w 8507127"/>
              <a:gd name="connsiteY0" fmla="*/ 0 h 5157084"/>
              <a:gd name="connsiteX1" fmla="*/ 8507127 w 8507127"/>
              <a:gd name="connsiteY1" fmla="*/ 1424 h 5157084"/>
              <a:gd name="connsiteX2" fmla="*/ 4295050 w 8507127"/>
              <a:gd name="connsiteY2" fmla="*/ 5157084 h 5157084"/>
              <a:gd name="connsiteX3" fmla="*/ 0 w 8507127"/>
              <a:gd name="connsiteY3" fmla="*/ 5157084 h 5157084"/>
              <a:gd name="connsiteX4" fmla="*/ 15455 w 8507127"/>
              <a:gd name="connsiteY4" fmla="*/ 3973159 h 5157084"/>
              <a:gd name="connsiteX5" fmla="*/ 1651702 w 8507127"/>
              <a:gd name="connsiteY5" fmla="*/ 0 h 5157084"/>
              <a:gd name="connsiteX0" fmla="*/ 1636247 w 8491672"/>
              <a:gd name="connsiteY0" fmla="*/ 0 h 5157084"/>
              <a:gd name="connsiteX1" fmla="*/ 8491672 w 8491672"/>
              <a:gd name="connsiteY1" fmla="*/ 1424 h 5157084"/>
              <a:gd name="connsiteX2" fmla="*/ 4279595 w 8491672"/>
              <a:gd name="connsiteY2" fmla="*/ 5157084 h 5157084"/>
              <a:gd name="connsiteX3" fmla="*/ 64394 w 8491672"/>
              <a:gd name="connsiteY3" fmla="*/ 5157084 h 5157084"/>
              <a:gd name="connsiteX4" fmla="*/ 0 w 8491672"/>
              <a:gd name="connsiteY4" fmla="*/ 3973159 h 5157084"/>
              <a:gd name="connsiteX5" fmla="*/ 1636247 w 8491672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2576 w 8494248"/>
              <a:gd name="connsiteY4" fmla="*/ 3973159 h 5157084"/>
              <a:gd name="connsiteX5" fmla="*/ 1638823 w 8494248"/>
              <a:gd name="connsiteY5" fmla="*/ 0 h 5157084"/>
              <a:gd name="connsiteX0" fmla="*/ 1638823 w 8494248"/>
              <a:gd name="connsiteY0" fmla="*/ 0 h 5157084"/>
              <a:gd name="connsiteX1" fmla="*/ 8494248 w 8494248"/>
              <a:gd name="connsiteY1" fmla="*/ 1424 h 5157084"/>
              <a:gd name="connsiteX2" fmla="*/ 4282171 w 8494248"/>
              <a:gd name="connsiteY2" fmla="*/ 5157084 h 5157084"/>
              <a:gd name="connsiteX3" fmla="*/ 0 w 8494248"/>
              <a:gd name="connsiteY3" fmla="*/ 5157084 h 5157084"/>
              <a:gd name="connsiteX4" fmla="*/ 38637 w 8494248"/>
              <a:gd name="connsiteY4" fmla="*/ 4029826 h 5157084"/>
              <a:gd name="connsiteX5" fmla="*/ 1638823 w 8494248"/>
              <a:gd name="connsiteY5" fmla="*/ 0 h 5157084"/>
              <a:gd name="connsiteX0" fmla="*/ 1641398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41398 w 8496823"/>
              <a:gd name="connsiteY5" fmla="*/ 0 h 5157084"/>
              <a:gd name="connsiteX0" fmla="*/ 1638256 w 8496823"/>
              <a:gd name="connsiteY0" fmla="*/ 0 h 5157084"/>
              <a:gd name="connsiteX1" fmla="*/ 8496823 w 8496823"/>
              <a:gd name="connsiteY1" fmla="*/ 1424 h 5157084"/>
              <a:gd name="connsiteX2" fmla="*/ 4284746 w 8496823"/>
              <a:gd name="connsiteY2" fmla="*/ 5157084 h 5157084"/>
              <a:gd name="connsiteX3" fmla="*/ 2575 w 8496823"/>
              <a:gd name="connsiteY3" fmla="*/ 5157084 h 5157084"/>
              <a:gd name="connsiteX4" fmla="*/ 0 w 8496823"/>
              <a:gd name="connsiteY4" fmla="*/ 3983462 h 5157084"/>
              <a:gd name="connsiteX5" fmla="*/ 1638256 w 8496823"/>
              <a:gd name="connsiteY5" fmla="*/ 0 h 5157084"/>
              <a:gd name="connsiteX0" fmla="*/ 1638256 w 8496823"/>
              <a:gd name="connsiteY0" fmla="*/ 0 h 6846184"/>
              <a:gd name="connsiteX1" fmla="*/ 8496823 w 8496823"/>
              <a:gd name="connsiteY1" fmla="*/ 1424 h 6846184"/>
              <a:gd name="connsiteX2" fmla="*/ 2900446 w 8496823"/>
              <a:gd name="connsiteY2" fmla="*/ 6846184 h 6846184"/>
              <a:gd name="connsiteX3" fmla="*/ 2575 w 8496823"/>
              <a:gd name="connsiteY3" fmla="*/ 5157084 h 6846184"/>
              <a:gd name="connsiteX4" fmla="*/ 0 w 8496823"/>
              <a:gd name="connsiteY4" fmla="*/ 3983462 h 6846184"/>
              <a:gd name="connsiteX5" fmla="*/ 1638256 w 8496823"/>
              <a:gd name="connsiteY5" fmla="*/ 0 h 6846184"/>
              <a:gd name="connsiteX0" fmla="*/ 16483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648381 w 8506948"/>
              <a:gd name="connsiteY5" fmla="*/ 0 h 6858884"/>
              <a:gd name="connsiteX0" fmla="*/ 1597581 w 8506948"/>
              <a:gd name="connsiteY0" fmla="*/ 0 h 6858884"/>
              <a:gd name="connsiteX1" fmla="*/ 8506948 w 8506948"/>
              <a:gd name="connsiteY1" fmla="*/ 1424 h 6858884"/>
              <a:gd name="connsiteX2" fmla="*/ 2910571 w 8506948"/>
              <a:gd name="connsiteY2" fmla="*/ 6846184 h 6858884"/>
              <a:gd name="connsiteX3" fmla="*/ 0 w 8506948"/>
              <a:gd name="connsiteY3" fmla="*/ 6858884 h 6858884"/>
              <a:gd name="connsiteX4" fmla="*/ 10125 w 8506948"/>
              <a:gd name="connsiteY4" fmla="*/ 3983462 h 6858884"/>
              <a:gd name="connsiteX5" fmla="*/ 1597581 w 8506948"/>
              <a:gd name="connsiteY5" fmla="*/ 0 h 6858884"/>
              <a:gd name="connsiteX0" fmla="*/ 2083733 w 8993100"/>
              <a:gd name="connsiteY0" fmla="*/ 0 h 6858884"/>
              <a:gd name="connsiteX1" fmla="*/ 8993100 w 8993100"/>
              <a:gd name="connsiteY1" fmla="*/ 1424 h 6858884"/>
              <a:gd name="connsiteX2" fmla="*/ 3396723 w 8993100"/>
              <a:gd name="connsiteY2" fmla="*/ 6846184 h 6858884"/>
              <a:gd name="connsiteX3" fmla="*/ 486152 w 8993100"/>
              <a:gd name="connsiteY3" fmla="*/ 6858884 h 6858884"/>
              <a:gd name="connsiteX4" fmla="*/ 0 w 8993100"/>
              <a:gd name="connsiteY4" fmla="*/ 5136231 h 6858884"/>
              <a:gd name="connsiteX5" fmla="*/ 2083733 w 8993100"/>
              <a:gd name="connsiteY5" fmla="*/ 0 h 6858884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36231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96723 w 8993100"/>
              <a:gd name="connsiteY2" fmla="*/ 6846184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9413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57907"/>
              <a:gd name="connsiteX1" fmla="*/ 8993100 w 8993100"/>
              <a:gd name="connsiteY1" fmla="*/ 1424 h 6857907"/>
              <a:gd name="connsiteX2" fmla="*/ 3388908 w 8993100"/>
              <a:gd name="connsiteY2" fmla="*/ 6857907 h 6857907"/>
              <a:gd name="connsiteX3" fmla="*/ 99290 w 8993100"/>
              <a:gd name="connsiteY3" fmla="*/ 6851069 h 6857907"/>
              <a:gd name="connsiteX4" fmla="*/ 0 w 8993100"/>
              <a:gd name="connsiteY4" fmla="*/ 5124508 h 6857907"/>
              <a:gd name="connsiteX5" fmla="*/ 2083733 w 8993100"/>
              <a:gd name="connsiteY5" fmla="*/ 0 h 6857907"/>
              <a:gd name="connsiteX0" fmla="*/ 2083733 w 8993100"/>
              <a:gd name="connsiteY0" fmla="*/ 0 h 6862792"/>
              <a:gd name="connsiteX1" fmla="*/ 8993100 w 8993100"/>
              <a:gd name="connsiteY1" fmla="*/ 1424 h 6862792"/>
              <a:gd name="connsiteX2" fmla="*/ 3388908 w 8993100"/>
              <a:gd name="connsiteY2" fmla="*/ 6857907 h 6862792"/>
              <a:gd name="connsiteX3" fmla="*/ 5505 w 8993100"/>
              <a:gd name="connsiteY3" fmla="*/ 6862792 h 6862792"/>
              <a:gd name="connsiteX4" fmla="*/ 0 w 8993100"/>
              <a:gd name="connsiteY4" fmla="*/ 5124508 h 6862792"/>
              <a:gd name="connsiteX5" fmla="*/ 2083733 w 8993100"/>
              <a:gd name="connsiteY5" fmla="*/ 0 h 6862792"/>
              <a:gd name="connsiteX0" fmla="*/ 2083733 w 8993100"/>
              <a:gd name="connsiteY0" fmla="*/ 0 h 6867554"/>
              <a:gd name="connsiteX1" fmla="*/ 8993100 w 8993100"/>
              <a:gd name="connsiteY1" fmla="*/ 6186 h 6867554"/>
              <a:gd name="connsiteX2" fmla="*/ 3388908 w 8993100"/>
              <a:gd name="connsiteY2" fmla="*/ 6862669 h 6867554"/>
              <a:gd name="connsiteX3" fmla="*/ 5505 w 8993100"/>
              <a:gd name="connsiteY3" fmla="*/ 6867554 h 6867554"/>
              <a:gd name="connsiteX4" fmla="*/ 0 w 8993100"/>
              <a:gd name="connsiteY4" fmla="*/ 5129270 h 6867554"/>
              <a:gd name="connsiteX5" fmla="*/ 2083733 w 8993100"/>
              <a:gd name="connsiteY5" fmla="*/ 0 h 6867554"/>
              <a:gd name="connsiteX0" fmla="*/ 2083733 w 8791676"/>
              <a:gd name="connsiteY0" fmla="*/ 0 h 6867554"/>
              <a:gd name="connsiteX1" fmla="*/ 8791676 w 8791676"/>
              <a:gd name="connsiteY1" fmla="*/ 22172 h 6867554"/>
              <a:gd name="connsiteX2" fmla="*/ 3388908 w 8791676"/>
              <a:gd name="connsiteY2" fmla="*/ 6862669 h 6867554"/>
              <a:gd name="connsiteX3" fmla="*/ 5505 w 8791676"/>
              <a:gd name="connsiteY3" fmla="*/ 6867554 h 6867554"/>
              <a:gd name="connsiteX4" fmla="*/ 0 w 8791676"/>
              <a:gd name="connsiteY4" fmla="*/ 5129270 h 6867554"/>
              <a:gd name="connsiteX5" fmla="*/ 2083733 w 8791676"/>
              <a:gd name="connsiteY5" fmla="*/ 0 h 6867554"/>
              <a:gd name="connsiteX0" fmla="*/ 2083733 w 8948339"/>
              <a:gd name="connsiteY0" fmla="*/ 208 h 6867762"/>
              <a:gd name="connsiteX1" fmla="*/ 8948339 w 8948339"/>
              <a:gd name="connsiteY1" fmla="*/ 0 h 6867762"/>
              <a:gd name="connsiteX2" fmla="*/ 3388908 w 8948339"/>
              <a:gd name="connsiteY2" fmla="*/ 6862877 h 6867762"/>
              <a:gd name="connsiteX3" fmla="*/ 5505 w 8948339"/>
              <a:gd name="connsiteY3" fmla="*/ 6867762 h 6867762"/>
              <a:gd name="connsiteX4" fmla="*/ 0 w 8948339"/>
              <a:gd name="connsiteY4" fmla="*/ 5129478 h 6867762"/>
              <a:gd name="connsiteX5" fmla="*/ 2083733 w 8948339"/>
              <a:gd name="connsiteY5" fmla="*/ 208 h 6867762"/>
              <a:gd name="connsiteX0" fmla="*/ 2080001 w 8944607"/>
              <a:gd name="connsiteY0" fmla="*/ 208 h 6867762"/>
              <a:gd name="connsiteX1" fmla="*/ 8944607 w 8944607"/>
              <a:gd name="connsiteY1" fmla="*/ 0 h 6867762"/>
              <a:gd name="connsiteX2" fmla="*/ 3385176 w 8944607"/>
              <a:gd name="connsiteY2" fmla="*/ 6862877 h 6867762"/>
              <a:gd name="connsiteX3" fmla="*/ 1773 w 8944607"/>
              <a:gd name="connsiteY3" fmla="*/ 6867762 h 6867762"/>
              <a:gd name="connsiteX4" fmla="*/ 0 w 8944607"/>
              <a:gd name="connsiteY4" fmla="*/ 5043636 h 6867762"/>
              <a:gd name="connsiteX5" fmla="*/ 2080001 w 8944607"/>
              <a:gd name="connsiteY5" fmla="*/ 208 h 68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4607" h="6867762">
                <a:moveTo>
                  <a:pt x="2080001" y="208"/>
                </a:moveTo>
                <a:lnTo>
                  <a:pt x="8944607" y="0"/>
                </a:lnTo>
                <a:lnTo>
                  <a:pt x="3385176" y="6862877"/>
                </a:lnTo>
                <a:lnTo>
                  <a:pt x="1773" y="6867762"/>
                </a:lnTo>
                <a:cubicBezTo>
                  <a:pt x="1773" y="6488575"/>
                  <a:pt x="0" y="5422823"/>
                  <a:pt x="0" y="5043636"/>
                </a:cubicBezTo>
                <a:lnTo>
                  <a:pt x="2080001" y="208"/>
                </a:lnTo>
                <a:close/>
              </a:path>
            </a:pathLst>
          </a:custGeom>
          <a:solidFill>
            <a:srgbClr val="5557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00053" y="3588760"/>
            <a:ext cx="4953000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1400054" y="3692359"/>
            <a:ext cx="4182599" cy="34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 cap="all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600" dirty="0" smtClean="0"/>
              <a:t>Click to edit SUB TITLE</a:t>
            </a:r>
            <a:endParaRPr lang="en-US" sz="1600" dirty="0"/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00054" y="3059448"/>
            <a:ext cx="4615735" cy="452437"/>
          </a:xfrm>
          <a:prstGeom prst="rect">
            <a:avLst/>
          </a:prstGeom>
        </p:spPr>
        <p:txBody>
          <a:bodyPr vert="horz" lIns="0" rIns="0" bIns="0" anchor="b"/>
          <a:lstStyle>
            <a:lvl1pPr marL="0" indent="0">
              <a:buFontTx/>
              <a:buNone/>
              <a:defRPr sz="2500" cap="all" baseline="0">
                <a:solidFill>
                  <a:schemeClr val="bg1"/>
                </a:solidFill>
                <a:latin typeface="+mj-lt"/>
              </a:defRPr>
            </a:lvl1pPr>
            <a:lvl2pPr marL="457178" indent="0">
              <a:buFontTx/>
              <a:buNone/>
              <a:defRPr sz="2400" cap="all" baseline="0">
                <a:solidFill>
                  <a:schemeClr val="bg1"/>
                </a:solidFill>
              </a:defRPr>
            </a:lvl2pPr>
            <a:lvl3pPr marL="914354" indent="0">
              <a:buFontTx/>
              <a:buNone/>
              <a:defRPr sz="2400" cap="all" baseline="0">
                <a:solidFill>
                  <a:schemeClr val="bg1"/>
                </a:solidFill>
              </a:defRPr>
            </a:lvl3pPr>
            <a:lvl4pPr marL="1371532" indent="0">
              <a:buFontTx/>
              <a:buNone/>
              <a:defRPr sz="2400" cap="all" baseline="0">
                <a:solidFill>
                  <a:schemeClr val="bg1"/>
                </a:solidFill>
              </a:defRPr>
            </a:lvl4pPr>
            <a:lvl5pPr marL="1828709" indent="0">
              <a:buFontTx/>
              <a:buNone/>
              <a:defRPr sz="240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925" y="6197562"/>
            <a:ext cx="1992358" cy="34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9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_Gree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 userDrawn="1"/>
        </p:nvSpPr>
        <p:spPr bwMode="auto">
          <a:xfrm>
            <a:off x="0" y="0"/>
            <a:ext cx="9144000" cy="1074396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648C1A"/>
              </a:gs>
            </a:gsLst>
            <a:lin ang="108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590" y="1"/>
            <a:ext cx="871727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8"/>
          <p:cNvSpPr txBox="1">
            <a:spLocks/>
          </p:cNvSpPr>
          <p:nvPr userDrawn="1"/>
        </p:nvSpPr>
        <p:spPr>
          <a:xfrm>
            <a:off x="356403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 Consulting,</a:t>
            </a:r>
            <a:r>
              <a:rPr lang="en-US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 Placeholder 18"/>
          <p:cNvSpPr txBox="1">
            <a:spLocks/>
          </p:cNvSpPr>
          <p:nvPr userDrawn="1"/>
        </p:nvSpPr>
        <p:spPr>
          <a:xfrm>
            <a:off x="136515" y="6365442"/>
            <a:ext cx="618228" cy="210020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560" y="1"/>
            <a:ext cx="6853306" cy="101142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076244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reeform 3"/>
          <p:cNvSpPr/>
          <p:nvPr userDrawn="1"/>
        </p:nvSpPr>
        <p:spPr>
          <a:xfrm>
            <a:off x="-6447" y="-3908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997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228601" y="6250077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560" y="1262358"/>
            <a:ext cx="6856622" cy="490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0" y="630246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079560" y="1022438"/>
            <a:ext cx="70644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/>
          <p:cNvSpPr/>
          <p:nvPr/>
        </p:nvSpPr>
        <p:spPr>
          <a:xfrm>
            <a:off x="0" y="1"/>
            <a:ext cx="2086007" cy="5136220"/>
          </a:xfrm>
          <a:custGeom>
            <a:avLst/>
            <a:gdLst>
              <a:gd name="connsiteX0" fmla="*/ 0 w 1661746"/>
              <a:gd name="connsiteY0" fmla="*/ 0 h 4044462"/>
              <a:gd name="connsiteX1" fmla="*/ 1661746 w 1661746"/>
              <a:gd name="connsiteY1" fmla="*/ 0 h 4044462"/>
              <a:gd name="connsiteX2" fmla="*/ 17585 w 1661746"/>
              <a:gd name="connsiteY2" fmla="*/ 4044462 h 4044462"/>
              <a:gd name="connsiteX3" fmla="*/ 0 w 1661746"/>
              <a:gd name="connsiteY3" fmla="*/ 0 h 4044462"/>
              <a:gd name="connsiteX0" fmla="*/ 0 w 1661746"/>
              <a:gd name="connsiteY0" fmla="*/ 0 h 4039867"/>
              <a:gd name="connsiteX1" fmla="*/ 1661746 w 1661746"/>
              <a:gd name="connsiteY1" fmla="*/ 0 h 4039867"/>
              <a:gd name="connsiteX2" fmla="*/ 12990 w 1661746"/>
              <a:gd name="connsiteY2" fmla="*/ 4039867 h 4039867"/>
              <a:gd name="connsiteX3" fmla="*/ 0 w 1661746"/>
              <a:gd name="connsiteY3" fmla="*/ 0 h 4039867"/>
              <a:gd name="connsiteX0" fmla="*/ 170948 w 1648895"/>
              <a:gd name="connsiteY0" fmla="*/ 284889 h 4039867"/>
              <a:gd name="connsiteX1" fmla="*/ 1648895 w 1648895"/>
              <a:gd name="connsiteY1" fmla="*/ 0 h 4039867"/>
              <a:gd name="connsiteX2" fmla="*/ 139 w 1648895"/>
              <a:gd name="connsiteY2" fmla="*/ 4039867 h 4039867"/>
              <a:gd name="connsiteX3" fmla="*/ 170948 w 1648895"/>
              <a:gd name="connsiteY3" fmla="*/ 284889 h 4039867"/>
              <a:gd name="connsiteX0" fmla="*/ 170948 w 1653490"/>
              <a:gd name="connsiteY0" fmla="*/ 225154 h 3980132"/>
              <a:gd name="connsiteX1" fmla="*/ 1653490 w 1653490"/>
              <a:gd name="connsiteY1" fmla="*/ 0 h 3980132"/>
              <a:gd name="connsiteX2" fmla="*/ 139 w 1653490"/>
              <a:gd name="connsiteY2" fmla="*/ 3980132 h 3980132"/>
              <a:gd name="connsiteX3" fmla="*/ 170948 w 1653490"/>
              <a:gd name="connsiteY3" fmla="*/ 225154 h 3980132"/>
              <a:gd name="connsiteX0" fmla="*/ 170948 w 1658085"/>
              <a:gd name="connsiteY0" fmla="*/ 284889 h 4039867"/>
              <a:gd name="connsiteX1" fmla="*/ 1658085 w 1658085"/>
              <a:gd name="connsiteY1" fmla="*/ 0 h 4039867"/>
              <a:gd name="connsiteX2" fmla="*/ 139 w 1658085"/>
              <a:gd name="connsiteY2" fmla="*/ 4039867 h 4039867"/>
              <a:gd name="connsiteX3" fmla="*/ 170948 w 1658085"/>
              <a:gd name="connsiteY3" fmla="*/ 284889 h 4039867"/>
              <a:gd name="connsiteX0" fmla="*/ 0 w 1666341"/>
              <a:gd name="connsiteY0" fmla="*/ 4595 h 4039867"/>
              <a:gd name="connsiteX1" fmla="*/ 1666341 w 1666341"/>
              <a:gd name="connsiteY1" fmla="*/ 0 h 4039867"/>
              <a:gd name="connsiteX2" fmla="*/ 8395 w 1666341"/>
              <a:gd name="connsiteY2" fmla="*/ 4039867 h 4039867"/>
              <a:gd name="connsiteX3" fmla="*/ 0 w 1666341"/>
              <a:gd name="connsiteY3" fmla="*/ 4595 h 4039867"/>
              <a:gd name="connsiteX0" fmla="*/ 0 w 1666341"/>
              <a:gd name="connsiteY0" fmla="*/ 4595 h 4035272"/>
              <a:gd name="connsiteX1" fmla="*/ 1666341 w 1666341"/>
              <a:gd name="connsiteY1" fmla="*/ 0 h 4035272"/>
              <a:gd name="connsiteX2" fmla="*/ 8395 w 1666341"/>
              <a:gd name="connsiteY2" fmla="*/ 4035272 h 4035272"/>
              <a:gd name="connsiteX3" fmla="*/ 0 w 1666341"/>
              <a:gd name="connsiteY3" fmla="*/ 4595 h 4035272"/>
              <a:gd name="connsiteX0" fmla="*/ 56296 w 1658307"/>
              <a:gd name="connsiteY0" fmla="*/ 114874 h 4035272"/>
              <a:gd name="connsiteX1" fmla="*/ 1658307 w 1658307"/>
              <a:gd name="connsiteY1" fmla="*/ 0 h 4035272"/>
              <a:gd name="connsiteX2" fmla="*/ 361 w 1658307"/>
              <a:gd name="connsiteY2" fmla="*/ 4035272 h 4035272"/>
              <a:gd name="connsiteX3" fmla="*/ 56296 w 1658307"/>
              <a:gd name="connsiteY3" fmla="*/ 114874 h 4035272"/>
              <a:gd name="connsiteX0" fmla="*/ 2400 w 1659551"/>
              <a:gd name="connsiteY0" fmla="*/ 9190 h 4035272"/>
              <a:gd name="connsiteX1" fmla="*/ 1659551 w 1659551"/>
              <a:gd name="connsiteY1" fmla="*/ 0 h 4035272"/>
              <a:gd name="connsiteX2" fmla="*/ 1605 w 1659551"/>
              <a:gd name="connsiteY2" fmla="*/ 4035272 h 4035272"/>
              <a:gd name="connsiteX3" fmla="*/ 2400 w 1659551"/>
              <a:gd name="connsiteY3" fmla="*/ 9190 h 4035272"/>
              <a:gd name="connsiteX0" fmla="*/ 146 w 1659873"/>
              <a:gd name="connsiteY0" fmla="*/ 6614 h 4035272"/>
              <a:gd name="connsiteX1" fmla="*/ 1659873 w 1659873"/>
              <a:gd name="connsiteY1" fmla="*/ 0 h 4035272"/>
              <a:gd name="connsiteX2" fmla="*/ 1927 w 1659873"/>
              <a:gd name="connsiteY2" fmla="*/ 4035272 h 4035272"/>
              <a:gd name="connsiteX3" fmla="*/ 146 w 1659873"/>
              <a:gd name="connsiteY3" fmla="*/ 6614 h 4035272"/>
              <a:gd name="connsiteX0" fmla="*/ 146 w 1649570"/>
              <a:gd name="connsiteY0" fmla="*/ 0 h 4028658"/>
              <a:gd name="connsiteX1" fmla="*/ 1649570 w 1649570"/>
              <a:gd name="connsiteY1" fmla="*/ 11416 h 4028658"/>
              <a:gd name="connsiteX2" fmla="*/ 1927 w 1649570"/>
              <a:gd name="connsiteY2" fmla="*/ 4028658 h 4028658"/>
              <a:gd name="connsiteX3" fmla="*/ 146 w 1649570"/>
              <a:gd name="connsiteY3" fmla="*/ 0 h 4028658"/>
              <a:gd name="connsiteX0" fmla="*/ 57814 w 1647996"/>
              <a:gd name="connsiteY0" fmla="*/ 109645 h 4017242"/>
              <a:gd name="connsiteX1" fmla="*/ 1647996 w 1647996"/>
              <a:gd name="connsiteY1" fmla="*/ 0 h 4017242"/>
              <a:gd name="connsiteX2" fmla="*/ 353 w 1647996"/>
              <a:gd name="connsiteY2" fmla="*/ 4017242 h 4017242"/>
              <a:gd name="connsiteX3" fmla="*/ 57814 w 1647996"/>
              <a:gd name="connsiteY3" fmla="*/ 109645 h 4017242"/>
              <a:gd name="connsiteX0" fmla="*/ 52689 w 1648022"/>
              <a:gd name="connsiteY0" fmla="*/ 65857 h 4017242"/>
              <a:gd name="connsiteX1" fmla="*/ 1648022 w 1648022"/>
              <a:gd name="connsiteY1" fmla="*/ 0 h 4017242"/>
              <a:gd name="connsiteX2" fmla="*/ 379 w 1648022"/>
              <a:gd name="connsiteY2" fmla="*/ 4017242 h 4017242"/>
              <a:gd name="connsiteX3" fmla="*/ 52689 w 1648022"/>
              <a:gd name="connsiteY3" fmla="*/ 65857 h 4017242"/>
              <a:gd name="connsiteX0" fmla="*/ 9598 w 1648720"/>
              <a:gd name="connsiteY0" fmla="*/ 0 h 4020931"/>
              <a:gd name="connsiteX1" fmla="*/ 1648720 w 1648720"/>
              <a:gd name="connsiteY1" fmla="*/ 3689 h 4020931"/>
              <a:gd name="connsiteX2" fmla="*/ 1077 w 1648720"/>
              <a:gd name="connsiteY2" fmla="*/ 4020931 h 4020931"/>
              <a:gd name="connsiteX3" fmla="*/ 9598 w 1648720"/>
              <a:gd name="connsiteY3" fmla="*/ 0 h 4020931"/>
              <a:gd name="connsiteX0" fmla="*/ 12067 w 1651189"/>
              <a:gd name="connsiteY0" fmla="*/ 0 h 4023507"/>
              <a:gd name="connsiteX1" fmla="*/ 1651189 w 1651189"/>
              <a:gd name="connsiteY1" fmla="*/ 3689 h 4023507"/>
              <a:gd name="connsiteX2" fmla="*/ 971 w 1651189"/>
              <a:gd name="connsiteY2" fmla="*/ 4023507 h 4023507"/>
              <a:gd name="connsiteX3" fmla="*/ 12067 w 1651189"/>
              <a:gd name="connsiteY3" fmla="*/ 0 h 4023507"/>
              <a:gd name="connsiteX0" fmla="*/ 0 w 1639122"/>
              <a:gd name="connsiteY0" fmla="*/ 0 h 4023507"/>
              <a:gd name="connsiteX1" fmla="*/ 1639122 w 1639122"/>
              <a:gd name="connsiteY1" fmla="*/ 3689 h 4023507"/>
              <a:gd name="connsiteX2" fmla="*/ 6935 w 1639122"/>
              <a:gd name="connsiteY2" fmla="*/ 4023507 h 4023507"/>
              <a:gd name="connsiteX3" fmla="*/ 0 w 1639122"/>
              <a:gd name="connsiteY3" fmla="*/ 0 h 4023507"/>
              <a:gd name="connsiteX0" fmla="*/ 17059 w 1656181"/>
              <a:gd name="connsiteY0" fmla="*/ 0 h 4015780"/>
              <a:gd name="connsiteX1" fmla="*/ 1656181 w 1656181"/>
              <a:gd name="connsiteY1" fmla="*/ 3689 h 4015780"/>
              <a:gd name="connsiteX2" fmla="*/ 812 w 1656181"/>
              <a:gd name="connsiteY2" fmla="*/ 4015780 h 4015780"/>
              <a:gd name="connsiteX3" fmla="*/ 17059 w 1656181"/>
              <a:gd name="connsiteY3" fmla="*/ 0 h 4015780"/>
              <a:gd name="connsiteX0" fmla="*/ 0 w 1639122"/>
              <a:gd name="connsiteY0" fmla="*/ 0 h 3899870"/>
              <a:gd name="connsiteX1" fmla="*/ 1639122 w 1639122"/>
              <a:gd name="connsiteY1" fmla="*/ 3689 h 3899870"/>
              <a:gd name="connsiteX2" fmla="*/ 73905 w 1639122"/>
              <a:gd name="connsiteY2" fmla="*/ 3899870 h 3899870"/>
              <a:gd name="connsiteX3" fmla="*/ 0 w 1639122"/>
              <a:gd name="connsiteY3" fmla="*/ 0 h 3899870"/>
              <a:gd name="connsiteX0" fmla="*/ 0 w 1639122"/>
              <a:gd name="connsiteY0" fmla="*/ 0 h 3987447"/>
              <a:gd name="connsiteX1" fmla="*/ 1639122 w 1639122"/>
              <a:gd name="connsiteY1" fmla="*/ 3689 h 3987447"/>
              <a:gd name="connsiteX2" fmla="*/ 6935 w 1639122"/>
              <a:gd name="connsiteY2" fmla="*/ 3987447 h 3987447"/>
              <a:gd name="connsiteX3" fmla="*/ 0 w 1639122"/>
              <a:gd name="connsiteY3" fmla="*/ 0 h 3987447"/>
              <a:gd name="connsiteX0" fmla="*/ 144 w 1639266"/>
              <a:gd name="connsiteY0" fmla="*/ 0 h 3987447"/>
              <a:gd name="connsiteX1" fmla="*/ 1639266 w 1639266"/>
              <a:gd name="connsiteY1" fmla="*/ 3689 h 3987447"/>
              <a:gd name="connsiteX2" fmla="*/ 1927 w 1639266"/>
              <a:gd name="connsiteY2" fmla="*/ 3987447 h 3987447"/>
              <a:gd name="connsiteX3" fmla="*/ 144 w 1639266"/>
              <a:gd name="connsiteY3" fmla="*/ 0 h 3987447"/>
              <a:gd name="connsiteX0" fmla="*/ 2397 w 1641519"/>
              <a:gd name="connsiteY0" fmla="*/ 0 h 3995174"/>
              <a:gd name="connsiteX1" fmla="*/ 1641519 w 1641519"/>
              <a:gd name="connsiteY1" fmla="*/ 3689 h 3995174"/>
              <a:gd name="connsiteX2" fmla="*/ 1605 w 1641519"/>
              <a:gd name="connsiteY2" fmla="*/ 3995174 h 3995174"/>
              <a:gd name="connsiteX3" fmla="*/ 2397 w 1641519"/>
              <a:gd name="connsiteY3" fmla="*/ 0 h 3995174"/>
              <a:gd name="connsiteX0" fmla="*/ 9681 w 1648803"/>
              <a:gd name="connsiteY0" fmla="*/ 0 h 5116681"/>
              <a:gd name="connsiteX1" fmla="*/ 1648803 w 1648803"/>
              <a:gd name="connsiteY1" fmla="*/ 3689 h 5116681"/>
              <a:gd name="connsiteX2" fmla="*/ 1073 w 1648803"/>
              <a:gd name="connsiteY2" fmla="*/ 5116681 h 5116681"/>
              <a:gd name="connsiteX3" fmla="*/ 9681 w 1648803"/>
              <a:gd name="connsiteY3" fmla="*/ 0 h 5116681"/>
              <a:gd name="connsiteX0" fmla="*/ 9681 w 2078650"/>
              <a:gd name="connsiteY0" fmla="*/ 0 h 5116681"/>
              <a:gd name="connsiteX1" fmla="*/ 2078650 w 2078650"/>
              <a:gd name="connsiteY1" fmla="*/ 3689 h 5116681"/>
              <a:gd name="connsiteX2" fmla="*/ 1073 w 2078650"/>
              <a:gd name="connsiteY2" fmla="*/ 5116681 h 5116681"/>
              <a:gd name="connsiteX3" fmla="*/ 9681 w 2078650"/>
              <a:gd name="connsiteY3" fmla="*/ 0 h 5116681"/>
              <a:gd name="connsiteX0" fmla="*/ 5986 w 2078862"/>
              <a:gd name="connsiteY0" fmla="*/ 0 h 5120589"/>
              <a:gd name="connsiteX1" fmla="*/ 2078862 w 2078862"/>
              <a:gd name="connsiteY1" fmla="*/ 7597 h 5120589"/>
              <a:gd name="connsiteX2" fmla="*/ 1285 w 2078862"/>
              <a:gd name="connsiteY2" fmla="*/ 5120589 h 5120589"/>
              <a:gd name="connsiteX3" fmla="*/ 5986 w 2078862"/>
              <a:gd name="connsiteY3" fmla="*/ 0 h 5120589"/>
              <a:gd name="connsiteX0" fmla="*/ 2400 w 2075276"/>
              <a:gd name="connsiteY0" fmla="*/ 0 h 5108866"/>
              <a:gd name="connsiteX1" fmla="*/ 2075276 w 2075276"/>
              <a:gd name="connsiteY1" fmla="*/ 7597 h 5108866"/>
              <a:gd name="connsiteX2" fmla="*/ 1606 w 2075276"/>
              <a:gd name="connsiteY2" fmla="*/ 5108866 h 5108866"/>
              <a:gd name="connsiteX3" fmla="*/ 2400 w 2075276"/>
              <a:gd name="connsiteY3" fmla="*/ 0 h 5108866"/>
              <a:gd name="connsiteX0" fmla="*/ 5987 w 2078863"/>
              <a:gd name="connsiteY0" fmla="*/ 0 h 5136220"/>
              <a:gd name="connsiteX1" fmla="*/ 2078863 w 2078863"/>
              <a:gd name="connsiteY1" fmla="*/ 7597 h 5136220"/>
              <a:gd name="connsiteX2" fmla="*/ 1285 w 2078863"/>
              <a:gd name="connsiteY2" fmla="*/ 5136220 h 5136220"/>
              <a:gd name="connsiteX3" fmla="*/ 5987 w 2078863"/>
              <a:gd name="connsiteY3" fmla="*/ 0 h 5136220"/>
              <a:gd name="connsiteX0" fmla="*/ 5987 w 2086007"/>
              <a:gd name="connsiteY0" fmla="*/ 0 h 5136220"/>
              <a:gd name="connsiteX1" fmla="*/ 2086007 w 2086007"/>
              <a:gd name="connsiteY1" fmla="*/ 2835 h 5136220"/>
              <a:gd name="connsiteX2" fmla="*/ 1285 w 2086007"/>
              <a:gd name="connsiteY2" fmla="*/ 5136220 h 5136220"/>
              <a:gd name="connsiteX3" fmla="*/ 5987 w 2086007"/>
              <a:gd name="connsiteY3" fmla="*/ 0 h 513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007" h="5136220">
                <a:moveTo>
                  <a:pt x="5987" y="0"/>
                </a:moveTo>
                <a:lnTo>
                  <a:pt x="2086007" y="2835"/>
                </a:lnTo>
                <a:cubicBezTo>
                  <a:pt x="1539369" y="1333330"/>
                  <a:pt x="547923" y="3805725"/>
                  <a:pt x="1285" y="5136220"/>
                </a:cubicBezTo>
                <a:cubicBezTo>
                  <a:pt x="-4577" y="3790997"/>
                  <a:pt x="11849" y="1354016"/>
                  <a:pt x="5987" y="0"/>
                </a:cubicBezTo>
                <a:close/>
              </a:path>
            </a:pathLst>
          </a:custGeom>
          <a:gradFill>
            <a:gsLst>
              <a:gs pos="0">
                <a:srgbClr val="648C1A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18"/>
          <p:cNvSpPr txBox="1">
            <a:spLocks/>
          </p:cNvSpPr>
          <p:nvPr/>
        </p:nvSpPr>
        <p:spPr>
          <a:xfrm>
            <a:off x="356403" y="6370116"/>
            <a:ext cx="5827876" cy="20534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 </a:t>
            </a:r>
            <a:r>
              <a:rPr lang="en-US" sz="900" kern="1200" cap="all" normalizeH="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©2016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Navigant Consulting,</a:t>
            </a:r>
            <a:r>
              <a:rPr lang="en-US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Inc. All rights Reserved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36515" y="6365442"/>
            <a:ext cx="618228" cy="210020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fld id="{C0D4A90D-707C-4CFA-8F87-17CF45DE2B45}" type="slidenum">
              <a:rPr lang="en-US" sz="900" smtClean="0">
                <a:solidFill>
                  <a:srgbClr val="95D600"/>
                </a:solidFill>
              </a:rPr>
              <a:pPr algn="l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59" y="6396705"/>
            <a:ext cx="977407" cy="1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4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34" r:id="rId2"/>
    <p:sldLayoutId id="2147483735" r:id="rId3"/>
  </p:sldLayoutIdLst>
  <p:timing>
    <p:tnLst>
      <p:par>
        <p:cTn id="1" dur="indefinite" restart="never" nodeType="tmRoot"/>
      </p:par>
    </p:tnLst>
  </p:timing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defRPr lang="en-US" sz="2200" b="0" kern="1200" cap="all" baseline="0" dirty="0">
          <a:solidFill>
            <a:schemeClr val="accent1"/>
          </a:solidFill>
          <a:effectLst/>
          <a:latin typeface="+mn-lt"/>
          <a:ea typeface="+mj-ea"/>
          <a:cs typeface="+mj-cs"/>
        </a:defRPr>
      </a:lvl1pPr>
      <a:lvl2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2pPr>
      <a:lvl3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3pPr>
      <a:lvl4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4pPr>
      <a:lvl5pPr marL="455613" indent="-455613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34" charset="0"/>
        </a:defRPr>
      </a:lvl5pPr>
      <a:lvl6pPr marL="10350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6pPr>
      <a:lvl7pPr marL="14922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7pPr>
      <a:lvl8pPr marL="19494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8pPr>
      <a:lvl9pPr marL="240665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Palatino Linotype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800" kern="1200" dirty="0">
          <a:solidFill>
            <a:schemeClr val="accent1"/>
          </a:solidFill>
          <a:latin typeface="+mj-lt"/>
          <a:ea typeface="+mn-ea"/>
          <a:cs typeface="+mn-cs"/>
        </a:defRPr>
      </a:lvl1pPr>
      <a:lvl2pPr marL="460375" indent="-223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-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2pPr>
      <a:lvl3pPr marL="1027113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3pPr>
      <a:lvl4pPr marL="1373188" indent="-3444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◦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4pPr>
      <a:lvl5pPr marL="1717675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Palatino Linotype" pitchFamily="18" charset="0"/>
        <a:buChar char="▫"/>
        <a:defRPr lang="en-US" sz="1600" kern="1200" dirty="0">
          <a:solidFill>
            <a:schemeClr val="accent1"/>
          </a:solidFill>
          <a:latin typeface="+mj-lt"/>
          <a:ea typeface="+mn-ea"/>
          <a:cs typeface="+mn-cs"/>
        </a:defRPr>
      </a:lvl5pPr>
      <a:lvl6pPr marL="21748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6pPr>
      <a:lvl7pPr marL="26320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7pPr>
      <a:lvl8pPr marL="30892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8pPr>
      <a:lvl9pPr marL="3546475" indent="-342900" algn="l" rtl="0" eaLnBrk="1" fontAlgn="base" hangingPunct="1">
        <a:spcBef>
          <a:spcPct val="20000"/>
        </a:spcBef>
        <a:spcAft>
          <a:spcPct val="0"/>
        </a:spcAft>
        <a:buSzPct val="125000"/>
        <a:buFont typeface="Palatino Linotype" pitchFamily="18" charset="0"/>
        <a:buChar char="▫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503170" y="4180445"/>
            <a:ext cx="8237800" cy="65281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200" b="0" kern="1200" cap="all" baseline="0" dirty="0">
                <a:solidFill>
                  <a:schemeClr val="accent1"/>
                </a:solidFill>
                <a:effectLst/>
                <a:latin typeface="+mn-lt"/>
                <a:ea typeface="+mj-ea"/>
                <a:cs typeface="+mj-cs"/>
              </a:defRPr>
            </a:lvl1pPr>
            <a:lvl2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2pPr>
            <a:lvl3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3pPr>
            <a:lvl4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4pPr>
            <a:lvl5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5pPr>
            <a:lvl6pPr marL="10350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6pPr>
            <a:lvl7pPr marL="14922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7pPr>
            <a:lvl8pPr marL="19494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8pPr>
            <a:lvl9pPr marL="24066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Washington State Health Care Auth</a:t>
            </a:r>
            <a:r>
              <a:rPr lang="en-US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ority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03170" y="4660436"/>
            <a:ext cx="8237800" cy="3456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April 28, 2016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6941" y="1788952"/>
            <a:ext cx="4876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Potentially Preventable readmissions policy</a:t>
            </a:r>
            <a:endParaRPr lang="en-US" sz="3600" b="1" cap="all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Quarterly Informational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5590" y="1180617"/>
            <a:ext cx="871727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2015 PPR Analysis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Updated using SFY 2015 FFS claims and MCO encounters, including claims and encounters denied based on legacy readmissions policy</a:t>
            </a:r>
          </a:p>
          <a:p>
            <a:pPr marL="742950" lvl="1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2015 denied encounters have been collected directly from MCO plans; SFY 2014 denied encounters were collected from </a:t>
            </a:r>
            <a:r>
              <a:rPr lang="en-US" sz="2400" dirty="0" err="1" smtClean="0">
                <a:solidFill>
                  <a:srgbClr val="6F6754"/>
                </a:solidFill>
                <a:latin typeface="Arial Narrow" panose="020B0606020202030204" pitchFamily="34" charset="0"/>
              </a:rPr>
              <a:t>Milliman</a:t>
            </a: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 encounter claims database</a:t>
            </a:r>
          </a:p>
          <a:p>
            <a:pPr marL="742950" lvl="1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›"/>
            </a:pPr>
            <a:endParaRPr lang="en-US" sz="24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2015 analysis uses same methodology and parameters as the SFY 2014 analysis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endParaRPr lang="en-US" sz="24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</a:rPr>
              <a:t>2015 PPR analysis </a:t>
            </a: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is for measurement and review purposes only and will not be used to calculate PPR rates in CY2016</a:t>
            </a:r>
            <a:endParaRPr lang="en-US" sz="2400" b="1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endParaRPr lang="en-US" sz="2400" b="1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endParaRPr lang="en-US" sz="2400" b="1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SzPts val="2400"/>
              <a:buFont typeface="Arial Narrow" panose="020B0606020202030204" pitchFamily="34" charset="0"/>
              <a:buChar char="»"/>
            </a:pPr>
            <a:endParaRPr lang="en-US" sz="24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 Narrow" panose="020B0606020202030204" pitchFamily="34" charset="0"/>
              <a:buChar char="»"/>
            </a:pPr>
            <a:endParaRPr lang="en-US" sz="2400" dirty="0">
              <a:solidFill>
                <a:srgbClr val="6F67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85494" y="3471540"/>
            <a:ext cx="8588557" cy="0"/>
          </a:xfrm>
          <a:prstGeom prst="line">
            <a:avLst/>
          </a:prstGeom>
          <a:ln w="57150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8620" y="1637154"/>
            <a:ext cx="0" cy="2926080"/>
          </a:xfrm>
          <a:prstGeom prst="line">
            <a:avLst/>
          </a:prstGeom>
          <a:ln w="38100">
            <a:solidFill>
              <a:srgbClr val="95D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1249" y="1607923"/>
            <a:ext cx="0" cy="2926080"/>
          </a:xfrm>
          <a:prstGeom prst="line">
            <a:avLst/>
          </a:prstGeom>
          <a:ln w="38100">
            <a:solidFill>
              <a:srgbClr val="95D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3280" y="2167253"/>
            <a:ext cx="8588557" cy="0"/>
          </a:xfrm>
          <a:prstGeom prst="line">
            <a:avLst/>
          </a:prstGeom>
          <a:ln w="57150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9370" y="1607923"/>
            <a:ext cx="0" cy="2926080"/>
          </a:xfrm>
          <a:prstGeom prst="line">
            <a:avLst/>
          </a:prstGeom>
          <a:ln w="38100">
            <a:solidFill>
              <a:srgbClr val="95D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0043" y="1183465"/>
            <a:ext cx="8611794" cy="338554"/>
          </a:xfrm>
          <a:prstGeom prst="rect">
            <a:avLst/>
          </a:prstGeom>
          <a:solidFill>
            <a:srgbClr val="95D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New SFY 2015 PPR  Analysis Claim Discharge Dates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6391" y="1699951"/>
            <a:ext cx="138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SFY 2014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8456" y="1699951"/>
            <a:ext cx="247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SFY 2015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2271" y="1699951"/>
            <a:ext cx="24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SFY 2016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937" y="2345186"/>
            <a:ext cx="1873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</a:rPr>
              <a:t>Claims included in Readmission </a:t>
            </a:r>
            <a:r>
              <a:rPr lang="en-US" sz="1400" b="1" dirty="0">
                <a:latin typeface="Arial Narrow" panose="020B0606020202030204" pitchFamily="34" charset="0"/>
              </a:rPr>
              <a:t>Model Dataset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5937" y="3681504"/>
            <a:ext cx="1916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Narrow" panose="020B0606020202030204" pitchFamily="34" charset="0"/>
              </a:rPr>
              <a:t>Claims included in determination of Excess Readmissions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5769" y="2269039"/>
            <a:ext cx="24765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Initial Admissions (IA)</a:t>
            </a:r>
          </a:p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Only Admissions(OA)</a:t>
            </a:r>
          </a:p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Potentially Preventable Readmissions (PPR)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2271" y="2274090"/>
            <a:ext cx="24195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Potentially Preventable Readmissions (PPR) </a:t>
            </a:r>
            <a:r>
              <a:rPr lang="en-US" sz="1550" dirty="0">
                <a:latin typeface="Arial Narrow" panose="020B0606020202030204" pitchFamily="34" charset="0"/>
              </a:rPr>
              <a:t>with Initial Admissions </a:t>
            </a:r>
            <a:r>
              <a:rPr lang="en-US" sz="1550" dirty="0" smtClean="0">
                <a:latin typeface="Arial Narrow" panose="020B0606020202030204" pitchFamily="34" charset="0"/>
              </a:rPr>
              <a:t>in SFY 2015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08731" y="4534003"/>
            <a:ext cx="8588557" cy="0"/>
          </a:xfrm>
          <a:prstGeom prst="line">
            <a:avLst/>
          </a:prstGeom>
          <a:ln w="57150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3280" y="2167253"/>
            <a:ext cx="24800" cy="2377440"/>
          </a:xfrm>
          <a:prstGeom prst="line">
            <a:avLst/>
          </a:prstGeom>
          <a:ln w="57150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849251" y="1607923"/>
            <a:ext cx="24800" cy="2926080"/>
          </a:xfrm>
          <a:prstGeom prst="line">
            <a:avLst/>
          </a:prstGeom>
          <a:ln w="57150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56738" y="2631880"/>
            <a:ext cx="121920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" dirty="0" smtClean="0">
                <a:latin typeface="Arial Narrow" panose="020B0606020202030204" pitchFamily="34" charset="0"/>
              </a:rPr>
              <a:t>None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6738" y="3833579"/>
            <a:ext cx="121920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" dirty="0" smtClean="0">
                <a:latin typeface="Arial Narrow" panose="020B0606020202030204" pitchFamily="34" charset="0"/>
              </a:rPr>
              <a:t>None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2421" y="3833579"/>
            <a:ext cx="121920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" dirty="0" smtClean="0">
                <a:latin typeface="Arial Narrow" panose="020B0606020202030204" pitchFamily="34" charset="0"/>
              </a:rPr>
              <a:t>None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75770" y="3681502"/>
            <a:ext cx="2476501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Initial Admissions (IA)</a:t>
            </a:r>
          </a:p>
          <a:p>
            <a:pPr marL="114300" indent="-114300">
              <a:buFont typeface="Wingdings" panose="05000000000000000000" pitchFamily="2" charset="2"/>
              <a:buChar char="§"/>
            </a:pPr>
            <a:r>
              <a:rPr lang="en-US" sz="1550" dirty="0" smtClean="0">
                <a:latin typeface="Arial Narrow" panose="020B0606020202030204" pitchFamily="34" charset="0"/>
              </a:rPr>
              <a:t>Only Admissions (OA)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590" y="4648200"/>
            <a:ext cx="8631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anose="020B0606020202030204" pitchFamily="34" charset="0"/>
              </a:rPr>
              <a:t>Potentially </a:t>
            </a:r>
            <a:r>
              <a:rPr lang="en-US" sz="1200" b="1" dirty="0">
                <a:latin typeface="Arial Narrow" panose="020B0606020202030204" pitchFamily="34" charset="0"/>
              </a:rPr>
              <a:t>Preventable Readmission (PPR): </a:t>
            </a:r>
            <a:r>
              <a:rPr lang="en-US" sz="1200" dirty="0">
                <a:latin typeface="Arial Narrow" panose="020B0606020202030204" pitchFamily="34" charset="0"/>
              </a:rPr>
              <a:t>An inpatient hospital admission occurring within 30 days of a prior inpatient hospital discharge </a:t>
            </a:r>
            <a:r>
              <a:rPr lang="en-US" sz="1200" dirty="0" smtClean="0">
                <a:latin typeface="Arial Narrow" panose="020B0606020202030204" pitchFamily="34" charset="0"/>
              </a:rPr>
              <a:t>identified </a:t>
            </a:r>
            <a:r>
              <a:rPr lang="en-US" sz="1200" dirty="0">
                <a:latin typeface="Arial Narrow" panose="020B0606020202030204" pitchFamily="34" charset="0"/>
              </a:rPr>
              <a:t>by </a:t>
            </a:r>
            <a:r>
              <a:rPr lang="en-US" sz="1200" dirty="0" smtClean="0">
                <a:latin typeface="Arial Narrow" panose="020B0606020202030204" pitchFamily="34" charset="0"/>
              </a:rPr>
              <a:t>the 3M </a:t>
            </a:r>
            <a:r>
              <a:rPr lang="en-US" sz="1200" dirty="0">
                <a:latin typeface="Arial Narrow" panose="020B0606020202030204" pitchFamily="34" charset="0"/>
              </a:rPr>
              <a:t>PPR software as being potentially preventable.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 </a:t>
            </a:r>
          </a:p>
          <a:p>
            <a:r>
              <a:rPr lang="en-US" sz="1200" b="1" dirty="0">
                <a:latin typeface="Arial Narrow" panose="020B0606020202030204" pitchFamily="34" charset="0"/>
              </a:rPr>
              <a:t>Initial Admission (IA): </a:t>
            </a:r>
            <a:r>
              <a:rPr lang="en-US" sz="1200" dirty="0">
                <a:latin typeface="Arial Narrow" panose="020B0606020202030204" pitchFamily="34" charset="0"/>
              </a:rPr>
              <a:t>An inpatient hospital admission that is not a Potentially Preventable </a:t>
            </a:r>
            <a:r>
              <a:rPr lang="en-US" sz="1200" dirty="0" smtClean="0">
                <a:latin typeface="Arial Narrow" panose="020B0606020202030204" pitchFamily="34" charset="0"/>
              </a:rPr>
              <a:t>Readmission which </a:t>
            </a:r>
            <a:r>
              <a:rPr lang="en-US" sz="1200" dirty="0">
                <a:latin typeface="Arial Narrow" panose="020B0606020202030204" pitchFamily="34" charset="0"/>
              </a:rPr>
              <a:t>results in a subsequent, associated Potentially Preventable Readmission.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 </a:t>
            </a:r>
          </a:p>
          <a:p>
            <a:r>
              <a:rPr lang="en-US" sz="1200" b="1" dirty="0">
                <a:latin typeface="Arial Narrow" panose="020B0606020202030204" pitchFamily="34" charset="0"/>
              </a:rPr>
              <a:t>Only Admission (OA): </a:t>
            </a:r>
            <a:r>
              <a:rPr lang="en-US" sz="1200" dirty="0">
                <a:latin typeface="Arial Narrow" panose="020B0606020202030204" pitchFamily="34" charset="0"/>
              </a:rPr>
              <a:t>An inpatient hospital admission that </a:t>
            </a:r>
            <a:r>
              <a:rPr lang="en-US" sz="1200" dirty="0" smtClean="0">
                <a:latin typeface="Arial Narrow" panose="020B0606020202030204" pitchFamily="34" charset="0"/>
              </a:rPr>
              <a:t>is not a Potentially Preventable Readmission which does </a:t>
            </a:r>
            <a:r>
              <a:rPr lang="en-US" sz="1200" u="sng" dirty="0" smtClean="0">
                <a:latin typeface="Arial Narrow" panose="020B0606020202030204" pitchFamily="34" charset="0"/>
              </a:rPr>
              <a:t>not</a:t>
            </a:r>
            <a:r>
              <a:rPr lang="en-US" sz="1200" dirty="0" smtClean="0">
                <a:latin typeface="Arial Narrow" panose="020B0606020202030204" pitchFamily="34" charset="0"/>
              </a:rPr>
              <a:t> result in </a:t>
            </a:r>
            <a:r>
              <a:rPr lang="en-US" sz="1200" dirty="0">
                <a:latin typeface="Arial Narrow" panose="020B0606020202030204" pitchFamily="34" charset="0"/>
              </a:rPr>
              <a:t>a </a:t>
            </a:r>
            <a:r>
              <a:rPr lang="en-US" sz="1200" dirty="0" smtClean="0">
                <a:latin typeface="Arial Narrow" panose="020B0606020202030204" pitchFamily="34" charset="0"/>
              </a:rPr>
              <a:t>subsequent, associated Potentially </a:t>
            </a:r>
            <a:r>
              <a:rPr lang="en-US" sz="1200" dirty="0">
                <a:latin typeface="Arial Narrow" panose="020B0606020202030204" pitchFamily="34" charset="0"/>
              </a:rPr>
              <a:t>Preventable </a:t>
            </a:r>
            <a:r>
              <a:rPr lang="en-US" sz="1200" dirty="0" smtClean="0">
                <a:latin typeface="Arial Narrow" panose="020B0606020202030204" pitchFamily="34" charset="0"/>
              </a:rPr>
              <a:t>Readmission.</a:t>
            </a:r>
            <a:endParaRPr lang="en-US" sz="1200" dirty="0">
              <a:latin typeface="Arial Narrow" panose="020B0606020202030204" pitchFamily="34" charset="0"/>
            </a:endParaRPr>
          </a:p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15590" y="50795"/>
            <a:ext cx="8717276" cy="1011420"/>
          </a:xfrm>
          <a:prstGeom prst="rect">
            <a:avLst/>
          </a:prstGeom>
        </p:spPr>
        <p:txBody>
          <a:bodyPr anchor="b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200" b="0" kern="1200" cap="all" baseline="0">
                <a:solidFill>
                  <a:schemeClr val="bg2"/>
                </a:solidFill>
                <a:effectLst/>
                <a:latin typeface="+mn-lt"/>
                <a:ea typeface="+mj-ea"/>
                <a:cs typeface="+mj-cs"/>
              </a:defRPr>
            </a:lvl1pPr>
            <a:lvl2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2pPr>
            <a:lvl3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3pPr>
            <a:lvl4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4pPr>
            <a:lvl5pPr marL="455613" indent="-455613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 Narrow" pitchFamily="34" charset="0"/>
              </a:defRPr>
            </a:lvl5pPr>
            <a:lvl6pPr marL="10350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6pPr>
            <a:lvl7pPr marL="14922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7pPr>
            <a:lvl8pPr marL="19494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8pPr>
            <a:lvl9pPr marL="240665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Quarterly 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Informational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9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 flipV="1">
            <a:off x="4977714" y="2080664"/>
            <a:ext cx="9988" cy="332523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Quarterly Informational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398" y="1255564"/>
            <a:ext cx="8254699" cy="615553"/>
          </a:xfrm>
          <a:prstGeom prst="rect">
            <a:avLst/>
          </a:prstGeom>
          <a:solidFill>
            <a:srgbClr val="95D6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SFY2015 Normalized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Risk‐Adjusted Readmission Rate Distribution</a:t>
            </a:r>
            <a:b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Excluding hospitals with less than 10 </a:t>
            </a: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target PPR chains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85905"/>
              </p:ext>
            </p:extLst>
          </p:nvPr>
        </p:nvGraphicFramePr>
        <p:xfrm>
          <a:off x="407398" y="1871117"/>
          <a:ext cx="8254699" cy="420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4111058" y="1985790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4.28% SFY2015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768123" y="2080664"/>
            <a:ext cx="9988" cy="3325237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82416" y="2162588"/>
            <a:ext cx="1227199" cy="769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3.75% SFY2014 Statewide Benchmark Readmission Rate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97634" y="2665508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4.4% SFY2014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7001"/>
              </p:ext>
            </p:extLst>
          </p:nvPr>
        </p:nvGraphicFramePr>
        <p:xfrm>
          <a:off x="389142" y="1656536"/>
          <a:ext cx="8266892" cy="439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Updated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9142" y="1287204"/>
            <a:ext cx="8266892" cy="369332"/>
          </a:xfrm>
          <a:prstGeom prst="rect">
            <a:avLst/>
          </a:prstGeom>
          <a:solidFill>
            <a:srgbClr val="95D60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SFY2015 Normalized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Risk‐Adjusted Readmission Rate and Provider Case Mix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5475583" y="1671776"/>
            <a:ext cx="9958" cy="36714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291441" y="1671776"/>
            <a:ext cx="14968" cy="3671488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87959" y="1795546"/>
            <a:ext cx="1227199" cy="769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3.75% SFY2014 Statewide Benchmark Readmission Rate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278129" y="1753299"/>
            <a:ext cx="0" cy="3586273"/>
          </a:xfrm>
          <a:prstGeom prst="line">
            <a:avLst/>
          </a:prstGeom>
          <a:ln w="12700" cmpd="sng">
            <a:solidFill>
              <a:srgbClr val="95D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66153" y="1595649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rgbClr val="95D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4.28% SFY2015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36328" y="2168926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4.4% SFY2014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42" y="1656536"/>
            <a:ext cx="8258175" cy="440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Updated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82846"/>
              </p:ext>
            </p:extLst>
          </p:nvPr>
        </p:nvGraphicFramePr>
        <p:xfrm>
          <a:off x="389142" y="1647911"/>
          <a:ext cx="8266892" cy="439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380425" y="1278579"/>
            <a:ext cx="8266892" cy="369332"/>
          </a:xfrm>
          <a:prstGeom prst="rect">
            <a:avLst/>
          </a:prstGeom>
          <a:solidFill>
            <a:srgbClr val="95D60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SFY14 vs. SFY15 Normalized Risk‐Adjusted Readmission Rate and Provider Case Mix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5469622" y="1761688"/>
            <a:ext cx="15919" cy="367301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295163" y="1761688"/>
            <a:ext cx="11246" cy="3673015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272840" y="1770312"/>
            <a:ext cx="0" cy="365576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H="1">
            <a:off x="5272841" y="1845578"/>
            <a:ext cx="19678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226587" y="1890259"/>
            <a:ext cx="2608809" cy="57708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lvl="1"/>
            <a:r>
              <a:rPr lang="en-US" sz="1050" dirty="0"/>
              <a:t>SFY 14 Actual Rate </a:t>
            </a:r>
            <a:r>
              <a:rPr lang="en-US" sz="1050" dirty="0" smtClean="0"/>
              <a:t>= 4.4</a:t>
            </a:r>
            <a:r>
              <a:rPr lang="en-US" sz="1050" dirty="0"/>
              <a:t>% </a:t>
            </a:r>
          </a:p>
          <a:p>
            <a:pPr marL="228600" lvl="1"/>
            <a:r>
              <a:rPr lang="en-US" sz="1050" dirty="0" smtClean="0"/>
              <a:t>SFY </a:t>
            </a:r>
            <a:r>
              <a:rPr lang="en-US" sz="1050" dirty="0"/>
              <a:t>14 </a:t>
            </a:r>
            <a:r>
              <a:rPr lang="en-US" sz="1050" dirty="0" smtClean="0"/>
              <a:t>Benchmark Rate = 3.75</a:t>
            </a:r>
            <a:r>
              <a:rPr lang="en-US" sz="1050" dirty="0"/>
              <a:t>%</a:t>
            </a:r>
          </a:p>
          <a:p>
            <a:pPr marL="228600" lvl="1"/>
            <a:r>
              <a:rPr lang="en-US" sz="1050" dirty="0">
                <a:solidFill>
                  <a:srgbClr val="95D600"/>
                </a:solidFill>
              </a:rPr>
              <a:t>SFY 15 Actual Rate </a:t>
            </a:r>
            <a:r>
              <a:rPr lang="en-US" sz="1050" dirty="0" smtClean="0">
                <a:solidFill>
                  <a:srgbClr val="95D600"/>
                </a:solidFill>
              </a:rPr>
              <a:t>= 4.28</a:t>
            </a:r>
            <a:r>
              <a:rPr lang="en-US" sz="1050" dirty="0">
                <a:solidFill>
                  <a:srgbClr val="95D600"/>
                </a:solidFill>
              </a:rPr>
              <a:t>% 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 flipH="1">
            <a:off x="1398470" y="2089454"/>
            <a:ext cx="0" cy="18288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>
            <a:off x="1398055" y="1930072"/>
            <a:ext cx="0" cy="18288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1398055" y="2252198"/>
            <a:ext cx="0" cy="18288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9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Quarterly Informational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590" y="1164134"/>
            <a:ext cx="87172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PPR Readmissions Comparison – Year </a:t>
            </a:r>
            <a:r>
              <a:rPr lang="en-US" sz="2000" b="1" dirty="0">
                <a:solidFill>
                  <a:srgbClr val="6F6754"/>
                </a:solidFill>
                <a:latin typeface="Arial Narrow" panose="020B0606020202030204" pitchFamily="34" charset="0"/>
              </a:rPr>
              <a:t>By </a:t>
            </a:r>
            <a:r>
              <a:rPr lang="en-US" sz="2000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Year</a:t>
            </a:r>
            <a:endParaRPr lang="en-US" sz="2000" b="1" dirty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</a:rPr>
              <a:t>2015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PPR analysis dataset shows a 22% increase in total admissions, readmission chains, and individual readmissions, as compared to the SFY 2014 analysis dataset</a:t>
            </a: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endParaRPr lang="en-US" sz="20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2015 data also shows a 55% increase in estimated denied payments under legacy readmissions policy, as compared to SFY 2014 (in part, due to improved capture of denied encounter claims)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05889"/>
              </p:ext>
            </p:extLst>
          </p:nvPr>
        </p:nvGraphicFramePr>
        <p:xfrm>
          <a:off x="587314" y="3389152"/>
          <a:ext cx="8061735" cy="282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68"/>
                <a:gridCol w="1274665"/>
                <a:gridCol w="1278234"/>
                <a:gridCol w="1278234"/>
                <a:gridCol w="1278234"/>
              </a:tblGrid>
              <a:tr h="47665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Statewide Readmissions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SFY 2014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SFY 2015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Change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% Change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13050">
                <a:tc>
                  <a:txBody>
                    <a:bodyPr/>
                    <a:lstStyle/>
                    <a:p>
                      <a:pPr algn="l"/>
                      <a:r>
                        <a:rPr lang="en-US" sz="1300" b="0" dirty="0" smtClean="0">
                          <a:latin typeface="Arial Narrow" panose="020B0606020202030204" pitchFamily="34" charset="0"/>
                        </a:rPr>
                        <a:t>Total Number of</a:t>
                      </a:r>
                      <a:r>
                        <a:rPr lang="en-US" sz="1300" b="0" baseline="0" dirty="0" smtClean="0">
                          <a:latin typeface="Arial Narrow" panose="020B0606020202030204" pitchFamily="34" charset="0"/>
                        </a:rPr>
                        <a:t> Admissions Included in PPR Analysis Dataset</a:t>
                      </a:r>
                      <a:endParaRPr lang="en-US" sz="13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134,095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 162,974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28,879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</a:tr>
              <a:tr h="41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latin typeface="Arial Narrow" panose="020B0606020202030204" pitchFamily="34" charset="0"/>
                        </a:rPr>
                        <a:t>Number of Readmission (PPR) Chains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3,786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4,622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836 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</a:tr>
              <a:tr h="478497">
                <a:tc>
                  <a:txBody>
                    <a:bodyPr/>
                    <a:lstStyle/>
                    <a:p>
                      <a:pPr algn="l"/>
                      <a:r>
                        <a:rPr lang="en-US" sz="1300" b="0" dirty="0" smtClean="0">
                          <a:latin typeface="Arial Narrow" panose="020B0606020202030204" pitchFamily="34" charset="0"/>
                        </a:rPr>
                        <a:t>Number of Individual Readmissions (PPRs)</a:t>
                      </a:r>
                      <a:endParaRPr lang="en-US" sz="13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4,983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6,058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1,075</a:t>
                      </a: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22%</a:t>
                      </a:r>
                    </a:p>
                  </a:txBody>
                  <a:tcPr marL="9525" marT="9525" marB="0" anchor="ctr"/>
                </a:tc>
              </a:tr>
              <a:tr h="478497">
                <a:tc>
                  <a:txBody>
                    <a:bodyPr/>
                    <a:lstStyle/>
                    <a:p>
                      <a:pPr algn="l"/>
                      <a:r>
                        <a:rPr lang="en-US" sz="1300" b="0" dirty="0" smtClean="0">
                          <a:latin typeface="Arial Narrow" panose="020B0606020202030204" pitchFamily="34" charset="0"/>
                        </a:rPr>
                        <a:t>Expenditures</a:t>
                      </a:r>
                      <a:r>
                        <a:rPr lang="en-US" sz="1300" b="0" baseline="0" dirty="0" smtClean="0">
                          <a:latin typeface="Arial Narrow" panose="020B0606020202030204" pitchFamily="34" charset="0"/>
                        </a:rPr>
                        <a:t> on Readmissions (PPRs)</a:t>
                      </a:r>
                      <a:endParaRPr lang="en-US" sz="13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$53,644,923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</a:rPr>
                        <a:t>$63,701,922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$10,056,999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</a:tr>
              <a:tr h="478497">
                <a:tc>
                  <a:txBody>
                    <a:bodyPr/>
                    <a:lstStyle/>
                    <a:p>
                      <a:pPr algn="l"/>
                      <a:r>
                        <a:rPr lang="en-US" sz="1300" b="0" dirty="0" smtClean="0">
                          <a:latin typeface="Arial Narrow" panose="020B0606020202030204" pitchFamily="34" charset="0"/>
                        </a:rPr>
                        <a:t>Estimated Denied Payments</a:t>
                      </a:r>
                      <a:r>
                        <a:rPr lang="en-US" sz="1300" b="0" baseline="0" dirty="0" smtClean="0">
                          <a:latin typeface="Arial Narrow" panose="020B0606020202030204" pitchFamily="34" charset="0"/>
                        </a:rPr>
                        <a:t> under Legacy Readmissions Policy</a:t>
                      </a:r>
                      <a:endParaRPr lang="en-US" sz="13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$6,752,321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2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$10,471,317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$3,718,996 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55%</a:t>
                      </a:r>
                      <a:endParaRPr lang="en-US" sz="16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7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Quarterly Informational </a:t>
            </a:r>
            <a:r>
              <a:rPr lang="en-US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Ppr</a:t>
            </a:r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 analysis using SFY 2015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590" y="1062530"/>
            <a:ext cx="87172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PPR Readmission Rates Comparison – Year </a:t>
            </a:r>
            <a:r>
              <a:rPr lang="en-US" b="1" dirty="0">
                <a:solidFill>
                  <a:srgbClr val="6F6754"/>
                </a:solidFill>
                <a:latin typeface="Arial Narrow" panose="020B0606020202030204" pitchFamily="34" charset="0"/>
              </a:rPr>
              <a:t>By </a:t>
            </a:r>
            <a:r>
              <a:rPr lang="en-US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Year</a:t>
            </a:r>
          </a:p>
          <a:p>
            <a:endParaRPr lang="en-US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SFY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</a:rPr>
              <a:t>2015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Actual Readmissions decreased by 0.12% from SFY 2014 to SFY 2015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endParaRPr lang="en-US" sz="20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endParaRPr lang="en-US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1876"/>
              </p:ext>
            </p:extLst>
          </p:nvPr>
        </p:nvGraphicFramePr>
        <p:xfrm>
          <a:off x="752842" y="2420947"/>
          <a:ext cx="7477387" cy="124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178"/>
                <a:gridCol w="1456267"/>
                <a:gridCol w="1286150"/>
                <a:gridCol w="1136792"/>
              </a:tblGrid>
              <a:tr h="66669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 Narrow" panose="020B0606020202030204" pitchFamily="34" charset="0"/>
                        </a:rPr>
                        <a:t>Statewide Readmissions Rate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 Narrow" panose="020B0606020202030204" pitchFamily="34" charset="0"/>
                        </a:rPr>
                        <a:t>SFY 2014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 Narrow" panose="020B0606020202030204" pitchFamily="34" charset="0"/>
                        </a:rPr>
                        <a:t>SFY 2015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 Narrow" panose="020B0606020202030204" pitchFamily="34" charset="0"/>
                        </a:rPr>
                        <a:t>Change</a:t>
                      </a:r>
                      <a:endParaRPr lang="en-US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577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Actua</a:t>
                      </a:r>
                      <a:r>
                        <a:rPr lang="en-US" sz="1800" b="0" baseline="0" dirty="0" smtClean="0">
                          <a:latin typeface="Arial Narrow" panose="020B0606020202030204" pitchFamily="34" charset="0"/>
                        </a:rPr>
                        <a:t>l </a:t>
                      </a: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Statewide Raw Readmission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4.40%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4.28%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Arial Narrow" panose="020B0606020202030204" pitchFamily="34" charset="0"/>
                        </a:rPr>
                        <a:t>-0.12%</a:t>
                      </a:r>
                      <a:endParaRPr lang="en-US" sz="18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3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590" y="1180617"/>
            <a:ext cx="8717276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HCA will soon distribute first quarterly PPR reports and claims extracts, based on July 1, 2014 – June 30, 2015 (SFY 2015) experience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endParaRPr lang="en-US" sz="2400" b="1" dirty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Second quarterly PPR reports and claims extracts will be based on January 1, 2015 – December 31, 2015 experience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endParaRPr lang="en-US" sz="2400" dirty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Third quarterly PPR reports and claims extracts will be based on April 1, 2015 – March 31, 2016 experience</a:t>
            </a: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endParaRPr lang="en-US" sz="2400" dirty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SzPts val="24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Fourth quarterly PPR reports and claims extracts </a:t>
            </a:r>
            <a:r>
              <a:rPr lang="en-US" sz="2400" b="1" u="sng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and</a:t>
            </a: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 Calendar Year 2017 payment adjustments will be based on July 1, 2015 – June 30, 2016 (SFY 2016) experience</a:t>
            </a: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endParaRPr lang="en-US" sz="2400" b="1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SzPts val="2400"/>
              <a:buFont typeface="Arial Narrow" panose="020B0606020202030204" pitchFamily="34" charset="0"/>
              <a:buChar char="»"/>
            </a:pPr>
            <a:endParaRPr lang="en-US" sz="2400" b="1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SzPts val="2400"/>
              <a:buFont typeface="Arial Narrow" panose="020B0606020202030204" pitchFamily="34" charset="0"/>
              <a:buChar char="»"/>
            </a:pPr>
            <a:endParaRPr lang="en-US" sz="2400" dirty="0" smtClean="0">
              <a:solidFill>
                <a:srgbClr val="6F6754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 Narrow" panose="020B0606020202030204" pitchFamily="34" charset="0"/>
              <a:buChar char="»"/>
            </a:pPr>
            <a:endParaRPr lang="en-US" sz="2400" dirty="0">
              <a:solidFill>
                <a:srgbClr val="6F67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4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Introductions </a:t>
            </a:r>
            <a:r>
              <a:rPr lang="en-US" sz="2400" i="1" dirty="0" smtClean="0"/>
              <a:t>(5 min)</a:t>
            </a:r>
          </a:p>
          <a:p>
            <a:endParaRPr lang="en-US" sz="2400" dirty="0"/>
          </a:p>
          <a:p>
            <a:r>
              <a:rPr lang="en-US" sz="2400" dirty="0" smtClean="0"/>
              <a:t>Review Development and Status of Current (CY2016) PPR Policy </a:t>
            </a:r>
            <a:r>
              <a:rPr lang="en-US" sz="2400" i="1" dirty="0" smtClean="0"/>
              <a:t>(20 </a:t>
            </a:r>
            <a:r>
              <a:rPr lang="en-US" sz="2400" i="1" dirty="0"/>
              <a:t>min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Feedback and Q&amp;A on PPR Reports and Claims Extracts </a:t>
            </a:r>
            <a:r>
              <a:rPr lang="en-US" sz="2400" i="1" dirty="0" smtClean="0"/>
              <a:t>(30 </a:t>
            </a:r>
            <a:r>
              <a:rPr lang="en-US" sz="2400" i="1" dirty="0"/>
              <a:t>min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Review of SFY2015 PPR Experience </a:t>
            </a:r>
            <a:r>
              <a:rPr lang="en-US" sz="2400" i="1" dirty="0" smtClean="0"/>
              <a:t>(15 </a:t>
            </a:r>
            <a:r>
              <a:rPr lang="en-US" sz="2400" i="1" dirty="0"/>
              <a:t>min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Next Steps </a:t>
            </a:r>
            <a:r>
              <a:rPr lang="en-US" sz="2400" i="1" dirty="0" smtClean="0"/>
              <a:t>(10 </a:t>
            </a:r>
            <a:r>
              <a:rPr lang="en-US" sz="2400" i="1" dirty="0"/>
              <a:t>min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4697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Current (CY 2016) PPR Policy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5590" y="2137470"/>
            <a:ext cx="8673193" cy="3416685"/>
          </a:xfrm>
          <a:prstGeom prst="rect">
            <a:avLst/>
          </a:prstGeom>
          <a:noFill/>
          <a:ln>
            <a:solidFill>
              <a:srgbClr val="95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49540" y="3213712"/>
            <a:ext cx="2636" cy="2180986"/>
          </a:xfrm>
          <a:prstGeom prst="line">
            <a:avLst/>
          </a:prstGeom>
          <a:ln w="38100">
            <a:solidFill>
              <a:srgbClr val="95D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850547" y="3203548"/>
            <a:ext cx="15222" cy="2191150"/>
          </a:xfrm>
          <a:prstGeom prst="line">
            <a:avLst/>
          </a:prstGeom>
          <a:ln w="38100">
            <a:solidFill>
              <a:srgbClr val="95D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9857" y="3629102"/>
            <a:ext cx="33239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Establish PPR Benchmark</a:t>
            </a:r>
          </a:p>
          <a:p>
            <a:pPr marL="342900" lvl="1" indent="-342900">
              <a:buFont typeface="Arial Narrow" panose="020B0606020202030204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Use SFY 2014 Medicaid inpatient FFS claims and MCO encounter data to establish PPR benchmarks for target readmissions</a:t>
            </a:r>
          </a:p>
          <a:p>
            <a:pPr marL="342900" lvl="1" indent="-342900">
              <a:spcAft>
                <a:spcPts val="1800"/>
              </a:spcAft>
              <a:buFont typeface="Arial Narrow" panose="020B0606020202030204" pitchFamily="34" charset="0"/>
              <a:buChar char="»"/>
            </a:pPr>
            <a:endParaRPr lang="en-US" sz="200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2025" y="3629102"/>
            <a:ext cx="33204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Apply PPR Reductions</a:t>
            </a:r>
          </a:p>
          <a:p>
            <a:pPr marL="342900" lvl="1" indent="-342900">
              <a:buFont typeface="Arial Narrow" panose="020B0606020202030204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HCA applies prospective CY 2016 Readmission Reduction Factors based on SFY 2014 PPR benchmarks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6015" y="3213712"/>
            <a:ext cx="3320425" cy="381000"/>
          </a:xfrm>
          <a:prstGeom prst="rect">
            <a:avLst/>
          </a:prstGeom>
          <a:solidFill>
            <a:srgbClr val="95D600"/>
          </a:solidFill>
          <a:ln>
            <a:solidFill>
              <a:srgbClr val="95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Narrow" panose="020B0606020202030204" pitchFamily="34" charset="0"/>
              </a:rPr>
              <a:t>SFY </a:t>
            </a:r>
            <a:r>
              <a:rPr lang="en-US" sz="2000" dirty="0" smtClean="0">
                <a:latin typeface="Arial Narrow" panose="020B0606020202030204" pitchFamily="34" charset="0"/>
              </a:rPr>
              <a:t>2014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2025" y="3213712"/>
            <a:ext cx="3320425" cy="381000"/>
          </a:xfrm>
          <a:prstGeom prst="rect">
            <a:avLst/>
          </a:prstGeom>
          <a:solidFill>
            <a:srgbClr val="95D600"/>
          </a:solidFill>
          <a:ln>
            <a:solidFill>
              <a:srgbClr val="95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CY 2016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2" name="U-Turn Arrow 11"/>
          <p:cNvSpPr/>
          <p:nvPr/>
        </p:nvSpPr>
        <p:spPr>
          <a:xfrm>
            <a:off x="2054083" y="2716146"/>
            <a:ext cx="5318494" cy="497566"/>
          </a:xfrm>
          <a:prstGeom prst="uturnArrow">
            <a:avLst>
              <a:gd name="adj1" fmla="val 25086"/>
              <a:gd name="adj2" fmla="val 25000"/>
              <a:gd name="adj3" fmla="val 26915"/>
              <a:gd name="adj4" fmla="val 43750"/>
              <a:gd name="adj5" fmla="val 94449"/>
            </a:avLst>
          </a:prstGeom>
          <a:solidFill>
            <a:srgbClr val="95D600"/>
          </a:solidFill>
          <a:ln>
            <a:solidFill>
              <a:srgbClr val="95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0796" y="3229476"/>
            <a:ext cx="1233548" cy="381000"/>
          </a:xfrm>
          <a:prstGeom prst="rect">
            <a:avLst/>
          </a:prstGeom>
          <a:solidFill>
            <a:srgbClr val="95D600"/>
          </a:solidFill>
          <a:ln>
            <a:solidFill>
              <a:srgbClr val="95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 Narrow" panose="020B0606020202030204" pitchFamily="34" charset="0"/>
              </a:rPr>
              <a:t>SFY </a:t>
            </a:r>
            <a:r>
              <a:rPr lang="en-US" sz="2000" dirty="0" smtClean="0">
                <a:latin typeface="Arial Narrow" panose="020B0606020202030204" pitchFamily="34" charset="0"/>
              </a:rPr>
              <a:t>2015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5589" y="1768138"/>
            <a:ext cx="8673193" cy="369332"/>
          </a:xfrm>
          <a:prstGeom prst="rect">
            <a:avLst/>
          </a:prstGeom>
          <a:solidFill>
            <a:srgbClr val="95D60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Current PPR Policy Timeline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5588" y="2218494"/>
            <a:ext cx="86731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 Narrow" panose="020B0606020202030204" pitchFamily="34" charset="0"/>
              <a:buChar char="»"/>
            </a:pPr>
            <a:r>
              <a:rPr lang="en-US" sz="20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SFY 2014 experience used as benchmark for CY 2016 PPR rate reductions:</a:t>
            </a:r>
            <a:endParaRPr lang="en-US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3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 2016 PPR Policy Exclusions and Hospital 	Benchmark Rate Adjustments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133" y="1259175"/>
            <a:ext cx="87122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Excluded 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newborn jaundice cases from performance measurement</a:t>
            </a:r>
          </a:p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Excluded 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ISS trauma cases from performance measurement</a:t>
            </a:r>
          </a:p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Excluded 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claims with transplant DRG and any subsequent claims within 180 days of the transplant</a:t>
            </a:r>
          </a:p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Excluded 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mental health and substance abuse claims based on APR-DRG </a:t>
            </a: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assignment</a:t>
            </a:r>
          </a:p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Applied service-level 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adjustments </a:t>
            </a: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(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in addition to DRG risk adjustment) </a:t>
            </a:r>
            <a:r>
              <a:rPr lang="en-US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as follows:</a:t>
            </a:r>
            <a:endParaRPr lang="en-US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Age adjustment for pediatric vs. adult patients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Secondary mental health diagnosis </a:t>
            </a:r>
            <a:r>
              <a:rPr lang="en-US" sz="16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adjustment</a:t>
            </a:r>
            <a:endParaRPr lang="en-US" sz="16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800"/>
              </a:spcAft>
              <a:buFont typeface="Arial Narrow" pitchFamily="34" charset="0"/>
              <a:buChar char="»"/>
            </a:pP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Applied a statewide adjustment factor of </a:t>
            </a:r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85 percent</a:t>
            </a:r>
            <a:r>
              <a:rPr lang="en-US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, reflecting an expectation of reducing WA PPR rate from 4.4% to 3.75%</a:t>
            </a:r>
          </a:p>
        </p:txBody>
      </p:sp>
    </p:spTree>
    <p:extLst>
      <p:ext uri="{BB962C8B-B14F-4D97-AF65-F5344CB8AC3E}">
        <p14:creationId xmlns:p14="http://schemas.microsoft.com/office/powerpoint/2010/main" val="36645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47" y="1871117"/>
            <a:ext cx="8248650" cy="416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Current (CY 2016) PPR Policy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7398" y="1255564"/>
            <a:ext cx="8254699" cy="615553"/>
          </a:xfrm>
          <a:prstGeom prst="rect">
            <a:avLst/>
          </a:prstGeom>
          <a:solidFill>
            <a:srgbClr val="555759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SFY2014 Normalized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Risk‐Adjusted Readmission Rate Distribution</a:t>
            </a:r>
            <a:b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Excluding hospitals with less than 10 </a:t>
            </a: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target </a:t>
            </a: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PPR </a:t>
            </a: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chains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977714" y="1973984"/>
            <a:ext cx="9988" cy="332523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3760503" y="1973984"/>
            <a:ext cx="9988" cy="3325237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155796" y="2071148"/>
            <a:ext cx="1227199" cy="769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3.75% SFY2014 Statewide Benchmark Readmission Rate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1434" y="2071148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4.4% SFY2014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42" y="1656536"/>
            <a:ext cx="8258175" cy="440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Current (CY 2016) PPR Policy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9142" y="1287204"/>
            <a:ext cx="8266892" cy="369332"/>
          </a:xfrm>
          <a:prstGeom prst="rect">
            <a:avLst/>
          </a:prstGeom>
          <a:solidFill>
            <a:srgbClr val="555759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SFY2014 Normalized 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Risk‐Adjusted Readmission Rate and Provider Case Mix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5475583" y="1656535"/>
            <a:ext cx="9958" cy="377816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291441" y="1656535"/>
            <a:ext cx="14967" cy="3778167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46099" y="1856506"/>
            <a:ext cx="1227199" cy="769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3.75% SFY2014 Statewide Benchmark Readmission Rate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0588" y="1856506"/>
            <a:ext cx="1194100" cy="60016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4.4% SFY2014 Statewide Average Readmission Rate</a:t>
            </a:r>
            <a:endParaRPr lang="en-US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Hospital-Specific Reports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584" y="1089275"/>
            <a:ext cx="4375150" cy="5153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9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Hospital-Specific Claims Extracts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17936723"/>
              </p:ext>
            </p:extLst>
          </p:nvPr>
        </p:nvGraphicFramePr>
        <p:xfrm>
          <a:off x="67733" y="2844800"/>
          <a:ext cx="9008533" cy="3102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398" y="1285502"/>
            <a:ext cx="8001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Claims extracts provide patient- and claim-level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detail for each hospital’s PPR results</a:t>
            </a:r>
            <a:endParaRPr lang="en-US" sz="2400" dirty="0" smtClean="0"/>
          </a:p>
          <a:p>
            <a:pPr marL="342900" indent="-342900"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Claims extracts distributed to each hospital for the CY 2016 PPR Policy include claim-level data with the following data elements:</a:t>
            </a:r>
          </a:p>
        </p:txBody>
      </p:sp>
    </p:spTree>
    <p:extLst>
      <p:ext uri="{BB962C8B-B14F-4D97-AF65-F5344CB8AC3E}">
        <p14:creationId xmlns:p14="http://schemas.microsoft.com/office/powerpoint/2010/main" val="224483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Instructions for Planned Readmissions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and Homelessness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836" y="1108224"/>
            <a:ext cx="5676900" cy="506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06967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Refresh 4:3">
  <a:themeElements>
    <a:clrScheme name="Custom 5">
      <a:dk1>
        <a:srgbClr val="555759"/>
      </a:dk1>
      <a:lt1>
        <a:sysClr val="window" lastClr="FFFFFF"/>
      </a:lt1>
      <a:dk2>
        <a:srgbClr val="555759"/>
      </a:dk2>
      <a:lt2>
        <a:srgbClr val="FFFFFF"/>
      </a:lt2>
      <a:accent1>
        <a:srgbClr val="555759"/>
      </a:accent1>
      <a:accent2>
        <a:srgbClr val="95D600"/>
      </a:accent2>
      <a:accent3>
        <a:srgbClr val="0093C9"/>
      </a:accent3>
      <a:accent4>
        <a:srgbClr val="FFB718"/>
      </a:accent4>
      <a:accent5>
        <a:srgbClr val="E53C2E"/>
      </a:accent5>
      <a:accent6>
        <a:srgbClr val="8B189B"/>
      </a:accent6>
      <a:hlink>
        <a:srgbClr val="85D206"/>
      </a:hlink>
      <a:folHlink>
        <a:srgbClr val="648C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NCI Powerpoint 1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2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3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4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5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6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I Powerpoint 7">
        <a:dk1>
          <a:srgbClr val="000000"/>
        </a:dk1>
        <a:lt1>
          <a:srgbClr val="FFFFFF"/>
        </a:lt1>
        <a:dk2>
          <a:srgbClr val="6F6754"/>
        </a:dk2>
        <a:lt2>
          <a:srgbClr val="D8D6D2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RP_BrandRefreshNavigantTemplate4x3_IMAGESLIDES_PPT_FINAL_012416" id="{7495E881-CDA2-4CB2-8127-5A1AED716792}" vid="{E8151209-D2DE-4B66-A3C6-C4A24F2D2A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NavigantTemplate4x3_IMAGESLIDES_PPT_FINAL</Template>
  <TotalTime>2079</TotalTime>
  <Words>1001</Words>
  <Application>Microsoft Office PowerPoint</Application>
  <PresentationFormat>On-screen Show (4:3)</PresentationFormat>
  <Paragraphs>187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Narrow</vt:lpstr>
      <vt:lpstr>Calibri</vt:lpstr>
      <vt:lpstr>Palatino Linotype</vt:lpstr>
      <vt:lpstr>Times New Roman</vt:lpstr>
      <vt:lpstr>Wingdings</vt:lpstr>
      <vt:lpstr>Presentation_Refresh 4:3</vt:lpstr>
      <vt:lpstr>PowerPoint Presentation</vt:lpstr>
      <vt:lpstr>Agenda</vt:lpstr>
      <vt:lpstr>Current (CY 2016) PPR Policy</vt:lpstr>
      <vt:lpstr>CY 2016 PPR Policy Exclusions and Hospital  Benchmark Rate Adjustments</vt:lpstr>
      <vt:lpstr>Current (CY 2016) PPR Policy</vt:lpstr>
      <vt:lpstr>Current (CY 2016) PPR Policy</vt:lpstr>
      <vt:lpstr>Hospital-Specific Reports</vt:lpstr>
      <vt:lpstr>Hospital-Specific Claims Extracts</vt:lpstr>
      <vt:lpstr>Billing Instructions for Planned Readmissions  and Homelessness</vt:lpstr>
      <vt:lpstr>Quarterly Informational Ppr analysis using SFY 2015 data</vt:lpstr>
      <vt:lpstr>PowerPoint Presentation</vt:lpstr>
      <vt:lpstr>Quarterly Informational Ppr analysis using SFY 2015 data</vt:lpstr>
      <vt:lpstr>Updated Ppr analysis using SFY 2015 data</vt:lpstr>
      <vt:lpstr>Updated Ppr analysis using SFY 2015 data</vt:lpstr>
      <vt:lpstr>Quarterly Informational Ppr analysis using SFY 2015 data</vt:lpstr>
      <vt:lpstr>Quarterly Informational Ppr analysis using SFY 2015 data</vt:lpstr>
      <vt:lpstr>Next Steps</vt:lpstr>
    </vt:vector>
  </TitlesOfParts>
  <Company>Navigant Consulting,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Chern</dc:creator>
  <cp:lastModifiedBy>Tim Pfarr</cp:lastModifiedBy>
  <cp:revision>109</cp:revision>
  <dcterms:created xsi:type="dcterms:W3CDTF">2016-04-22T20:30:53Z</dcterms:created>
  <dcterms:modified xsi:type="dcterms:W3CDTF">2016-05-12T16:19:58Z</dcterms:modified>
</cp:coreProperties>
</file>