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</p:sldMasterIdLst>
  <p:notesMasterIdLst>
    <p:notesMasterId r:id="rId61"/>
  </p:notesMasterIdLst>
  <p:handoutMasterIdLst>
    <p:handoutMasterId r:id="rId62"/>
  </p:handoutMasterIdLst>
  <p:sldIdLst>
    <p:sldId id="285" r:id="rId10"/>
    <p:sldId id="454" r:id="rId11"/>
    <p:sldId id="452" r:id="rId12"/>
    <p:sldId id="453" r:id="rId13"/>
    <p:sldId id="473" r:id="rId14"/>
    <p:sldId id="412" r:id="rId15"/>
    <p:sldId id="411" r:id="rId16"/>
    <p:sldId id="463" r:id="rId17"/>
    <p:sldId id="444" r:id="rId18"/>
    <p:sldId id="430" r:id="rId19"/>
    <p:sldId id="431" r:id="rId20"/>
    <p:sldId id="432" r:id="rId21"/>
    <p:sldId id="455" r:id="rId22"/>
    <p:sldId id="456" r:id="rId23"/>
    <p:sldId id="437" r:id="rId24"/>
    <p:sldId id="459" r:id="rId25"/>
    <p:sldId id="438" r:id="rId26"/>
    <p:sldId id="434" r:id="rId27"/>
    <p:sldId id="436" r:id="rId28"/>
    <p:sldId id="478" r:id="rId29"/>
    <p:sldId id="479" r:id="rId30"/>
    <p:sldId id="447" r:id="rId31"/>
    <p:sldId id="449" r:id="rId32"/>
    <p:sldId id="477" r:id="rId33"/>
    <p:sldId id="450" r:id="rId34"/>
    <p:sldId id="465" r:id="rId35"/>
    <p:sldId id="466" r:id="rId36"/>
    <p:sldId id="467" r:id="rId37"/>
    <p:sldId id="468" r:id="rId38"/>
    <p:sldId id="469" r:id="rId39"/>
    <p:sldId id="470" r:id="rId40"/>
    <p:sldId id="474" r:id="rId41"/>
    <p:sldId id="475" r:id="rId42"/>
    <p:sldId id="476" r:id="rId43"/>
    <p:sldId id="442" r:id="rId44"/>
    <p:sldId id="464" r:id="rId45"/>
    <p:sldId id="408" r:id="rId46"/>
    <p:sldId id="393" r:id="rId47"/>
    <p:sldId id="394" r:id="rId48"/>
    <p:sldId id="423" r:id="rId49"/>
    <p:sldId id="424" r:id="rId50"/>
    <p:sldId id="425" r:id="rId51"/>
    <p:sldId id="426" r:id="rId52"/>
    <p:sldId id="471" r:id="rId53"/>
    <p:sldId id="422" r:id="rId54"/>
    <p:sldId id="420" r:id="rId55"/>
    <p:sldId id="451" r:id="rId56"/>
    <p:sldId id="416" r:id="rId57"/>
    <p:sldId id="409" r:id="rId58"/>
    <p:sldId id="402" r:id="rId59"/>
    <p:sldId id="320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8" autoAdjust="0"/>
    <p:restoredTop sz="82161" autoAdjust="0"/>
  </p:normalViewPr>
  <p:slideViewPr>
    <p:cSldViewPr>
      <p:cViewPr>
        <p:scale>
          <a:sx n="79" d="100"/>
          <a:sy n="79" d="100"/>
        </p:scale>
        <p:origin x="-930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notesViewPr>
    <p:cSldViewPr>
      <p:cViewPr>
        <p:scale>
          <a:sx n="100" d="100"/>
          <a:sy n="100" d="100"/>
        </p:scale>
        <p:origin x="-202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47139-8A40-4099-9BA1-F546929A699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A8E4A6-5A22-4280-9430-A4DF05AC9762}">
      <dgm:prSet phldrT="[Text]"/>
      <dgm:spPr/>
      <dgm:t>
        <a:bodyPr/>
        <a:lstStyle/>
        <a:p>
          <a:r>
            <a:rPr lang="en-US" dirty="0" smtClean="0"/>
            <a:t>Leadership</a:t>
          </a:r>
          <a:endParaRPr lang="en-US" dirty="0"/>
        </a:p>
      </dgm:t>
    </dgm:pt>
    <dgm:pt modelId="{95B27491-8442-4B05-83CE-E2145528670D}" type="parTrans" cxnId="{31A67EB1-B3EF-4360-A3D3-407703D50914}">
      <dgm:prSet/>
      <dgm:spPr/>
      <dgm:t>
        <a:bodyPr/>
        <a:lstStyle/>
        <a:p>
          <a:endParaRPr lang="en-US"/>
        </a:p>
      </dgm:t>
    </dgm:pt>
    <dgm:pt modelId="{F816FA3F-87AE-4964-AE84-BA476C2EC117}" type="sibTrans" cxnId="{31A67EB1-B3EF-4360-A3D3-407703D50914}">
      <dgm:prSet/>
      <dgm:spPr/>
      <dgm:t>
        <a:bodyPr/>
        <a:lstStyle/>
        <a:p>
          <a:endParaRPr lang="en-US"/>
        </a:p>
      </dgm:t>
    </dgm:pt>
    <dgm:pt modelId="{48704B82-8F66-4CAE-8C4C-B74EA04A6151}">
      <dgm:prSet phldrT="[Text]"/>
      <dgm:spPr/>
      <dgm:t>
        <a:bodyPr/>
        <a:lstStyle/>
        <a:p>
          <a:r>
            <a:rPr lang="en-US" dirty="0" smtClean="0"/>
            <a:t>Advisory</a:t>
          </a:r>
          <a:endParaRPr lang="en-US" dirty="0"/>
        </a:p>
      </dgm:t>
    </dgm:pt>
    <dgm:pt modelId="{F4004856-F740-41BB-8B0E-2B9EC52D4D4E}" type="parTrans" cxnId="{9B4174E1-B026-4071-B0DE-00787C8BDB25}">
      <dgm:prSet/>
      <dgm:spPr/>
      <dgm:t>
        <a:bodyPr/>
        <a:lstStyle/>
        <a:p>
          <a:endParaRPr lang="en-US"/>
        </a:p>
      </dgm:t>
    </dgm:pt>
    <dgm:pt modelId="{DF073564-CB1B-436B-AC4A-32486CE570FA}" type="sibTrans" cxnId="{9B4174E1-B026-4071-B0DE-00787C8BDB25}">
      <dgm:prSet/>
      <dgm:spPr/>
      <dgm:t>
        <a:bodyPr/>
        <a:lstStyle/>
        <a:p>
          <a:endParaRPr lang="en-US"/>
        </a:p>
      </dgm:t>
    </dgm:pt>
    <dgm:pt modelId="{3FCC1F0B-6051-48C0-B902-0131342EE3B7}">
      <dgm:prSet phldrT="[Text]"/>
      <dgm:spPr/>
      <dgm:t>
        <a:bodyPr/>
        <a:lstStyle/>
        <a:p>
          <a:r>
            <a:rPr lang="en-US" dirty="0" smtClean="0"/>
            <a:t>Participating Hospitals</a:t>
          </a:r>
          <a:endParaRPr lang="en-US" dirty="0"/>
        </a:p>
      </dgm:t>
    </dgm:pt>
    <dgm:pt modelId="{D13790F6-E869-4CC0-A3DA-9015CD3D7029}" type="parTrans" cxnId="{19EA2ACA-9265-4C19-9774-4EF24BC85D96}">
      <dgm:prSet/>
      <dgm:spPr/>
      <dgm:t>
        <a:bodyPr/>
        <a:lstStyle/>
        <a:p>
          <a:endParaRPr lang="en-US"/>
        </a:p>
      </dgm:t>
    </dgm:pt>
    <dgm:pt modelId="{A661FE74-35A8-4ECE-9096-DE4BFC0E75EF}" type="sibTrans" cxnId="{19EA2ACA-9265-4C19-9774-4EF24BC85D96}">
      <dgm:prSet/>
      <dgm:spPr/>
      <dgm:t>
        <a:bodyPr/>
        <a:lstStyle/>
        <a:p>
          <a:endParaRPr lang="en-US"/>
        </a:p>
      </dgm:t>
    </dgm:pt>
    <dgm:pt modelId="{185EF90E-A883-4741-B092-5E7714220D41}">
      <dgm:prSet phldrT="[Text]"/>
      <dgm:spPr/>
      <dgm:t>
        <a:bodyPr/>
        <a:lstStyle/>
        <a:p>
          <a:r>
            <a:rPr lang="en-US" dirty="0" smtClean="0"/>
            <a:t>Measures</a:t>
          </a:r>
          <a:endParaRPr lang="en-US" dirty="0"/>
        </a:p>
      </dgm:t>
    </dgm:pt>
    <dgm:pt modelId="{A380C5A9-82F3-45E2-AA9D-B31A3FDABC39}" type="parTrans" cxnId="{1409513D-2BC5-4DE7-B64C-64456F1422B9}">
      <dgm:prSet/>
      <dgm:spPr/>
      <dgm:t>
        <a:bodyPr/>
        <a:lstStyle/>
        <a:p>
          <a:endParaRPr lang="en-US"/>
        </a:p>
      </dgm:t>
    </dgm:pt>
    <dgm:pt modelId="{2C31EDC2-4020-49FA-A77B-98E98C6169D0}" type="sibTrans" cxnId="{1409513D-2BC5-4DE7-B64C-64456F1422B9}">
      <dgm:prSet/>
      <dgm:spPr/>
      <dgm:t>
        <a:bodyPr/>
        <a:lstStyle/>
        <a:p>
          <a:endParaRPr lang="en-US"/>
        </a:p>
      </dgm:t>
    </dgm:pt>
    <dgm:pt modelId="{72544992-A0BB-44D1-9AD2-2CD5291C8E39}" type="pres">
      <dgm:prSet presAssocID="{84547139-8A40-4099-9BA1-F546929A699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838D7B-DB03-4EFC-A852-FF411B267BCB}" type="pres">
      <dgm:prSet presAssocID="{E8A8E4A6-5A22-4280-9430-A4DF05AC9762}" presName="circ1" presStyleLbl="vennNode1" presStyleIdx="0" presStyleCnt="4"/>
      <dgm:spPr/>
      <dgm:t>
        <a:bodyPr/>
        <a:lstStyle/>
        <a:p>
          <a:endParaRPr lang="en-US"/>
        </a:p>
      </dgm:t>
    </dgm:pt>
    <dgm:pt modelId="{9FA24DB9-705E-4814-8B31-EAFCCACACB78}" type="pres">
      <dgm:prSet presAssocID="{E8A8E4A6-5A22-4280-9430-A4DF05AC97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4FCD1-C61D-4AAB-B623-D40253D96BDD}" type="pres">
      <dgm:prSet presAssocID="{48704B82-8F66-4CAE-8C4C-B74EA04A6151}" presName="circ2" presStyleLbl="vennNode1" presStyleIdx="1" presStyleCnt="4"/>
      <dgm:spPr/>
      <dgm:t>
        <a:bodyPr/>
        <a:lstStyle/>
        <a:p>
          <a:endParaRPr lang="en-US"/>
        </a:p>
      </dgm:t>
    </dgm:pt>
    <dgm:pt modelId="{F3E7007B-2B8D-4423-A2A3-7DEC79D33143}" type="pres">
      <dgm:prSet presAssocID="{48704B82-8F66-4CAE-8C4C-B74EA04A615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99F93-C794-4DE4-9939-EE6A1B45D3F4}" type="pres">
      <dgm:prSet presAssocID="{3FCC1F0B-6051-48C0-B902-0131342EE3B7}" presName="circ3" presStyleLbl="vennNode1" presStyleIdx="2" presStyleCnt="4"/>
      <dgm:spPr/>
      <dgm:t>
        <a:bodyPr/>
        <a:lstStyle/>
        <a:p>
          <a:endParaRPr lang="en-US"/>
        </a:p>
      </dgm:t>
    </dgm:pt>
    <dgm:pt modelId="{3E785579-4147-4978-A777-AD37B4380691}" type="pres">
      <dgm:prSet presAssocID="{3FCC1F0B-6051-48C0-B902-0131342EE3B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C432E-B01C-4A9A-8A32-C0B0D7D0D815}" type="pres">
      <dgm:prSet presAssocID="{185EF90E-A883-4741-B092-5E7714220D41}" presName="circ4" presStyleLbl="vennNode1" presStyleIdx="3" presStyleCnt="4"/>
      <dgm:spPr/>
      <dgm:t>
        <a:bodyPr/>
        <a:lstStyle/>
        <a:p>
          <a:endParaRPr lang="en-US"/>
        </a:p>
      </dgm:t>
    </dgm:pt>
    <dgm:pt modelId="{072DF53A-FF81-4B25-B595-47690874284B}" type="pres">
      <dgm:prSet presAssocID="{185EF90E-A883-4741-B092-5E7714220D4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E1433D-E578-41A1-AF18-77C9C34A592F}" type="presOf" srcId="{84547139-8A40-4099-9BA1-F546929A699C}" destId="{72544992-A0BB-44D1-9AD2-2CD5291C8E39}" srcOrd="0" destOrd="0" presId="urn:microsoft.com/office/officeart/2005/8/layout/venn1"/>
    <dgm:cxn modelId="{944D721F-286E-4945-9AE6-7C29A2EC4B54}" type="presOf" srcId="{3FCC1F0B-6051-48C0-B902-0131342EE3B7}" destId="{D1999F93-C794-4DE4-9939-EE6A1B45D3F4}" srcOrd="0" destOrd="0" presId="urn:microsoft.com/office/officeart/2005/8/layout/venn1"/>
    <dgm:cxn modelId="{9B4174E1-B026-4071-B0DE-00787C8BDB25}" srcId="{84547139-8A40-4099-9BA1-F546929A699C}" destId="{48704B82-8F66-4CAE-8C4C-B74EA04A6151}" srcOrd="1" destOrd="0" parTransId="{F4004856-F740-41BB-8B0E-2B9EC52D4D4E}" sibTransId="{DF073564-CB1B-436B-AC4A-32486CE570FA}"/>
    <dgm:cxn modelId="{981F42CB-5403-492A-B1A3-C2BB685DC760}" type="presOf" srcId="{185EF90E-A883-4741-B092-5E7714220D41}" destId="{DEEC432E-B01C-4A9A-8A32-C0B0D7D0D815}" srcOrd="0" destOrd="0" presId="urn:microsoft.com/office/officeart/2005/8/layout/venn1"/>
    <dgm:cxn modelId="{066113E5-394A-4FE7-A7F2-599B117CCE80}" type="presOf" srcId="{185EF90E-A883-4741-B092-5E7714220D41}" destId="{072DF53A-FF81-4B25-B595-47690874284B}" srcOrd="1" destOrd="0" presId="urn:microsoft.com/office/officeart/2005/8/layout/venn1"/>
    <dgm:cxn modelId="{8B7033B8-24FD-45AF-9C68-415F09CE2BA3}" type="presOf" srcId="{48704B82-8F66-4CAE-8C4C-B74EA04A6151}" destId="{F3E7007B-2B8D-4423-A2A3-7DEC79D33143}" srcOrd="1" destOrd="0" presId="urn:microsoft.com/office/officeart/2005/8/layout/venn1"/>
    <dgm:cxn modelId="{31A67EB1-B3EF-4360-A3D3-407703D50914}" srcId="{84547139-8A40-4099-9BA1-F546929A699C}" destId="{E8A8E4A6-5A22-4280-9430-A4DF05AC9762}" srcOrd="0" destOrd="0" parTransId="{95B27491-8442-4B05-83CE-E2145528670D}" sibTransId="{F816FA3F-87AE-4964-AE84-BA476C2EC117}"/>
    <dgm:cxn modelId="{7837C5AD-A9C1-483F-94D5-B4591FB7ADEF}" type="presOf" srcId="{E8A8E4A6-5A22-4280-9430-A4DF05AC9762}" destId="{9FA24DB9-705E-4814-8B31-EAFCCACACB78}" srcOrd="1" destOrd="0" presId="urn:microsoft.com/office/officeart/2005/8/layout/venn1"/>
    <dgm:cxn modelId="{1409513D-2BC5-4DE7-B64C-64456F1422B9}" srcId="{84547139-8A40-4099-9BA1-F546929A699C}" destId="{185EF90E-A883-4741-B092-5E7714220D41}" srcOrd="3" destOrd="0" parTransId="{A380C5A9-82F3-45E2-AA9D-B31A3FDABC39}" sibTransId="{2C31EDC2-4020-49FA-A77B-98E98C6169D0}"/>
    <dgm:cxn modelId="{924508A8-AD75-49FC-BC46-E639F2CB8679}" type="presOf" srcId="{E8A8E4A6-5A22-4280-9430-A4DF05AC9762}" destId="{09838D7B-DB03-4EFC-A852-FF411B267BCB}" srcOrd="0" destOrd="0" presId="urn:microsoft.com/office/officeart/2005/8/layout/venn1"/>
    <dgm:cxn modelId="{B4435D68-3FC0-4E6E-9986-3B54A895E57F}" type="presOf" srcId="{48704B82-8F66-4CAE-8C4C-B74EA04A6151}" destId="{31F4FCD1-C61D-4AAB-B623-D40253D96BDD}" srcOrd="0" destOrd="0" presId="urn:microsoft.com/office/officeart/2005/8/layout/venn1"/>
    <dgm:cxn modelId="{03C565A3-987B-4BA5-8E95-D2DA49BE7FCC}" type="presOf" srcId="{3FCC1F0B-6051-48C0-B902-0131342EE3B7}" destId="{3E785579-4147-4978-A777-AD37B4380691}" srcOrd="1" destOrd="0" presId="urn:microsoft.com/office/officeart/2005/8/layout/venn1"/>
    <dgm:cxn modelId="{19EA2ACA-9265-4C19-9774-4EF24BC85D96}" srcId="{84547139-8A40-4099-9BA1-F546929A699C}" destId="{3FCC1F0B-6051-48C0-B902-0131342EE3B7}" srcOrd="2" destOrd="0" parTransId="{D13790F6-E869-4CC0-A3DA-9015CD3D7029}" sibTransId="{A661FE74-35A8-4ECE-9096-DE4BFC0E75EF}"/>
    <dgm:cxn modelId="{B4A760EF-2049-4849-9658-FAF41F4E492A}" type="presParOf" srcId="{72544992-A0BB-44D1-9AD2-2CD5291C8E39}" destId="{09838D7B-DB03-4EFC-A852-FF411B267BCB}" srcOrd="0" destOrd="0" presId="urn:microsoft.com/office/officeart/2005/8/layout/venn1"/>
    <dgm:cxn modelId="{4E40ED0F-896E-47D7-86C6-241720ABC0EB}" type="presParOf" srcId="{72544992-A0BB-44D1-9AD2-2CD5291C8E39}" destId="{9FA24DB9-705E-4814-8B31-EAFCCACACB78}" srcOrd="1" destOrd="0" presId="urn:microsoft.com/office/officeart/2005/8/layout/venn1"/>
    <dgm:cxn modelId="{45FF678B-F053-4C80-809D-F8E0AC43F28F}" type="presParOf" srcId="{72544992-A0BB-44D1-9AD2-2CD5291C8E39}" destId="{31F4FCD1-C61D-4AAB-B623-D40253D96BDD}" srcOrd="2" destOrd="0" presId="urn:microsoft.com/office/officeart/2005/8/layout/venn1"/>
    <dgm:cxn modelId="{6F6F7471-A792-40D4-B3CF-DEF265642DAB}" type="presParOf" srcId="{72544992-A0BB-44D1-9AD2-2CD5291C8E39}" destId="{F3E7007B-2B8D-4423-A2A3-7DEC79D33143}" srcOrd="3" destOrd="0" presId="urn:microsoft.com/office/officeart/2005/8/layout/venn1"/>
    <dgm:cxn modelId="{FCA662F2-5EF2-47FE-94CB-3D562399E965}" type="presParOf" srcId="{72544992-A0BB-44D1-9AD2-2CD5291C8E39}" destId="{D1999F93-C794-4DE4-9939-EE6A1B45D3F4}" srcOrd="4" destOrd="0" presId="urn:microsoft.com/office/officeart/2005/8/layout/venn1"/>
    <dgm:cxn modelId="{31A95770-4034-48B6-A090-58B24055BDF6}" type="presParOf" srcId="{72544992-A0BB-44D1-9AD2-2CD5291C8E39}" destId="{3E785579-4147-4978-A777-AD37B4380691}" srcOrd="5" destOrd="0" presId="urn:microsoft.com/office/officeart/2005/8/layout/venn1"/>
    <dgm:cxn modelId="{F994FDFA-FCE5-43E6-8D53-28F13A644619}" type="presParOf" srcId="{72544992-A0BB-44D1-9AD2-2CD5291C8E39}" destId="{DEEC432E-B01C-4A9A-8A32-C0B0D7D0D815}" srcOrd="6" destOrd="0" presId="urn:microsoft.com/office/officeart/2005/8/layout/venn1"/>
    <dgm:cxn modelId="{6C3900F3-E761-4FFA-A1E7-0E49A12FDE86}" type="presParOf" srcId="{72544992-A0BB-44D1-9AD2-2CD5291C8E39}" destId="{072DF53A-FF81-4B25-B595-47690874284B}" srcOrd="7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38D7B-DB03-4EFC-A852-FF411B267BCB}">
      <dsp:nvSpPr>
        <dsp:cNvPr id="0" name=""/>
        <dsp:cNvSpPr/>
      </dsp:nvSpPr>
      <dsp:spPr>
        <a:xfrm>
          <a:off x="1991359" y="40639"/>
          <a:ext cx="2113280" cy="211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Leadership</a:t>
          </a:r>
          <a:endParaRPr lang="en-US" sz="1600" kern="1200" dirty="0"/>
        </a:p>
      </dsp:txBody>
      <dsp:txXfrm>
        <a:off x="2235200" y="325119"/>
        <a:ext cx="1625600" cy="670560"/>
      </dsp:txXfrm>
    </dsp:sp>
    <dsp:sp modelId="{31F4FCD1-C61D-4AAB-B623-D40253D96BDD}">
      <dsp:nvSpPr>
        <dsp:cNvPr id="0" name=""/>
        <dsp:cNvSpPr/>
      </dsp:nvSpPr>
      <dsp:spPr>
        <a:xfrm>
          <a:off x="2926080" y="975359"/>
          <a:ext cx="2113280" cy="211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Advisory</a:t>
          </a:r>
          <a:endParaRPr lang="en-US" sz="1600" kern="1200" dirty="0"/>
        </a:p>
      </dsp:txBody>
      <dsp:txXfrm>
        <a:off x="4064000" y="1219200"/>
        <a:ext cx="812800" cy="1625600"/>
      </dsp:txXfrm>
    </dsp:sp>
    <dsp:sp modelId="{D1999F93-C794-4DE4-9939-EE6A1B45D3F4}">
      <dsp:nvSpPr>
        <dsp:cNvPr id="0" name=""/>
        <dsp:cNvSpPr/>
      </dsp:nvSpPr>
      <dsp:spPr>
        <a:xfrm>
          <a:off x="1991359" y="1910080"/>
          <a:ext cx="2113280" cy="211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Participating Hospitals</a:t>
          </a:r>
          <a:endParaRPr lang="en-US" sz="1600" kern="1200" dirty="0"/>
        </a:p>
      </dsp:txBody>
      <dsp:txXfrm>
        <a:off x="2235200" y="3068320"/>
        <a:ext cx="1625600" cy="670560"/>
      </dsp:txXfrm>
    </dsp:sp>
    <dsp:sp modelId="{DEEC432E-B01C-4A9A-8A32-C0B0D7D0D815}">
      <dsp:nvSpPr>
        <dsp:cNvPr id="0" name=""/>
        <dsp:cNvSpPr/>
      </dsp:nvSpPr>
      <dsp:spPr>
        <a:xfrm>
          <a:off x="1056640" y="975359"/>
          <a:ext cx="2113280" cy="211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Measures</a:t>
          </a:r>
          <a:endParaRPr lang="en-US" sz="1600" kern="1200" dirty="0"/>
        </a:p>
      </dsp:txBody>
      <dsp:txXfrm>
        <a:off x="1219200" y="1219200"/>
        <a:ext cx="81280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A1F8094B-CCB5-4BD6-9C21-52E0B54011B4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2CC25896-7E33-4B1D-87AB-665D1B987F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4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2D07E283-D909-4E14-9A73-4CF891A5285A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42F16853-887A-4788-B4E4-A944579D3E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2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95800"/>
            <a:ext cx="5607050" cy="4183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5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26" indent="-2857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09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34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058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181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306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429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553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AFAE4D4-435B-4A00-8B24-9834F550430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26" indent="-2857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09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34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058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181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306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429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553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30E65B2-FEF4-4A01-995A-F5796E6D8C55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26" indent="-2857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09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34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058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181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306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429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553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54667B7-6099-46FE-8DAC-C62E3C3E36A0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D657BBB-6192-41EC-8D02-A1CA89D91AED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4343400"/>
            <a:ext cx="560705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3D74EF0-BF48-4747-99B2-634BFDFEDB4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60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26" indent="-2857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09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34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058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181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306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429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553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1C115D9-4F27-4A3C-8B14-5721D0D5E5A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CD8ED01-8201-4727-971D-6423B5DA553D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26" indent="-2857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09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34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058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181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306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429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553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5F7B5EC-3AC1-44A2-BAE2-77421428E42F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26" indent="-2857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09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34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058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181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306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429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553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21A826E-D57D-481D-A275-44FC1691AD21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26" indent="-2857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09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34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058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181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306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429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553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A1ACF19-FFED-4099-8477-FC2EBED75040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65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111" indent="-22858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3EA8745-A28D-476D-86D1-BCE1C849CE13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111" indent="-22858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3EA8745-A28D-476D-86D1-BCE1C849CE1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03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25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38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26" indent="-2857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09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34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058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181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306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429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553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6CF4DC1-1B4C-4669-95C3-9A78DEA8ACF1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2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70" tIns="45886" rIns="91770" bIns="45886" anchor="b"/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r"/>
            <a:fld id="{E83A9B99-940A-48C9-A08C-E840E2A9AADB}" type="slidenum">
              <a:rPr lang="en-US" sz="1200" i="0">
                <a:solidFill>
                  <a:prstClr val="black"/>
                </a:solidFill>
              </a:rPr>
              <a:pPr algn="r"/>
              <a:t>27</a:t>
            </a:fld>
            <a:endParaRPr lang="en-US" sz="1200" i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70" tIns="45886" rIns="91770" bIns="45886" anchor="b"/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r"/>
            <a:fld id="{5416DAFF-BC4F-430E-B4E7-6A2845D6B748}" type="slidenum">
              <a:rPr lang="en-US" sz="1200" i="0">
                <a:solidFill>
                  <a:prstClr val="black"/>
                </a:solidFill>
              </a:rPr>
              <a:pPr algn="r"/>
              <a:t>28</a:t>
            </a:fld>
            <a:endParaRPr lang="en-US" sz="1200" i="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70" tIns="45886" rIns="91770" bIns="45886" anchor="b"/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r"/>
            <a:fld id="{E83A9B99-940A-48C9-A08C-E840E2A9AADB}" type="slidenum">
              <a:rPr lang="en-US" sz="1200" i="0">
                <a:solidFill>
                  <a:prstClr val="black"/>
                </a:solidFill>
              </a:rPr>
              <a:pPr algn="r"/>
              <a:t>29</a:t>
            </a:fld>
            <a:endParaRPr lang="en-US" sz="1200" i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72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70" tIns="45886" rIns="91770" bIns="45886" anchor="b"/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r"/>
            <a:fld id="{5416DAFF-BC4F-430E-B4E7-6A2845D6B748}" type="slidenum">
              <a:rPr lang="en-US" sz="1200" i="0">
                <a:solidFill>
                  <a:prstClr val="black"/>
                </a:solidFill>
              </a:rPr>
              <a:pPr algn="r"/>
              <a:t>30</a:t>
            </a:fld>
            <a:endParaRPr lang="en-US" sz="1200" i="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70" tIns="45886" rIns="91770" bIns="45886" anchor="b"/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r"/>
            <a:fld id="{50E75A19-CBFB-4209-9199-D9C75BE30556}" type="slidenum">
              <a:rPr lang="en-US" sz="1200" i="0">
                <a:solidFill>
                  <a:prstClr val="black"/>
                </a:solidFill>
              </a:rPr>
              <a:pPr algn="r"/>
              <a:t>31</a:t>
            </a:fld>
            <a:endParaRPr lang="en-US" sz="1200" i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26" indent="-2857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09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34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058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181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306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429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553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2ED9D86-34AB-4BF1-8661-C3A32E0389B7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26" indent="-2857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09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34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058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181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306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429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553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ADA13BE-0A5B-4AC7-95E0-5DEF497F1484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26" indent="-2857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09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34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058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181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306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429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553" indent="-228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CC0D3C5-DCB8-4526-9418-1C36036DDD65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50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301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4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01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6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338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16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210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18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8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685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67200"/>
            <a:ext cx="5607050" cy="4575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2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04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1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5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6853-887A-4788-B4E4-A944579D3E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5F0D-EF49-4D6C-89D2-DAADC0FE876E}" type="datetime1">
              <a:rPr lang="en-US" smtClean="0">
                <a:solidFill>
                  <a:srgbClr val="EEECE1"/>
                </a:solidFill>
              </a:rPr>
              <a:pPr/>
              <a:t>6/14/2013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5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ED9C-0C2D-4800-88F6-F0C4B775F2EB}" type="datetime1">
              <a:rPr lang="en-US" smtClean="0">
                <a:solidFill>
                  <a:srgbClr val="EEECE1"/>
                </a:solidFill>
              </a:rPr>
              <a:pPr/>
              <a:t>6/14/2013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4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AD3A-E6F6-438C-A758-D4498EF0DE5D}" type="datetime1">
              <a:rPr lang="en-US" smtClean="0">
                <a:solidFill>
                  <a:srgbClr val="EEECE1"/>
                </a:solidFill>
              </a:rPr>
              <a:pPr/>
              <a:t>6/14/2013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61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5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C191-A9E7-4166-A4A3-882AE4EF1804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5F29-88A5-47F2-9FDD-7FC30185F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60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5C9E-0425-438A-8838-1095C7A7B125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BEAE-962F-47EF-98D6-39A12DD6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9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A8CA-DDB8-424A-A7F3-210AB5407D6A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7026-51E6-431B-AFAE-A893FDE1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02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BD3F-7F10-40C4-8718-B8E718FD0816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0704-8DD4-4480-A681-25291DA37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80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2202-E554-43C2-9E58-3829BEE9AF34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75CC-BB6F-40FC-BF64-D679AF36B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64A7-15FD-4032-A069-1F5A597C3C87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598D-03A4-45A3-89A8-355291037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6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3892-0F63-4854-9577-AE21B151EDC2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19C5-0690-4694-B226-1BDCB95AC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3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E163-10E4-44B1-A414-32BF7B931C05}" type="datetime1">
              <a:rPr lang="en-US" smtClean="0">
                <a:solidFill>
                  <a:srgbClr val="EEECE1"/>
                </a:solidFill>
              </a:rPr>
              <a:pPr/>
              <a:t>6/14/2013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28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2991-12EC-4D15-9348-BF2D43E2AE39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E277-DB8F-4032-924A-4142B71E9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939D-5127-4F36-976F-FC66DC079FDB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0403-52D0-455A-8213-B25DC24B5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7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797E-1DDF-4EDF-941B-0D23D668A005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44A1-BA31-4DE9-8DCD-A3616BBB8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54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2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C191-A9E7-4166-A4A3-882AE4EF1804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5F29-88A5-47F2-9FDD-7FC30185F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5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5C9E-0425-438A-8838-1095C7A7B125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BEAE-962F-47EF-98D6-39A12DD6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56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A8CA-DDB8-424A-A7F3-210AB5407D6A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7026-51E6-431B-AFAE-A893FDE1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51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BD3F-7F10-40C4-8718-B8E718FD0816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0704-8DD4-4480-A681-25291DA37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67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2202-E554-43C2-9E58-3829BEE9AF34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75CC-BB6F-40FC-BF64-D679AF36B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32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64A7-15FD-4032-A069-1F5A597C3C87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598D-03A4-45A3-89A8-355291037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CA058-602A-413C-86F2-3ACD6E45B3E2}" type="datetime1">
              <a:rPr lang="en-US" smtClean="0">
                <a:solidFill>
                  <a:srgbClr val="EEECE1"/>
                </a:solidFill>
              </a:rPr>
              <a:pPr/>
              <a:t>6/14/2013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03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3892-0F63-4854-9577-AE21B151EDC2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19C5-0690-4694-B226-1BDCB95AC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73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2991-12EC-4D15-9348-BF2D43E2AE39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E277-DB8F-4032-924A-4142B71E9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46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939D-5127-4F36-976F-FC66DC079FDB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0403-52D0-455A-8213-B25DC24B5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45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797E-1DDF-4EDF-941B-0D23D668A005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44A1-BA31-4DE9-8DCD-A3616BBB8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93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59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C191-A9E7-4166-A4A3-882AE4EF1804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5F29-88A5-47F2-9FDD-7FC30185F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07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5C9E-0425-438A-8838-1095C7A7B125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BEAE-962F-47EF-98D6-39A12DD6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5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A8CA-DDB8-424A-A7F3-210AB5407D6A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7026-51E6-431B-AFAE-A893FDE1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52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BD3F-7F10-40C4-8718-B8E718FD0816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0704-8DD4-4480-A681-25291DA37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71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2202-E554-43C2-9E58-3829BEE9AF34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75CC-BB6F-40FC-BF64-D679AF36B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8257-DB9E-43D5-BB6B-8823D6A7B4CE}" type="datetime1">
              <a:rPr lang="en-US" smtClean="0">
                <a:solidFill>
                  <a:srgbClr val="EEECE1"/>
                </a:solidFill>
              </a:rPr>
              <a:pPr/>
              <a:t>6/14/2013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27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64A7-15FD-4032-A069-1F5A597C3C87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598D-03A4-45A3-89A8-355291037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95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3892-0F63-4854-9577-AE21B151EDC2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19C5-0690-4694-B226-1BDCB95AC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7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2991-12EC-4D15-9348-BF2D43E2AE39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E277-DB8F-4032-924A-4142B71E9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31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939D-5127-4F36-976F-FC66DC079FDB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0403-52D0-455A-8213-B25DC24B5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2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797E-1DDF-4EDF-941B-0D23D668A005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44A1-BA31-4DE9-8DCD-A3616BBB8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96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33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C191-A9E7-4166-A4A3-882AE4EF1804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5F29-88A5-47F2-9FDD-7FC30185F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15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5C9E-0425-438A-8838-1095C7A7B125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BEAE-962F-47EF-98D6-39A12DD6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A8CA-DDB8-424A-A7F3-210AB5407D6A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7026-51E6-431B-AFAE-A893FDE1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97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BD3F-7F10-40C4-8718-B8E718FD0816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0704-8DD4-4480-A681-25291DA37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3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E335-744A-4337-96E1-1CAC2E95665D}" type="datetime1">
              <a:rPr lang="en-US" smtClean="0">
                <a:solidFill>
                  <a:srgbClr val="EEECE1"/>
                </a:solidFill>
              </a:rPr>
              <a:pPr/>
              <a:t>6/14/2013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87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2202-E554-43C2-9E58-3829BEE9AF34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75CC-BB6F-40FC-BF64-D679AF36B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5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64A7-15FD-4032-A069-1F5A597C3C87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598D-03A4-45A3-89A8-355291037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3892-0F63-4854-9577-AE21B151EDC2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19C5-0690-4694-B226-1BDCB95AC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10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2991-12EC-4D15-9348-BF2D43E2AE39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E277-DB8F-4032-924A-4142B71E9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13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939D-5127-4F36-976F-FC66DC079FDB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0403-52D0-455A-8213-B25DC24B5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80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797E-1DDF-4EDF-941B-0D23D668A005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44A1-BA31-4DE9-8DCD-A3616BBB8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290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182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C191-A9E7-4166-A4A3-882AE4EF1804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5F29-88A5-47F2-9FDD-7FC30185F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4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5C9E-0425-438A-8838-1095C7A7B125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BEAE-962F-47EF-98D6-39A12DD6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4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A8CA-DDB8-424A-A7F3-210AB5407D6A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7026-51E6-431B-AFAE-A893FDE1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3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11CE-60C8-48FB-8A66-4FF451080E4B}" type="datetime1">
              <a:rPr lang="en-US" smtClean="0">
                <a:solidFill>
                  <a:srgbClr val="EEECE1"/>
                </a:solidFill>
              </a:rPr>
              <a:pPr/>
              <a:t>6/14/2013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140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BD3F-7F10-40C4-8718-B8E718FD0816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0704-8DD4-4480-A681-25291DA37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62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2202-E554-43C2-9E58-3829BEE9AF34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75CC-BB6F-40FC-BF64-D679AF36B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4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64A7-15FD-4032-A069-1F5A597C3C87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598D-03A4-45A3-89A8-355291037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685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3892-0F63-4854-9577-AE21B151EDC2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19C5-0690-4694-B226-1BDCB95AC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751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2991-12EC-4D15-9348-BF2D43E2AE39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E277-DB8F-4032-924A-4142B71E9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70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939D-5127-4F36-976F-FC66DC079FDB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0403-52D0-455A-8213-B25DC24B5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781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797E-1DDF-4EDF-941B-0D23D668A005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44A1-BA31-4DE9-8DCD-A3616BBB8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3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158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C191-A9E7-4166-A4A3-882AE4EF1804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5F29-88A5-47F2-9FDD-7FC30185F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19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5C9E-0425-438A-8838-1095C7A7B125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BEAE-962F-47EF-98D6-39A12DD6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1227-2FAD-4E3F-BE77-BA1AB4D46612}" type="datetime1">
              <a:rPr lang="en-US" smtClean="0">
                <a:solidFill>
                  <a:srgbClr val="EEECE1"/>
                </a:solidFill>
              </a:rPr>
              <a:pPr/>
              <a:t>6/14/2013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359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A8CA-DDB8-424A-A7F3-210AB5407D6A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7026-51E6-431B-AFAE-A893FDE1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100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BD3F-7F10-40C4-8718-B8E718FD0816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0704-8DD4-4480-A681-25291DA37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360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2202-E554-43C2-9E58-3829BEE9AF34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75CC-BB6F-40FC-BF64-D679AF36B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294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64A7-15FD-4032-A069-1F5A597C3C87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598D-03A4-45A3-89A8-355291037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425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3892-0F63-4854-9577-AE21B151EDC2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19C5-0690-4694-B226-1BDCB95AC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44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2991-12EC-4D15-9348-BF2D43E2AE39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E277-DB8F-4032-924A-4142B71E9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01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939D-5127-4F36-976F-FC66DC079FDB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0403-52D0-455A-8213-B25DC24B5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940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797E-1DDF-4EDF-941B-0D23D668A005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44A1-BA31-4DE9-8DCD-A3616BBB8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246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348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F56A-FF66-4171-BA26-3D426B513630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69AA-2FB4-4FB9-9E50-1E99ECF60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65D-7541-4C35-8D5A-93884052686E}" type="datetime1">
              <a:rPr lang="en-US" smtClean="0">
                <a:solidFill>
                  <a:srgbClr val="EEECE1"/>
                </a:solidFill>
              </a:rPr>
              <a:pPr/>
              <a:t>6/14/2013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07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7517B-3C04-48B1-8510-836D18D18645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364F-B05E-42E5-90B8-E83BCEB1F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89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90DA-D4E2-499C-9F8B-039177778946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F0E5-826C-4DEE-91CB-334DEB6D7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74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836F-934B-458E-96F1-ED24C22E8060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10C1-8621-4103-BF57-1D5E4DD5D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30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7FB1-A6C2-4033-9F51-17591DC87799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5A5C-2964-491E-AA36-3D53387BF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24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C96F-F506-45F7-B631-656A87A280AB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BD16-7C49-447E-9DF5-19C641838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706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8CBC-A499-47CC-85C6-6F7327ADE7A6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D81B1-E15D-4A99-9235-68CD3B403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140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FC93-3F6E-4B92-AB48-55FD4CEF350A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7C61-C34B-4B18-9EB0-36DABD434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32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0DAB-C1B8-4222-9D2C-B895D0AC9C77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98FF5-4E16-45FA-97B3-582763C5D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78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D32A-8F86-47D4-8B99-40CCDEB4C696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3782-FF59-48A8-A4D1-ABAA6DC83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777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6028-4D3B-47D4-B869-1E08C80C10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4F4-5F47-4CA3-A8B0-37D05E8F29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9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BE29-FCB5-4098-85E9-02067040914C}" type="datetime1">
              <a:rPr lang="en-US" smtClean="0">
                <a:solidFill>
                  <a:srgbClr val="EEECE1"/>
                </a:solidFill>
              </a:rPr>
              <a:pPr/>
              <a:t>6/14/2013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87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6028-4D3B-47D4-B869-1E08C80C10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4F4-5F47-4CA3-A8B0-37D05E8F29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792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6028-4D3B-47D4-B869-1E08C80C10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4F4-5F47-4CA3-A8B0-37D05E8F29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093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6028-4D3B-47D4-B869-1E08C80C10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4F4-5F47-4CA3-A8B0-37D05E8F29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593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6028-4D3B-47D4-B869-1E08C80C10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4F4-5F47-4CA3-A8B0-37D05E8F29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856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6028-4D3B-47D4-B869-1E08C80C10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4F4-5F47-4CA3-A8B0-37D05E8F29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967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6028-4D3B-47D4-B869-1E08C80C10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4F4-5F47-4CA3-A8B0-37D05E8F29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542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6028-4D3B-47D4-B869-1E08C80C10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4F4-5F47-4CA3-A8B0-37D05E8F29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064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6028-4D3B-47D4-B869-1E08C80C10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4F4-5F47-4CA3-A8B0-37D05E8F29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029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6028-4D3B-47D4-B869-1E08C80C10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4F4-5F47-4CA3-A8B0-37D05E8F29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39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6028-4D3B-47D4-B869-1E08C80C10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E4F4-5F47-4CA3-A8B0-37D05E8F29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9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921D20F-8C8E-4599-A582-AAE1FF3A8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A6994D9-FE06-4779-BABF-38048650CB88}" type="datetime1">
              <a:rPr lang="en-US" smtClean="0">
                <a:solidFill>
                  <a:srgbClr val="EEECE1"/>
                </a:solidFill>
              </a:rPr>
              <a:pPr/>
              <a:t>6/14/2013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9315D"/>
            </a:gs>
            <a:gs pos="50000">
              <a:srgbClr val="3160B5"/>
            </a:gs>
            <a:gs pos="100000">
              <a:srgbClr val="5A83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DAC79-3A5B-4186-8790-6476458F574E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8C587-DEEF-492E-8F92-274DC996377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6324600"/>
            <a:ext cx="91440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228600" y="6453188"/>
            <a:ext cx="5900738" cy="347662"/>
            <a:chOff x="-318" y="4096"/>
            <a:chExt cx="3717" cy="219"/>
          </a:xfrm>
        </p:grpSpPr>
        <p:pic>
          <p:nvPicPr>
            <p:cNvPr id="1034" name="Picture 8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8" y="4096"/>
              <a:ext cx="28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9"/>
            <p:cNvSpPr txBox="1">
              <a:spLocks noChangeArrowheads="1"/>
            </p:cNvSpPr>
            <p:nvPr userDrawn="1"/>
          </p:nvSpPr>
          <p:spPr bwMode="auto">
            <a:xfrm>
              <a:off x="-12" y="4099"/>
              <a:ext cx="341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Washington State Hospital Association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	</a:t>
              </a:r>
              <a:endParaRPr lang="en-US" sz="1400" b="1" dirty="0" smtClean="0">
                <a:solidFill>
                  <a:srgbClr val="001466"/>
                </a:solidFill>
                <a:latin typeface="Book Antiqua" pitchFamily="18" charset="0"/>
                <a:cs typeface="Arial" charset="0"/>
              </a:endParaRPr>
            </a:p>
          </p:txBody>
        </p:sp>
      </p:grpSp>
      <p:pic>
        <p:nvPicPr>
          <p:cNvPr id="1033" name="Picture 2" descr="HCA New Logo 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2"/>
          <a:stretch>
            <a:fillRect/>
          </a:stretch>
        </p:blipFill>
        <p:spPr bwMode="auto">
          <a:xfrm>
            <a:off x="5992813" y="6335713"/>
            <a:ext cx="31242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33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9315D"/>
            </a:gs>
            <a:gs pos="50000">
              <a:srgbClr val="3160B5"/>
            </a:gs>
            <a:gs pos="100000">
              <a:srgbClr val="5A83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DAC79-3A5B-4186-8790-6476458F574E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8C587-DEEF-492E-8F92-274DC996377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6324600"/>
            <a:ext cx="91440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228600" y="6453188"/>
            <a:ext cx="5900738" cy="347662"/>
            <a:chOff x="-318" y="4096"/>
            <a:chExt cx="3717" cy="219"/>
          </a:xfrm>
        </p:grpSpPr>
        <p:pic>
          <p:nvPicPr>
            <p:cNvPr id="1034" name="Picture 8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8" y="4096"/>
              <a:ext cx="28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9"/>
            <p:cNvSpPr txBox="1">
              <a:spLocks noChangeArrowheads="1"/>
            </p:cNvSpPr>
            <p:nvPr userDrawn="1"/>
          </p:nvSpPr>
          <p:spPr bwMode="auto">
            <a:xfrm>
              <a:off x="-12" y="4099"/>
              <a:ext cx="341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Washington State Hospital Association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	</a:t>
              </a:r>
              <a:endParaRPr lang="en-US" sz="1400" b="1" dirty="0" smtClean="0">
                <a:solidFill>
                  <a:srgbClr val="001466"/>
                </a:solidFill>
                <a:latin typeface="Book Antiqua" pitchFamily="18" charset="0"/>
                <a:cs typeface="Arial" charset="0"/>
              </a:endParaRPr>
            </a:p>
          </p:txBody>
        </p:sp>
      </p:grpSp>
      <p:pic>
        <p:nvPicPr>
          <p:cNvPr id="1033" name="Picture 2" descr="HCA New Logo 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2"/>
          <a:stretch>
            <a:fillRect/>
          </a:stretch>
        </p:blipFill>
        <p:spPr bwMode="auto">
          <a:xfrm>
            <a:off x="5992813" y="6335713"/>
            <a:ext cx="31242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72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9315D"/>
            </a:gs>
            <a:gs pos="50000">
              <a:srgbClr val="3160B5"/>
            </a:gs>
            <a:gs pos="100000">
              <a:srgbClr val="5A83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DAC79-3A5B-4186-8790-6476458F574E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8C587-DEEF-492E-8F92-274DC996377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6324600"/>
            <a:ext cx="91440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228600" y="6453188"/>
            <a:ext cx="5900738" cy="347662"/>
            <a:chOff x="-318" y="4096"/>
            <a:chExt cx="3717" cy="219"/>
          </a:xfrm>
        </p:grpSpPr>
        <p:pic>
          <p:nvPicPr>
            <p:cNvPr id="1034" name="Picture 8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8" y="4096"/>
              <a:ext cx="28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9"/>
            <p:cNvSpPr txBox="1">
              <a:spLocks noChangeArrowheads="1"/>
            </p:cNvSpPr>
            <p:nvPr userDrawn="1"/>
          </p:nvSpPr>
          <p:spPr bwMode="auto">
            <a:xfrm>
              <a:off x="-12" y="4099"/>
              <a:ext cx="341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Washington State Hospital Association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	</a:t>
              </a:r>
              <a:endParaRPr lang="en-US" sz="1400" b="1" dirty="0" smtClean="0">
                <a:solidFill>
                  <a:srgbClr val="001466"/>
                </a:solidFill>
                <a:latin typeface="Book Antiqua" pitchFamily="18" charset="0"/>
                <a:cs typeface="Arial" charset="0"/>
              </a:endParaRPr>
            </a:p>
          </p:txBody>
        </p:sp>
      </p:grpSp>
      <p:pic>
        <p:nvPicPr>
          <p:cNvPr id="1033" name="Picture 2" descr="HCA New Logo 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2"/>
          <a:stretch>
            <a:fillRect/>
          </a:stretch>
        </p:blipFill>
        <p:spPr bwMode="auto">
          <a:xfrm>
            <a:off x="5992813" y="6335713"/>
            <a:ext cx="31242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1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9315D"/>
            </a:gs>
            <a:gs pos="50000">
              <a:srgbClr val="3160B5"/>
            </a:gs>
            <a:gs pos="100000">
              <a:srgbClr val="5A83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DAC79-3A5B-4186-8790-6476458F574E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8C587-DEEF-492E-8F92-274DC996377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6324600"/>
            <a:ext cx="91440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228600" y="6453188"/>
            <a:ext cx="5900738" cy="347662"/>
            <a:chOff x="-318" y="4096"/>
            <a:chExt cx="3717" cy="219"/>
          </a:xfrm>
        </p:grpSpPr>
        <p:pic>
          <p:nvPicPr>
            <p:cNvPr id="1034" name="Picture 8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8" y="4096"/>
              <a:ext cx="28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9"/>
            <p:cNvSpPr txBox="1">
              <a:spLocks noChangeArrowheads="1"/>
            </p:cNvSpPr>
            <p:nvPr userDrawn="1"/>
          </p:nvSpPr>
          <p:spPr bwMode="auto">
            <a:xfrm>
              <a:off x="-12" y="4099"/>
              <a:ext cx="341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Washington State Hospital Association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	</a:t>
              </a:r>
              <a:endParaRPr lang="en-US" sz="1400" b="1" dirty="0" smtClean="0">
                <a:solidFill>
                  <a:srgbClr val="001466"/>
                </a:solidFill>
                <a:latin typeface="Book Antiqua" pitchFamily="18" charset="0"/>
                <a:cs typeface="Arial" charset="0"/>
              </a:endParaRPr>
            </a:p>
          </p:txBody>
        </p:sp>
      </p:grpSp>
      <p:pic>
        <p:nvPicPr>
          <p:cNvPr id="1033" name="Picture 2" descr="HCA New Logo 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2"/>
          <a:stretch>
            <a:fillRect/>
          </a:stretch>
        </p:blipFill>
        <p:spPr bwMode="auto">
          <a:xfrm>
            <a:off x="5992813" y="6335713"/>
            <a:ext cx="31242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40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9315D"/>
            </a:gs>
            <a:gs pos="50000">
              <a:srgbClr val="3160B5"/>
            </a:gs>
            <a:gs pos="100000">
              <a:srgbClr val="5A83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DAC79-3A5B-4186-8790-6476458F574E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8C587-DEEF-492E-8F92-274DC996377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6324600"/>
            <a:ext cx="91440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228600" y="6453188"/>
            <a:ext cx="5900738" cy="347662"/>
            <a:chOff x="-318" y="4096"/>
            <a:chExt cx="3717" cy="219"/>
          </a:xfrm>
        </p:grpSpPr>
        <p:pic>
          <p:nvPicPr>
            <p:cNvPr id="1034" name="Picture 8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8" y="4096"/>
              <a:ext cx="28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9"/>
            <p:cNvSpPr txBox="1">
              <a:spLocks noChangeArrowheads="1"/>
            </p:cNvSpPr>
            <p:nvPr userDrawn="1"/>
          </p:nvSpPr>
          <p:spPr bwMode="auto">
            <a:xfrm>
              <a:off x="-12" y="4099"/>
              <a:ext cx="341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Washington State Hospital Association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	</a:t>
              </a:r>
              <a:endParaRPr lang="en-US" sz="1400" b="1" dirty="0" smtClean="0">
                <a:solidFill>
                  <a:srgbClr val="001466"/>
                </a:solidFill>
                <a:latin typeface="Book Antiqua" pitchFamily="18" charset="0"/>
                <a:cs typeface="Arial" charset="0"/>
              </a:endParaRPr>
            </a:p>
          </p:txBody>
        </p:sp>
      </p:grpSp>
      <p:pic>
        <p:nvPicPr>
          <p:cNvPr id="1033" name="Picture 2" descr="HCA New Logo 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2"/>
          <a:stretch>
            <a:fillRect/>
          </a:stretch>
        </p:blipFill>
        <p:spPr bwMode="auto">
          <a:xfrm>
            <a:off x="5992813" y="6335713"/>
            <a:ext cx="31242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10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9315D"/>
            </a:gs>
            <a:gs pos="50000">
              <a:srgbClr val="3160B5"/>
            </a:gs>
            <a:gs pos="100000">
              <a:srgbClr val="5A83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DAC79-3A5B-4186-8790-6476458F574E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8C587-DEEF-492E-8F92-274DC996377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6324600"/>
            <a:ext cx="91440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228600" y="6453188"/>
            <a:ext cx="5900738" cy="347662"/>
            <a:chOff x="-318" y="4096"/>
            <a:chExt cx="3717" cy="219"/>
          </a:xfrm>
        </p:grpSpPr>
        <p:pic>
          <p:nvPicPr>
            <p:cNvPr id="1034" name="Picture 8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8" y="4096"/>
              <a:ext cx="28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9"/>
            <p:cNvSpPr txBox="1">
              <a:spLocks noChangeArrowheads="1"/>
            </p:cNvSpPr>
            <p:nvPr userDrawn="1"/>
          </p:nvSpPr>
          <p:spPr bwMode="auto">
            <a:xfrm>
              <a:off x="-12" y="4099"/>
              <a:ext cx="341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Washington State Hospital Association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	</a:t>
              </a:r>
              <a:endParaRPr lang="en-US" sz="1400" b="1" dirty="0" smtClean="0">
                <a:solidFill>
                  <a:srgbClr val="001466"/>
                </a:solidFill>
                <a:latin typeface="Book Antiqua" pitchFamily="18" charset="0"/>
                <a:cs typeface="Arial" charset="0"/>
              </a:endParaRPr>
            </a:p>
          </p:txBody>
        </p:sp>
      </p:grpSp>
      <p:pic>
        <p:nvPicPr>
          <p:cNvPr id="1033" name="Picture 2" descr="HCA New Logo 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2"/>
          <a:stretch>
            <a:fillRect/>
          </a:stretch>
        </p:blipFill>
        <p:spPr bwMode="auto">
          <a:xfrm>
            <a:off x="5992813" y="6335713"/>
            <a:ext cx="31242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94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9315D"/>
            </a:gs>
            <a:gs pos="50000">
              <a:srgbClr val="3160B5"/>
            </a:gs>
            <a:gs pos="100000">
              <a:srgbClr val="5A83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DA0E8A-F88A-4333-954D-0F771067A48C}" type="datetimeFigureOut">
              <a:rPr lang="en-US"/>
              <a:pPr>
                <a:defRPr/>
              </a:pPr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50799-DE69-4EFB-A17F-07506D35B1F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6324600"/>
            <a:ext cx="91440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32" name="Group 7"/>
          <p:cNvGrpSpPr>
            <a:grpSpLocks/>
          </p:cNvGrpSpPr>
          <p:nvPr/>
        </p:nvGrpSpPr>
        <p:grpSpPr bwMode="auto">
          <a:xfrm>
            <a:off x="228600" y="6453188"/>
            <a:ext cx="5900738" cy="347662"/>
            <a:chOff x="-318" y="4096"/>
            <a:chExt cx="3717" cy="219"/>
          </a:xfrm>
        </p:grpSpPr>
        <p:pic>
          <p:nvPicPr>
            <p:cNvPr id="1034" name="Picture 8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8" y="4096"/>
              <a:ext cx="28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9"/>
            <p:cNvSpPr txBox="1">
              <a:spLocks noChangeArrowheads="1"/>
            </p:cNvSpPr>
            <p:nvPr userDrawn="1"/>
          </p:nvSpPr>
          <p:spPr bwMode="auto">
            <a:xfrm>
              <a:off x="-12" y="4099"/>
              <a:ext cx="341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Washington State Hospital Association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001466"/>
                  </a:solidFill>
                  <a:latin typeface="Book Antiqua" pitchFamily="18" charset="0"/>
                  <a:cs typeface="Arial" charset="0"/>
                </a:rPr>
                <a:t>	</a:t>
              </a:r>
              <a:endParaRPr lang="en-US" sz="1400" b="1" dirty="0" smtClean="0">
                <a:solidFill>
                  <a:srgbClr val="001466"/>
                </a:solidFill>
                <a:latin typeface="Book Antiqua" pitchFamily="18" charset="0"/>
                <a:cs typeface="Arial" charset="0"/>
              </a:endParaRPr>
            </a:p>
          </p:txBody>
        </p:sp>
      </p:grpSp>
      <p:pic>
        <p:nvPicPr>
          <p:cNvPr id="1033" name="Picture 2" descr="HCA New Logo 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2"/>
          <a:stretch>
            <a:fillRect/>
          </a:stretch>
        </p:blipFill>
        <p:spPr bwMode="auto">
          <a:xfrm>
            <a:off x="5992813" y="6335713"/>
            <a:ext cx="31242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6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C6028-4D3B-47D4-B869-1E08C80C10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E4F4-5F47-4CA3-A8B0-37D05E8F29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05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az@wsha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&amp;source=images&amp;cd=&amp;cad=rja&amp;docid=_oX2AFSkbYwwrM&amp;tbnid=Mf9_xLDSW7ukUM:&amp;ved=0CAUQjRw&amp;url=http://articles.elitefts.com/training-articles/sports-training/leadership-style-discovery-in-performance-coaching/&amp;ei=CPe4Uc-SFoj48gTOxYDQDw&amp;bvm=bv.47810305,d.dmQ&amp;psig=AFQjCNEFWCDgWvE7RbY6xsEZq4kEg8Cmbg&amp;ust=1371162744088589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ha.org/0513.cf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maraz@wsha.or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752600"/>
            <a:ext cx="655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Partnership for Patients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Safe Deliveries Roadmap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On-Boarding Webcast  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June 13, 2013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46" y="510690"/>
            <a:ext cx="1676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RAZ~1.COR\AppData\Local\Temp\XPgrpwise\banner37045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84582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922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Medicaid Quality Incentive History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First Medicaid Quality Incentive was passed by the Washington State Legislature in 2010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Among the first in the country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Tied to the Hospital Safety Net Assessment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Significant quality improvements occurred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90 percent of eligible hospitals earned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/>
              <a:t> </a:t>
            </a:r>
            <a:r>
              <a:rPr lang="en-US" sz="3200" dirty="0" smtClean="0"/>
              <a:t>  an incentive payment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6" name="Picture 2" descr="http://upload.wikimedia.org/wikipedia/commons/4/42/Washington_State_Capitol_Legislative_Buildin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58889"/>
              </a:clrFrom>
              <a:clrTo>
                <a:srgbClr val="85888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6487" y="4756231"/>
            <a:ext cx="2277513" cy="156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1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69248F0-963B-4BBE-8423-C4EC721B33B7}" type="slidenum">
              <a:rPr lang="en-US" smtClean="0">
                <a:solidFill>
                  <a:srgbClr val="898989"/>
                </a:solidFill>
              </a:rPr>
              <a:pPr/>
              <a:t>10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880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Medicaid Quality Incentive</a:t>
            </a:r>
            <a:br>
              <a:rPr lang="en-US" dirty="0" smtClean="0"/>
            </a:br>
            <a:r>
              <a:rPr lang="en-US" dirty="0" smtClean="0"/>
              <a:t>July 1, 2013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297363"/>
          </a:xfrm>
        </p:spPr>
        <p:txBody>
          <a:bodyPr/>
          <a:lstStyle/>
          <a:p>
            <a:pPr eaLnBrk="1" hangingPunct="1"/>
            <a:r>
              <a:rPr lang="en-US" sz="3200" smtClean="0"/>
              <a:t>The program is included in the Hospital Safety Net Assessment legislation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484188" y="4724400"/>
            <a:ext cx="8077200" cy="838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Expected to Pass as Part of the Budget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085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July 1, 2013 - December 31, 2013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 Hospitals collect performance data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i="1" smtClean="0"/>
              <a:t> (Work force flu immunization October 1, 2013 to March 31, 2014)</a:t>
            </a:r>
          </a:p>
          <a:p>
            <a:pPr marL="0" indent="0" eaLnBrk="1" hangingPunct="1">
              <a:buFont typeface="Arial" charset="0"/>
              <a:buNone/>
            </a:pPr>
            <a:endParaRPr lang="en-US" sz="1600" smtClean="0"/>
          </a:p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April 2014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 Chief Financial Officer attestation</a:t>
            </a:r>
          </a:p>
          <a:p>
            <a:pPr marL="0" indent="0" eaLnBrk="1" hangingPunct="1">
              <a:buFont typeface="Arial" charset="0"/>
              <a:buNone/>
            </a:pPr>
            <a:endParaRPr lang="en-US" sz="1600" smtClean="0"/>
          </a:p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May 2014</a:t>
            </a:r>
            <a:br>
              <a:rPr lang="en-US" b="1" smtClean="0"/>
            </a:br>
            <a:r>
              <a:rPr lang="en-US" smtClean="0"/>
              <a:t> HCA determines which hospitals qualify for payment</a:t>
            </a:r>
          </a:p>
          <a:p>
            <a:pPr marL="0" indent="0" eaLnBrk="1" hangingPunct="1">
              <a:buFont typeface="Arial" charset="0"/>
              <a:buNone/>
            </a:pPr>
            <a:endParaRPr lang="en-US" sz="1600" smtClean="0"/>
          </a:p>
          <a:p>
            <a:pPr marL="0" indent="0" eaLnBrk="1" hangingPunct="1">
              <a:buFont typeface="Arial" charset="0"/>
              <a:buNone/>
            </a:pPr>
            <a:r>
              <a:rPr lang="en-US" b="1" smtClean="0"/>
              <a:t>July 2014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 Qualifying hospitals receive incentive payment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766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763000" cy="4525963"/>
          </a:xfrm>
        </p:spPr>
        <p:txBody>
          <a:bodyPr/>
          <a:lstStyle/>
          <a:p>
            <a:pPr eaLnBrk="1" hangingPunct="1"/>
            <a:r>
              <a:rPr lang="en-US" sz="3200" smtClean="0"/>
              <a:t>Measures must be: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800" smtClean="0"/>
              <a:t>Evidence based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800" smtClean="0"/>
              <a:t>Consistent with national measures where possible</a:t>
            </a:r>
          </a:p>
          <a:p>
            <a:pPr eaLnBrk="1" hangingPunct="1"/>
            <a:r>
              <a:rPr lang="en-US" sz="3200" smtClean="0"/>
              <a:t>Methodology for earning incentives: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500" smtClean="0"/>
              <a:t>Recognize some measures may not be appropriate to specialty, pediatric, psychiatric, or rehabilitation  hospitals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500" smtClean="0"/>
              <a:t>Represent real improvement in quality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500" smtClean="0"/>
              <a:t>Designed so hospitals can earn incentive payments if performance is at or above the benchmark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500" smtClean="0"/>
              <a:t>Consistent with areas Washington hospitals are working 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062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Process for Selecting Measures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sz="3200" dirty="0" smtClean="0"/>
              <a:t>Clinical experts from hospitals provided guidance for measure development 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en-US" sz="3200" dirty="0" smtClean="0"/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sz="3200" dirty="0" smtClean="0"/>
              <a:t>Improvement and sustaining measures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Moving safety and quality forward while sustaining gains of first incentive program while also 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sz="3200" dirty="0" smtClean="0"/>
              <a:t>Final selection by HCA in collaboration with WSHA, clinical experts, and </a:t>
            </a:r>
            <a:r>
              <a:rPr lang="en-US" sz="3200" dirty="0" err="1" smtClean="0"/>
              <a:t>payors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084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Incentive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 eaLnBrk="1" hangingPunct="1"/>
            <a:r>
              <a:rPr lang="en-US" sz="3200" dirty="0">
                <a:solidFill>
                  <a:prstClr val="white"/>
                </a:solidFill>
              </a:rPr>
              <a:t>One percent inpatient Medicaid increase for non-critical access hospitals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Critical Access Hospitals are welcomed and encouraged to participate in improvement efforts, but cannot receive incentive payments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724400"/>
            <a:ext cx="9144000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Hospitals  with ten points in all eligible measures will be recognized.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</a:rPr>
              <a:t>Includes critical and non-critical access hospitals.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871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Payment Increases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Quality incentive provided to all qualifying Washington hospitals</a:t>
            </a:r>
          </a:p>
          <a:p>
            <a:pPr eaLnBrk="1" hangingPunct="1"/>
            <a:r>
              <a:rPr lang="en-US" sz="3200" smtClean="0"/>
              <a:t>No partial increases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800" smtClean="0"/>
              <a:t>Hospitals receive either zero or one percent increase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175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Incentive Methodology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results used to set improvement goals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For sustaining measures, hospital data were arrayed in quartiles based on prior performance </a:t>
            </a:r>
          </a:p>
          <a:p>
            <a:pPr eaLnBrk="1" hangingPunct="1"/>
            <a:r>
              <a:rPr lang="en-US" smtClean="0"/>
              <a:t>Points awarded for each quartile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For each measure, hospitals can earn 10, 5, 3, or 0 points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Points averaged across all applicable measures</a:t>
            </a:r>
          </a:p>
          <a:p>
            <a:pPr eaLnBrk="1" hangingPunct="1"/>
            <a:r>
              <a:rPr lang="en-US" smtClean="0"/>
              <a:t>Hospitals receiving an average score of 5 or above receive the increase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538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85" y="152400"/>
            <a:ext cx="91440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Selected Measures</a:t>
            </a:r>
            <a:br>
              <a:rPr lang="en-US" sz="3100" dirty="0" smtClean="0"/>
            </a:br>
            <a:r>
              <a:rPr lang="en-US" sz="3100" dirty="0"/>
              <a:t>Acute, Rehabilitation, and Pediatric Services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000" u="sng" dirty="0" smtClean="0">
                <a:solidFill>
                  <a:srgbClr val="FFFF00"/>
                </a:solidFill>
              </a:rPr>
              <a:t>Infection Prevention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dirty="0" smtClean="0"/>
              <a:t>Improvement Measure: Catheter Associated- Urinary Tract Infection Per Patient Day (Hospital-wide) </a:t>
            </a:r>
          </a:p>
          <a:p>
            <a:pPr marL="0" indent="0" eaLnBrk="1" hangingPunct="1">
              <a:buFont typeface="Arial" charset="0"/>
              <a:buNone/>
            </a:pPr>
            <a:endParaRPr lang="en-US" sz="20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sz="2000" dirty="0" smtClean="0"/>
              <a:t>Sustaining Measure: Health Care Personnel (HCP) Influenza Vaccination Rate</a:t>
            </a:r>
          </a:p>
          <a:p>
            <a:pPr marL="0" indent="0" eaLnBrk="1" hangingPunct="1">
              <a:buNone/>
            </a:pPr>
            <a:r>
              <a:rPr lang="en-US" sz="2000" u="sng" dirty="0" smtClean="0">
                <a:solidFill>
                  <a:srgbClr val="FFFF00"/>
                </a:solidFill>
              </a:rPr>
              <a:t>ER is for Emergencies</a:t>
            </a:r>
          </a:p>
          <a:p>
            <a:pPr marL="0" indent="0" eaLnBrk="1" hangingPunct="1">
              <a:buNone/>
            </a:pPr>
            <a:r>
              <a:rPr lang="en-US" sz="2000" i="1" dirty="0" smtClean="0"/>
              <a:t>(Adult and pediatric hospitals with emergency rooms only)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Improvement Measure: Percent of Patients (all </a:t>
            </a:r>
            <a:r>
              <a:rPr lang="en-US" sz="2000" dirty="0" err="1" smtClean="0"/>
              <a:t>payors</a:t>
            </a:r>
            <a:r>
              <a:rPr lang="en-US" sz="2000" dirty="0" smtClean="0"/>
              <a:t>) with Five or More Visits to Emergency Room with Care Plans</a:t>
            </a:r>
          </a:p>
          <a:p>
            <a:pPr marL="0" indent="0" eaLnBrk="1" hangingPunct="1">
              <a:buNone/>
            </a:pPr>
            <a:r>
              <a:rPr lang="en-US" sz="2000" u="sng" dirty="0" smtClean="0">
                <a:solidFill>
                  <a:srgbClr val="FFFF00"/>
                </a:solidFill>
              </a:rPr>
              <a:t>Safety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Improvement Measure: Falls with Injury Per Patient Day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u="sng" dirty="0" smtClean="0">
                <a:solidFill>
                  <a:srgbClr val="FFFF00"/>
                </a:solidFill>
              </a:rPr>
              <a:t>Readmissions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Improvement Measure: Reducing Readmissions Rates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42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Selected Measures:  </a:t>
            </a:r>
            <a:br>
              <a:rPr lang="en-US" dirty="0" smtClean="0"/>
            </a:br>
            <a:r>
              <a:rPr lang="en-US" dirty="0" smtClean="0"/>
              <a:t>Behavioral Health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Improvement </a:t>
            </a:r>
            <a:r>
              <a:rPr lang="en-US" dirty="0" smtClean="0"/>
              <a:t>Measure: Percent Patients Post-Discharge Continuing Care Plan Transmitted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u="sng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Sustaining Measures: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Health Care </a:t>
            </a:r>
            <a:r>
              <a:rPr lang="en-US" dirty="0"/>
              <a:t>Personnel (HCP) Influenza Vaccination </a:t>
            </a:r>
            <a:r>
              <a:rPr lang="en-US" dirty="0" smtClean="0"/>
              <a:t>Rate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Percent of Patients </a:t>
            </a:r>
            <a:r>
              <a:rPr lang="en-US" dirty="0"/>
              <a:t>Discharged on Multiple Antipsychotic Medications with Appropriate Justification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596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642"/>
            <a:ext cx="8534400" cy="1143000"/>
          </a:xfrm>
        </p:spPr>
        <p:txBody>
          <a:bodyPr/>
          <a:lstStyle/>
          <a:p>
            <a:r>
              <a:rPr lang="en-US" sz="3600" dirty="0" smtClean="0"/>
              <a:t>Safe Deliveries Roadmap Project Coordinator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r="3188" b="16000"/>
          <a:stretch>
            <a:fillRect/>
          </a:stretch>
        </p:blipFill>
        <p:spPr>
          <a:xfrm>
            <a:off x="762000" y="3429000"/>
            <a:ext cx="1696285" cy="23042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38200" y="1277642"/>
            <a:ext cx="70104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 algn="ctr">
              <a:spcBef>
                <a:spcPct val="20000"/>
              </a:spcBef>
              <a:buClr>
                <a:srgbClr val="4F81BD"/>
              </a:buClr>
            </a:pPr>
            <a:endParaRPr lang="en-US" sz="3600" dirty="0" smtClean="0">
              <a:solidFill>
                <a:prstClr val="black"/>
              </a:solidFill>
            </a:endParaRPr>
          </a:p>
          <a:p>
            <a:pPr marL="342900" lvl="0" indent="-228600" algn="ctr">
              <a:spcBef>
                <a:spcPct val="20000"/>
              </a:spcBef>
              <a:buClr>
                <a:srgbClr val="4F81BD"/>
              </a:buClr>
            </a:pPr>
            <a:r>
              <a:rPr lang="en-US" sz="3600" dirty="0" smtClean="0">
                <a:solidFill>
                  <a:prstClr val="black"/>
                </a:solidFill>
              </a:rPr>
              <a:t>Mara </a:t>
            </a:r>
            <a:r>
              <a:rPr lang="en-US" sz="3600" dirty="0" err="1">
                <a:solidFill>
                  <a:prstClr val="black"/>
                </a:solidFill>
              </a:rPr>
              <a:t>Zabari</a:t>
            </a:r>
            <a:r>
              <a:rPr lang="en-US" sz="3600" dirty="0">
                <a:solidFill>
                  <a:prstClr val="black"/>
                </a:solidFill>
              </a:rPr>
              <a:t>, Director of Integration Partnership for Patients</a:t>
            </a:r>
          </a:p>
          <a:p>
            <a:pPr marL="342900" lvl="0" indent="-228600" algn="ctr">
              <a:spcBef>
                <a:spcPct val="20000"/>
              </a:spcBef>
              <a:buClr>
                <a:srgbClr val="4F81BD"/>
              </a:buClr>
            </a:pPr>
            <a:endParaRPr lang="en-US" sz="3600" dirty="0">
              <a:solidFill>
                <a:prstClr val="black"/>
              </a:solidFill>
            </a:endParaRPr>
          </a:p>
          <a:p>
            <a:pPr marL="342900" lvl="0" indent="-228600" algn="ctr">
              <a:spcBef>
                <a:spcPct val="20000"/>
              </a:spcBef>
              <a:buClr>
                <a:srgbClr val="4F81BD"/>
              </a:buClr>
            </a:pPr>
            <a:r>
              <a:rPr lang="en-US" sz="3600" dirty="0">
                <a:solidFill>
                  <a:prstClr val="black"/>
                </a:solidFill>
              </a:rPr>
              <a:t>206-216-2529</a:t>
            </a:r>
          </a:p>
          <a:p>
            <a:pPr marL="342900" lvl="0" indent="-228600" algn="ctr">
              <a:spcBef>
                <a:spcPct val="20000"/>
              </a:spcBef>
              <a:buClr>
                <a:srgbClr val="4F81BD"/>
              </a:buClr>
            </a:pPr>
            <a:r>
              <a:rPr lang="en-US" sz="3600" dirty="0">
                <a:solidFill>
                  <a:prstClr val="black"/>
                </a:solidFill>
                <a:hlinkClick r:id="rId4"/>
              </a:rPr>
              <a:t>maraz@wsha.org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8662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Selected Measures  </a:t>
            </a:r>
            <a:br>
              <a:rPr lang="en-US" dirty="0" smtClean="0"/>
            </a:br>
            <a:r>
              <a:rPr lang="en-US" dirty="0" smtClean="0"/>
              <a:t>Acute, Rehabilitation, and Pediatric Services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u="sng" smtClean="0">
                <a:solidFill>
                  <a:srgbClr val="FFFF00"/>
                </a:solidFill>
              </a:rPr>
              <a:t>Safe Deliveries: Induction Appropriateness and Elective Deliveries Prior to 39 Weeks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i="1" smtClean="0"/>
              <a:t>(Applies to hospitals with obstetrical programs only)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Improvement Measure: Percent of Patients Undergoing Labor Induction with Documentation of Consent, Bishop Score, and Indication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Sustaining Measure: Percent of Patients with Elective Deliveries  </a:t>
            </a:r>
            <a:r>
              <a:rPr lang="en-US" sz="2400" smtClean="0"/>
              <a:t>37 </a:t>
            </a:r>
            <a:r>
              <a:rPr lang="en-US" smtClean="0"/>
              <a:t>to Less than 39 Weeks Gestational 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829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Selected Measures  </a:t>
            </a:r>
            <a:br>
              <a:rPr lang="en-US" dirty="0" smtClean="0"/>
            </a:br>
            <a:r>
              <a:rPr lang="en-US" dirty="0" smtClean="0"/>
              <a:t>Acute, Rehabilitation, and Pediatric Services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Safe Deliveries: Induction Appropriateness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i="1" dirty="0" smtClean="0"/>
              <a:t>(Applies to hospitals with obstetrical programs only) </a:t>
            </a:r>
          </a:p>
          <a:p>
            <a:pPr marL="0" indent="0" eaLnBrk="1" hangingPunct="1">
              <a:buFont typeface="Arial" charset="0"/>
              <a:buNone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Improvement Measure: Percent of Patients Undergoing Labor Induction with Documentation of Consent, Bishop Score, and Indication</a:t>
            </a:r>
          </a:p>
          <a:p>
            <a:pPr marL="0" indent="0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038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ACOG Induction Checklist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8975" t="8832" r="57853" b="8262"/>
          <a:stretch/>
        </p:blipFill>
        <p:spPr bwMode="auto">
          <a:xfrm>
            <a:off x="2362200" y="1524000"/>
            <a:ext cx="4276697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78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Providence St. Peter Hospital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6576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 rotWithShape="1">
          <a:blip r:embed="rId4"/>
          <a:srcRect l="8654" t="18804" r="58173" b="5697"/>
          <a:stretch/>
        </p:blipFill>
        <p:spPr bwMode="auto">
          <a:xfrm>
            <a:off x="4953000" y="1676400"/>
            <a:ext cx="3505200" cy="4449763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963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86037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Selected Measures  </a:t>
            </a:r>
            <a:br>
              <a:rPr lang="en-US" dirty="0" smtClean="0"/>
            </a:br>
            <a:r>
              <a:rPr lang="en-US" dirty="0" smtClean="0"/>
              <a:t>Acute, Rehabilitation, and Pediatric Services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Elective Deliveries Prior to 39 Weeks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i="1" dirty="0" smtClean="0"/>
              <a:t>(Applies to hospitals with obstetrical programs only) </a:t>
            </a:r>
          </a:p>
          <a:p>
            <a:pPr marL="0" indent="0" eaLnBrk="1" hangingPunct="1">
              <a:buFont typeface="Arial" charset="0"/>
              <a:buNone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Sustaining Measure: Percent of Patients with Elective Deliveries  </a:t>
            </a:r>
            <a:r>
              <a:rPr lang="en-US" sz="2400" dirty="0" smtClean="0"/>
              <a:t>37 </a:t>
            </a:r>
            <a:r>
              <a:rPr lang="en-US" dirty="0" smtClean="0"/>
              <a:t>to Less than 39 Weeks Gestational Age</a:t>
            </a:r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 smtClean="0"/>
              <a:t>Review Process</a:t>
            </a:r>
          </a:p>
          <a:p>
            <a:pPr eaLnBrk="1" hangingPunct="1"/>
            <a:r>
              <a:rPr lang="en-US" dirty="0" smtClean="0"/>
              <a:t>No Sampling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53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14400"/>
            <a:ext cx="63052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Elective Delivery &lt; 39 weeks</a:t>
            </a:r>
          </a:p>
          <a:p>
            <a:pPr algn="ctr"/>
            <a:endParaRPr lang="en-US" sz="3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Comparison of 100% Review vs. Joint Commission Random Sampling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00714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2"/>
          <p:cNvSpPr>
            <a:spLocks noChangeShapeType="1"/>
          </p:cNvSpPr>
          <p:nvPr/>
        </p:nvSpPr>
        <p:spPr bwMode="auto">
          <a:xfrm>
            <a:off x="2057400" y="1371600"/>
            <a:ext cx="0" cy="5486400"/>
          </a:xfrm>
          <a:prstGeom prst="line">
            <a:avLst/>
          </a:prstGeom>
          <a:noFill/>
          <a:ln w="76200">
            <a:solidFill>
              <a:srgbClr val="AD3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5059" name="Rectangle 12"/>
          <p:cNvSpPr>
            <a:spLocks noChangeArrowheads="1"/>
          </p:cNvSpPr>
          <p:nvPr/>
        </p:nvSpPr>
        <p:spPr bwMode="auto">
          <a:xfrm>
            <a:off x="304800" y="457200"/>
            <a:ext cx="8229600" cy="888629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457200"/>
            <a:ext cx="8087095" cy="431800"/>
          </a:xfrm>
        </p:spPr>
        <p:txBody>
          <a:bodyPr>
            <a:noAutofit/>
          </a:bodyPr>
          <a:lstStyle/>
          <a:p>
            <a:pPr marL="347663" indent="-347663" algn="ctr" eaLnBrk="1" hangingPunct="1">
              <a:spcBef>
                <a:spcPct val="20000"/>
              </a:spcBef>
              <a:buFontTx/>
              <a:buNone/>
              <a:tabLst>
                <a:tab pos="2687638" algn="l"/>
              </a:tabLst>
            </a:pPr>
            <a:r>
              <a:rPr lang="en-US" sz="2200" dirty="0" smtClean="0"/>
              <a:t>Maternal Population: </a:t>
            </a:r>
            <a:r>
              <a:rPr lang="en-US" sz="2200" b="1" dirty="0"/>
              <a:t>5</a:t>
            </a:r>
            <a:r>
              <a:rPr lang="en-US" sz="2200" b="1" dirty="0" smtClean="0"/>
              <a:t>00</a:t>
            </a:r>
            <a:r>
              <a:rPr lang="en-US" sz="2200" dirty="0" smtClean="0"/>
              <a:t> deliveries / quarter </a:t>
            </a:r>
          </a:p>
          <a:p>
            <a:pPr marL="347663" indent="-347663" algn="ctr" eaLnBrk="1" hangingPunct="1">
              <a:spcBef>
                <a:spcPct val="20000"/>
              </a:spcBef>
              <a:buFontTx/>
              <a:buNone/>
              <a:tabLst>
                <a:tab pos="2687638" algn="l"/>
              </a:tabLst>
            </a:pPr>
            <a:r>
              <a:rPr lang="en-US" sz="2200" dirty="0" smtClean="0"/>
              <a:t>(LOS &lt;=120 days, maternal age &gt;=8 </a:t>
            </a:r>
            <a:r>
              <a:rPr lang="en-US" sz="2200" dirty="0" err="1"/>
              <a:t>y</a:t>
            </a:r>
            <a:r>
              <a:rPr lang="en-US" sz="2200" dirty="0" err="1" smtClean="0"/>
              <a:t>rs</a:t>
            </a:r>
            <a:r>
              <a:rPr lang="en-US" sz="2200" dirty="0" smtClean="0"/>
              <a:t> and &lt; 65 </a:t>
            </a:r>
            <a:r>
              <a:rPr lang="en-US" sz="2200" dirty="0" err="1" smtClean="0"/>
              <a:t>yrs</a:t>
            </a:r>
            <a:r>
              <a:rPr lang="en-US" sz="2200" dirty="0" smtClean="0"/>
              <a:t>)</a:t>
            </a:r>
            <a:endParaRPr lang="en-US" sz="2200" dirty="0" smtClean="0">
              <a:solidFill>
                <a:srgbClr val="41AC6C"/>
              </a:solidFill>
            </a:endParaRPr>
          </a:p>
        </p:txBody>
      </p:sp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0" y="40943"/>
            <a:ext cx="9144000" cy="34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prstClr val="black"/>
                </a:solidFill>
              </a:rPr>
              <a:t>100% - No Sampling Example</a:t>
            </a:r>
            <a:endParaRPr lang="en-US" sz="3600" dirty="0">
              <a:solidFill>
                <a:prstClr val="black"/>
              </a:solidFill>
            </a:endParaRPr>
          </a:p>
        </p:txBody>
      </p:sp>
      <p:grpSp>
        <p:nvGrpSpPr>
          <p:cNvPr id="45063" name="Group 18"/>
          <p:cNvGrpSpPr>
            <a:grpSpLocks/>
          </p:cNvGrpSpPr>
          <p:nvPr/>
        </p:nvGrpSpPr>
        <p:grpSpPr bwMode="auto">
          <a:xfrm>
            <a:off x="381000" y="1828800"/>
            <a:ext cx="8273643" cy="768441"/>
            <a:chOff x="1438" y="1340"/>
            <a:chExt cx="2859" cy="576"/>
          </a:xfrm>
          <a:solidFill>
            <a:srgbClr val="00B0F0"/>
          </a:solidFill>
        </p:grpSpPr>
        <p:sp>
          <p:nvSpPr>
            <p:cNvPr id="45082" name="Rectangle 11"/>
            <p:cNvSpPr>
              <a:spLocks noChangeArrowheads="1"/>
            </p:cNvSpPr>
            <p:nvPr/>
          </p:nvSpPr>
          <p:spPr bwMode="auto">
            <a:xfrm>
              <a:off x="1438" y="1340"/>
              <a:ext cx="2859" cy="576"/>
            </a:xfrm>
            <a:prstGeom prst="rect">
              <a:avLst/>
            </a:prstGeom>
            <a:grpFill/>
            <a:ln w="9525">
              <a:solidFill>
                <a:srgbClr val="C285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5083" name="Rectangle 3"/>
            <p:cNvSpPr>
              <a:spLocks noChangeArrowheads="1"/>
            </p:cNvSpPr>
            <p:nvPr/>
          </p:nvSpPr>
          <p:spPr bwMode="auto">
            <a:xfrm>
              <a:off x="1464" y="1345"/>
              <a:ext cx="2816" cy="5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87A12"/>
                </a:buClr>
                <a:buSzPct val="80000"/>
                <a:tabLst>
                  <a:tab pos="2687638" algn="l"/>
                </a:tabLst>
              </a:pPr>
              <a:r>
                <a:rPr lang="en-US" sz="2200" dirty="0" smtClean="0">
                  <a:solidFill>
                    <a:prstClr val="white"/>
                  </a:solidFill>
                </a:rPr>
                <a:t>Maternal Population without medical exclusions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87A12"/>
                </a:buClr>
                <a:buSzPct val="80000"/>
                <a:tabLst>
                  <a:tab pos="2687638" algn="l"/>
                </a:tabLst>
              </a:pPr>
              <a:r>
                <a:rPr lang="en-US" sz="2200" b="1" dirty="0" smtClean="0">
                  <a:solidFill>
                    <a:prstClr val="white"/>
                  </a:solidFill>
                </a:rPr>
                <a:t>250 </a:t>
              </a:r>
              <a:r>
                <a:rPr lang="en-US" sz="2200" dirty="0">
                  <a:solidFill>
                    <a:prstClr val="black"/>
                  </a:solidFill>
                </a:rPr>
                <a:t/>
              </a:r>
              <a:br>
                <a:rPr lang="en-US" sz="2200" dirty="0">
                  <a:solidFill>
                    <a:prstClr val="black"/>
                  </a:solidFill>
                </a:rPr>
              </a:br>
              <a:endParaRPr lang="en-US" sz="2200" dirty="0">
                <a:solidFill>
                  <a:prstClr val="black"/>
                </a:solidFill>
              </a:endParaRPr>
            </a:p>
          </p:txBody>
        </p:sp>
      </p:grpSp>
      <p:sp>
        <p:nvSpPr>
          <p:cNvPr id="45081" name="Rectangle 3"/>
          <p:cNvSpPr>
            <a:spLocks noChangeArrowheads="1"/>
          </p:cNvSpPr>
          <p:nvPr/>
        </p:nvSpPr>
        <p:spPr bwMode="auto">
          <a:xfrm>
            <a:off x="21220" y="3505200"/>
            <a:ext cx="8915400" cy="6858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87A12"/>
              </a:buClr>
              <a:buSzPct val="80000"/>
              <a:tabLst>
                <a:tab pos="2687638" algn="l"/>
              </a:tabLst>
            </a:pPr>
            <a:r>
              <a:rPr lang="en-US" sz="2200" dirty="0" smtClean="0">
                <a:solidFill>
                  <a:prstClr val="white"/>
                </a:solidFill>
              </a:rPr>
              <a:t>Population w/o medical conditions, </a:t>
            </a:r>
            <a:r>
              <a:rPr lang="en-US" sz="2200" dirty="0" err="1" smtClean="0">
                <a:solidFill>
                  <a:prstClr val="white"/>
                </a:solidFill>
              </a:rPr>
              <a:t>hx</a:t>
            </a:r>
            <a:r>
              <a:rPr lang="en-US" sz="2200" dirty="0" smtClean="0">
                <a:solidFill>
                  <a:prstClr val="white"/>
                </a:solidFill>
              </a:rPr>
              <a:t> uterine surgery and OB Clinical Trials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87A12"/>
              </a:buClr>
              <a:buSzPct val="80000"/>
              <a:tabLst>
                <a:tab pos="2687638" algn="l"/>
              </a:tabLst>
            </a:pPr>
            <a:r>
              <a:rPr lang="en-US" sz="2400" b="1" dirty="0" smtClean="0">
                <a:solidFill>
                  <a:prstClr val="white"/>
                </a:solidFill>
              </a:rPr>
              <a:t>237</a:t>
            </a:r>
            <a:r>
              <a:rPr lang="en-US" sz="2600" dirty="0">
                <a:solidFill>
                  <a:prstClr val="black"/>
                </a:solidFill>
              </a:rPr>
              <a:t/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 smtClean="0">
                <a:solidFill>
                  <a:prstClr val="black"/>
                </a:solidFill>
              </a:rPr>
              <a:t>                              </a:t>
            </a:r>
            <a:r>
              <a:rPr lang="en-US" b="1" i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Exclude </a:t>
            </a:r>
            <a:r>
              <a:rPr lang="en-US" sz="2800" b="1" i="1" dirty="0" smtClean="0">
                <a:solidFill>
                  <a:srgbClr val="3333CC"/>
                </a:solidFill>
                <a:latin typeface="Times" pitchFamily="18" charset="0"/>
                <a:cs typeface="Times" pitchFamily="18" charset="0"/>
              </a:rPr>
              <a:t>194</a:t>
            </a:r>
            <a:r>
              <a:rPr lang="en-US" sz="2400" b="1" i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(~82%) </a:t>
            </a:r>
            <a:r>
              <a:rPr lang="en-US" b="1" i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deliveries &lt; 37 and &gt;= 39 weeks gestation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endParaRPr lang="en-US" sz="2600" dirty="0">
              <a:solidFill>
                <a:srgbClr val="FFFF00"/>
              </a:solidFill>
            </a:endParaRPr>
          </a:p>
        </p:txBody>
      </p:sp>
      <p:grpSp>
        <p:nvGrpSpPr>
          <p:cNvPr id="45065" name="Group 16"/>
          <p:cNvGrpSpPr>
            <a:grpSpLocks/>
          </p:cNvGrpSpPr>
          <p:nvPr/>
        </p:nvGrpSpPr>
        <p:grpSpPr bwMode="auto">
          <a:xfrm>
            <a:off x="2286000" y="6096000"/>
            <a:ext cx="4538663" cy="508000"/>
            <a:chOff x="1450" y="3483"/>
            <a:chExt cx="2859" cy="320"/>
          </a:xfrm>
          <a:solidFill>
            <a:srgbClr val="00B0F0"/>
          </a:solidFill>
        </p:grpSpPr>
        <p:sp>
          <p:nvSpPr>
            <p:cNvPr id="45078" name="Rectangle 15"/>
            <p:cNvSpPr>
              <a:spLocks noChangeArrowheads="1"/>
            </p:cNvSpPr>
            <p:nvPr/>
          </p:nvSpPr>
          <p:spPr bwMode="auto">
            <a:xfrm>
              <a:off x="1450" y="3483"/>
              <a:ext cx="2859" cy="320"/>
            </a:xfrm>
            <a:prstGeom prst="rect">
              <a:avLst/>
            </a:prstGeom>
            <a:grpFill/>
            <a:ln w="9525">
              <a:solidFill>
                <a:srgbClr val="CA9DD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5079" name="Rectangle 3"/>
            <p:cNvSpPr>
              <a:spLocks noChangeArrowheads="1"/>
            </p:cNvSpPr>
            <p:nvPr/>
          </p:nvSpPr>
          <p:spPr bwMode="auto">
            <a:xfrm>
              <a:off x="1613" y="3504"/>
              <a:ext cx="2534" cy="2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buClr>
                  <a:srgbClr val="C87A12"/>
                </a:buClr>
                <a:buSzPct val="80000"/>
                <a:tabLst>
                  <a:tab pos="2687638" algn="l"/>
                </a:tabLst>
              </a:pPr>
              <a:r>
                <a:rPr lang="en-US" sz="2400" b="1" dirty="0" smtClean="0">
                  <a:solidFill>
                    <a:prstClr val="white"/>
                  </a:solidFill>
                </a:rPr>
                <a:t>25</a:t>
              </a:r>
              <a:r>
                <a:rPr lang="en-US" sz="2400" dirty="0" smtClean="0">
                  <a:solidFill>
                    <a:prstClr val="white"/>
                  </a:solidFill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</a:rPr>
                <a:t>C/S or induction</a:t>
              </a:r>
            </a:p>
          </p:txBody>
        </p:sp>
      </p:grpSp>
      <p:sp>
        <p:nvSpPr>
          <p:cNvPr id="45066" name="Text Box 13"/>
          <p:cNvSpPr txBox="1">
            <a:spLocks noChangeArrowheads="1"/>
          </p:cNvSpPr>
          <p:nvPr/>
        </p:nvSpPr>
        <p:spPr bwMode="auto">
          <a:xfrm>
            <a:off x="-152400" y="4495800"/>
            <a:ext cx="2203450" cy="44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sz="2700" i="0" dirty="0" smtClean="0">
                <a:solidFill>
                  <a:srgbClr val="00FF00"/>
                </a:solidFill>
              </a:rPr>
              <a:t>Denominator</a:t>
            </a:r>
            <a:endParaRPr lang="en-US" sz="2700" i="0" dirty="0">
              <a:solidFill>
                <a:srgbClr val="00FF00"/>
              </a:solidFill>
            </a:endParaRPr>
          </a:p>
        </p:txBody>
      </p:sp>
      <p:sp>
        <p:nvSpPr>
          <p:cNvPr id="45067" name="Text Box 14"/>
          <p:cNvSpPr txBox="1">
            <a:spLocks noChangeArrowheads="1"/>
          </p:cNvSpPr>
          <p:nvPr/>
        </p:nvSpPr>
        <p:spPr bwMode="auto">
          <a:xfrm>
            <a:off x="-304800" y="5756160"/>
            <a:ext cx="2209800" cy="110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2800" i="0" dirty="0" smtClean="0">
                <a:solidFill>
                  <a:srgbClr val="CA9DDE"/>
                </a:solidFill>
              </a:rPr>
              <a:t>Numerator </a:t>
            </a:r>
            <a:r>
              <a:rPr lang="en-US" sz="1800" i="0" dirty="0" smtClean="0">
                <a:solidFill>
                  <a:srgbClr val="CA9DDE"/>
                </a:solidFill>
              </a:rPr>
              <a:t>Chart Review for Labor and SROM</a:t>
            </a:r>
            <a:r>
              <a:rPr lang="en-US" sz="1800" i="0" dirty="0">
                <a:solidFill>
                  <a:srgbClr val="CA9DDE"/>
                </a:solidFill>
              </a:rPr>
              <a:t/>
            </a:r>
            <a:br>
              <a:rPr lang="en-US" sz="1800" i="0" dirty="0">
                <a:solidFill>
                  <a:srgbClr val="CA9DDE"/>
                </a:solidFill>
              </a:rPr>
            </a:br>
            <a:endParaRPr lang="en-US" sz="1800" i="0" dirty="0">
              <a:solidFill>
                <a:srgbClr val="41AC6C"/>
              </a:solidFill>
            </a:endParaRPr>
          </a:p>
        </p:txBody>
      </p:sp>
      <p:sp>
        <p:nvSpPr>
          <p:cNvPr id="45068" name="Rectangle 19"/>
          <p:cNvSpPr>
            <a:spLocks noChangeArrowheads="1"/>
          </p:cNvSpPr>
          <p:nvPr/>
        </p:nvSpPr>
        <p:spPr bwMode="auto">
          <a:xfrm rot="2700000">
            <a:off x="1947412" y="1490212"/>
            <a:ext cx="204787" cy="204787"/>
          </a:xfrm>
          <a:prstGeom prst="rect">
            <a:avLst/>
          </a:prstGeom>
          <a:solidFill>
            <a:srgbClr val="E0C0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5069" name="Text Box 24"/>
          <p:cNvSpPr txBox="1">
            <a:spLocks noChangeArrowheads="1"/>
          </p:cNvSpPr>
          <p:nvPr/>
        </p:nvSpPr>
        <p:spPr bwMode="auto">
          <a:xfrm>
            <a:off x="2438400" y="1371600"/>
            <a:ext cx="58674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prstClr val="black"/>
                </a:solidFill>
              </a:rPr>
              <a:t>Exclude </a:t>
            </a:r>
            <a:r>
              <a:rPr lang="en-US" sz="2800" b="1" dirty="0" smtClean="0">
                <a:solidFill>
                  <a:srgbClr val="3333CC"/>
                </a:solidFill>
              </a:rPr>
              <a:t>250</a:t>
            </a:r>
            <a:r>
              <a:rPr lang="en-US" sz="1800" b="1" dirty="0" smtClean="0">
                <a:solidFill>
                  <a:prstClr val="black"/>
                </a:solidFill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</a:rPr>
              <a:t>(50%) </a:t>
            </a:r>
            <a:r>
              <a:rPr lang="en-US" sz="1800" b="1" dirty="0" smtClean="0">
                <a:solidFill>
                  <a:prstClr val="black"/>
                </a:solidFill>
              </a:rPr>
              <a:t>medical conditions on exclusion list  </a:t>
            </a:r>
            <a:endParaRPr lang="en-US" sz="1800" b="1" i="0" dirty="0">
              <a:solidFill>
                <a:prstClr val="black"/>
              </a:solidFill>
            </a:endParaRPr>
          </a:p>
        </p:txBody>
      </p:sp>
      <p:sp>
        <p:nvSpPr>
          <p:cNvPr id="45070" name="Text Box 25"/>
          <p:cNvSpPr txBox="1">
            <a:spLocks noChangeArrowheads="1"/>
          </p:cNvSpPr>
          <p:nvPr/>
        </p:nvSpPr>
        <p:spPr bwMode="auto">
          <a:xfrm>
            <a:off x="2362200" y="2590800"/>
            <a:ext cx="67818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>
                <a:solidFill>
                  <a:prstClr val="black"/>
                </a:solidFill>
              </a:rPr>
              <a:t>Exclude </a:t>
            </a:r>
            <a:r>
              <a:rPr lang="en-US" sz="2800" b="1" dirty="0" smtClean="0">
                <a:solidFill>
                  <a:srgbClr val="3333CC"/>
                </a:solidFill>
              </a:rPr>
              <a:t>13</a:t>
            </a:r>
            <a:r>
              <a:rPr lang="en-US" sz="18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(</a:t>
            </a:r>
            <a:r>
              <a:rPr lang="en-US" sz="2400" b="1" dirty="0">
                <a:solidFill>
                  <a:prstClr val="black"/>
                </a:solidFill>
              </a:rPr>
              <a:t>5</a:t>
            </a:r>
            <a:r>
              <a:rPr lang="en-US" sz="2400" b="1" dirty="0" smtClean="0">
                <a:solidFill>
                  <a:prstClr val="black"/>
                </a:solidFill>
              </a:rPr>
              <a:t>%) </a:t>
            </a:r>
            <a:r>
              <a:rPr lang="en-US" sz="1800" b="1" dirty="0" smtClean="0">
                <a:solidFill>
                  <a:prstClr val="black"/>
                </a:solidFill>
              </a:rPr>
              <a:t>history of prior uterine surgery (classical cesarean, myomectomy, uterine window, uterine rupture, </a:t>
            </a:r>
            <a:r>
              <a:rPr lang="en-US" sz="1800" b="1" dirty="0" err="1" smtClean="0">
                <a:solidFill>
                  <a:prstClr val="black"/>
                </a:solidFill>
              </a:rPr>
              <a:t>hx</a:t>
            </a:r>
            <a:r>
              <a:rPr lang="en-US" sz="1800" b="1" dirty="0" smtClean="0">
                <a:solidFill>
                  <a:prstClr val="black"/>
                </a:solidFill>
              </a:rPr>
              <a:t> puncture  in prior uterine surgery) and OB Clinical Trial</a:t>
            </a:r>
            <a:endParaRPr lang="en-US" sz="1800" b="1" i="0" dirty="0">
              <a:solidFill>
                <a:prstClr val="black"/>
              </a:solidFill>
            </a:endParaRPr>
          </a:p>
        </p:txBody>
      </p:sp>
      <p:sp>
        <p:nvSpPr>
          <p:cNvPr id="45071" name="Text Box 26"/>
          <p:cNvSpPr txBox="1">
            <a:spLocks noChangeArrowheads="1"/>
          </p:cNvSpPr>
          <p:nvPr/>
        </p:nvSpPr>
        <p:spPr bwMode="auto">
          <a:xfrm>
            <a:off x="2514600" y="5715000"/>
            <a:ext cx="409098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>
                <a:solidFill>
                  <a:prstClr val="black"/>
                </a:solidFill>
              </a:rPr>
              <a:t>Identify deliveries w C/S or induction</a:t>
            </a:r>
            <a:endParaRPr lang="en-US" sz="1800" b="1" i="0" dirty="0">
              <a:solidFill>
                <a:prstClr val="black"/>
              </a:solidFill>
            </a:endParaRPr>
          </a:p>
        </p:txBody>
      </p:sp>
      <p:sp>
        <p:nvSpPr>
          <p:cNvPr id="45072" name="Line 27"/>
          <p:cNvSpPr>
            <a:spLocks noChangeShapeType="1"/>
          </p:cNvSpPr>
          <p:nvPr/>
        </p:nvSpPr>
        <p:spPr bwMode="auto">
          <a:xfrm>
            <a:off x="2209800" y="1600200"/>
            <a:ext cx="336138" cy="13916"/>
          </a:xfrm>
          <a:prstGeom prst="line">
            <a:avLst/>
          </a:prstGeom>
          <a:noFill/>
          <a:ln w="635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5073" name="Rectangle 32"/>
          <p:cNvSpPr>
            <a:spLocks noChangeArrowheads="1"/>
          </p:cNvSpPr>
          <p:nvPr/>
        </p:nvSpPr>
        <p:spPr bwMode="auto">
          <a:xfrm rot="2700000">
            <a:off x="1947413" y="2709413"/>
            <a:ext cx="204787" cy="204787"/>
          </a:xfrm>
          <a:prstGeom prst="rect">
            <a:avLst/>
          </a:prstGeom>
          <a:solidFill>
            <a:srgbClr val="E0C0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5074" name="Line 33"/>
          <p:cNvSpPr>
            <a:spLocks noChangeShapeType="1"/>
          </p:cNvSpPr>
          <p:nvPr/>
        </p:nvSpPr>
        <p:spPr bwMode="auto">
          <a:xfrm flipV="1">
            <a:off x="2209801" y="2819400"/>
            <a:ext cx="228600" cy="12968"/>
          </a:xfrm>
          <a:prstGeom prst="line">
            <a:avLst/>
          </a:prstGeom>
          <a:noFill/>
          <a:ln w="635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5075" name="Rectangle 34"/>
          <p:cNvSpPr>
            <a:spLocks noChangeArrowheads="1"/>
          </p:cNvSpPr>
          <p:nvPr/>
        </p:nvSpPr>
        <p:spPr bwMode="auto">
          <a:xfrm rot="2700000">
            <a:off x="1947414" y="5757413"/>
            <a:ext cx="204788" cy="204787"/>
          </a:xfrm>
          <a:prstGeom prst="rect">
            <a:avLst/>
          </a:prstGeom>
          <a:solidFill>
            <a:srgbClr val="E0C0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5076" name="Line 35"/>
          <p:cNvSpPr>
            <a:spLocks noChangeShapeType="1"/>
          </p:cNvSpPr>
          <p:nvPr/>
        </p:nvSpPr>
        <p:spPr bwMode="auto">
          <a:xfrm>
            <a:off x="2209800" y="5867400"/>
            <a:ext cx="304800" cy="0"/>
          </a:xfrm>
          <a:prstGeom prst="line">
            <a:avLst/>
          </a:prstGeom>
          <a:noFill/>
          <a:ln w="63500">
            <a:solidFill>
              <a:schemeClr val="bg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45077" name="Picture 36" descr="WSPC Logo on blk fad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882650" cy="5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2"/>
          <p:cNvSpPr>
            <a:spLocks noChangeArrowheads="1"/>
          </p:cNvSpPr>
          <p:nvPr/>
        </p:nvSpPr>
        <p:spPr bwMode="auto">
          <a:xfrm rot="2700000">
            <a:off x="1947413" y="4309613"/>
            <a:ext cx="204787" cy="204787"/>
          </a:xfrm>
          <a:prstGeom prst="rect">
            <a:avLst/>
          </a:prstGeom>
          <a:solidFill>
            <a:srgbClr val="E0C0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V="1">
            <a:off x="2209800" y="4419600"/>
            <a:ext cx="228600" cy="12968"/>
          </a:xfrm>
          <a:prstGeom prst="line">
            <a:avLst/>
          </a:prstGeom>
          <a:noFill/>
          <a:ln w="635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876800"/>
            <a:ext cx="8763000" cy="80021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</a:rPr>
              <a:t>Population delivered 37- &lt; 39 </a:t>
            </a:r>
            <a:r>
              <a:rPr lang="en-US" sz="2200" dirty="0" err="1" smtClean="0">
                <a:solidFill>
                  <a:prstClr val="white"/>
                </a:solidFill>
              </a:rPr>
              <a:t>wks</a:t>
            </a:r>
            <a:r>
              <a:rPr lang="en-US" sz="2200" dirty="0" smtClean="0">
                <a:solidFill>
                  <a:prstClr val="white"/>
                </a:solidFill>
              </a:rPr>
              <a:t> with out all medical and other exclusions</a:t>
            </a:r>
          </a:p>
          <a:p>
            <a:r>
              <a:rPr lang="en-US" sz="2200" b="1" dirty="0" smtClean="0">
                <a:solidFill>
                  <a:prstClr val="white"/>
                </a:solidFill>
              </a:rPr>
              <a:t>                                                              </a:t>
            </a:r>
            <a:r>
              <a:rPr lang="en-US" sz="2400" b="1" dirty="0" smtClean="0">
                <a:solidFill>
                  <a:prstClr val="white"/>
                </a:solidFill>
              </a:rPr>
              <a:t>43         </a:t>
            </a:r>
            <a:r>
              <a:rPr lang="en-US" sz="1600" b="1" dirty="0" smtClean="0">
                <a:solidFill>
                  <a:prstClr val="white"/>
                </a:solidFill>
              </a:rPr>
              <a:t>457 Exclusions removed (250 + 13 + 194)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742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0"/>
          <p:cNvSpPr>
            <a:spLocks noChangeArrowheads="1"/>
          </p:cNvSpPr>
          <p:nvPr/>
        </p:nvSpPr>
        <p:spPr bwMode="auto">
          <a:xfrm>
            <a:off x="1725613" y="5491163"/>
            <a:ext cx="4376737" cy="1193800"/>
          </a:xfrm>
          <a:prstGeom prst="ellipse">
            <a:avLst/>
          </a:prstGeom>
          <a:solidFill>
            <a:srgbClr val="10124E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83" name="AutoShape 11"/>
          <p:cNvSpPr>
            <a:spLocks noChangeArrowheads="1"/>
          </p:cNvSpPr>
          <p:nvPr/>
        </p:nvSpPr>
        <p:spPr bwMode="auto">
          <a:xfrm>
            <a:off x="6164263" y="3525838"/>
            <a:ext cx="214312" cy="881062"/>
          </a:xfrm>
          <a:prstGeom prst="downArrow">
            <a:avLst>
              <a:gd name="adj1" fmla="val 50000"/>
              <a:gd name="adj2" fmla="val 102778"/>
            </a:avLst>
          </a:prstGeom>
          <a:solidFill>
            <a:srgbClr val="AD3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84" name="Rectangle 12"/>
          <p:cNvSpPr>
            <a:spLocks noChangeArrowheads="1"/>
          </p:cNvSpPr>
          <p:nvPr/>
        </p:nvSpPr>
        <p:spPr bwMode="auto">
          <a:xfrm>
            <a:off x="6210300" y="1860550"/>
            <a:ext cx="114300" cy="2346325"/>
          </a:xfrm>
          <a:prstGeom prst="rect">
            <a:avLst/>
          </a:prstGeom>
          <a:solidFill>
            <a:srgbClr val="AD3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85" name="Rectangle 39"/>
          <p:cNvSpPr>
            <a:spLocks noChangeArrowheads="1"/>
          </p:cNvSpPr>
          <p:nvPr/>
        </p:nvSpPr>
        <p:spPr bwMode="auto">
          <a:xfrm>
            <a:off x="5959475" y="1665288"/>
            <a:ext cx="601663" cy="406400"/>
          </a:xfrm>
          <a:prstGeom prst="rect">
            <a:avLst/>
          </a:prstGeom>
          <a:solidFill>
            <a:srgbClr val="34343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4867275" y="4438650"/>
            <a:ext cx="2840038" cy="1062038"/>
          </a:xfrm>
          <a:prstGeom prst="rect">
            <a:avLst/>
          </a:prstGeom>
          <a:solidFill>
            <a:srgbClr val="343434"/>
          </a:solidFill>
          <a:ln w="9525">
            <a:solidFill>
              <a:srgbClr val="41AC6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41AC6C"/>
              </a:solidFill>
            </a:endParaRPr>
          </a:p>
        </p:txBody>
      </p:sp>
      <p:sp>
        <p:nvSpPr>
          <p:cNvPr id="46087" name="Rectangle 3"/>
          <p:cNvSpPr>
            <a:spLocks noChangeArrowheads="1"/>
          </p:cNvSpPr>
          <p:nvPr/>
        </p:nvSpPr>
        <p:spPr bwMode="auto">
          <a:xfrm>
            <a:off x="498475" y="1131888"/>
            <a:ext cx="2606675" cy="449262"/>
          </a:xfrm>
          <a:prstGeom prst="rect">
            <a:avLst/>
          </a:prstGeom>
          <a:solidFill>
            <a:srgbClr val="343434"/>
          </a:solidFill>
          <a:ln w="9525">
            <a:solidFill>
              <a:srgbClr val="CA9DDE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88" name="Rectangle 5"/>
          <p:cNvSpPr>
            <a:spLocks noChangeArrowheads="1"/>
          </p:cNvSpPr>
          <p:nvPr/>
        </p:nvSpPr>
        <p:spPr bwMode="auto">
          <a:xfrm>
            <a:off x="4733925" y="1131888"/>
            <a:ext cx="3063875" cy="441325"/>
          </a:xfrm>
          <a:prstGeom prst="rect">
            <a:avLst/>
          </a:prstGeom>
          <a:solidFill>
            <a:srgbClr val="343434"/>
          </a:solidFill>
          <a:ln w="9525">
            <a:solidFill>
              <a:srgbClr val="41AC6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100" y="117475"/>
            <a:ext cx="8532813" cy="576263"/>
          </a:xfrm>
        </p:spPr>
        <p:txBody>
          <a:bodyPr anchor="t"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400" b="1" dirty="0" smtClean="0">
                <a:solidFill>
                  <a:schemeClr val="bg1"/>
                </a:solidFill>
              </a:rPr>
              <a:t>Example – No Sampling (</a:t>
            </a:r>
            <a:r>
              <a:rPr lang="en-US" sz="3400" b="1" dirty="0" err="1" smtClean="0">
                <a:solidFill>
                  <a:schemeClr val="bg1"/>
                </a:solidFill>
              </a:rPr>
              <a:t>cont</a:t>
            </a:r>
            <a:r>
              <a:rPr lang="en-US" sz="3400" b="1" dirty="0" smtClean="0">
                <a:solidFill>
                  <a:schemeClr val="bg1"/>
                </a:solidFill>
              </a:rPr>
              <a:t>) 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3000" b="1" dirty="0" smtClean="0">
                <a:solidFill>
                  <a:schemeClr val="bg1"/>
                </a:solidFill>
              </a:rPr>
              <a:t>Final Chart Review and Determining the Rate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460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1813" y="1177925"/>
            <a:ext cx="2535237" cy="387350"/>
          </a:xfrm>
        </p:spPr>
        <p:txBody>
          <a:bodyPr>
            <a:normAutofit fontScale="250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2057400" algn="r"/>
                <a:tab pos="2405063" algn="l"/>
              </a:tabLst>
            </a:pPr>
            <a:r>
              <a:rPr lang="en-US" sz="11200" dirty="0" smtClean="0">
                <a:solidFill>
                  <a:srgbClr val="CA9DDE"/>
                </a:solidFill>
              </a:rPr>
              <a:t>Numerator</a:t>
            </a:r>
            <a:endParaRPr lang="en-US" sz="112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2057400" algn="r"/>
                <a:tab pos="2405063" algn="l"/>
              </a:tabLst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46091" name="Rectangle 3"/>
          <p:cNvSpPr>
            <a:spLocks noChangeArrowheads="1"/>
          </p:cNvSpPr>
          <p:nvPr/>
        </p:nvSpPr>
        <p:spPr bwMode="auto">
          <a:xfrm>
            <a:off x="4768850" y="1177925"/>
            <a:ext cx="3001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30000"/>
              </a:spcBef>
              <a:buClr>
                <a:srgbClr val="C87A12"/>
              </a:buClr>
              <a:buSzPct val="80000"/>
              <a:tabLst>
                <a:tab pos="2057400" algn="r"/>
                <a:tab pos="2405063" algn="l"/>
              </a:tabLst>
            </a:pPr>
            <a:r>
              <a:rPr lang="en-US" sz="2600" dirty="0">
                <a:solidFill>
                  <a:srgbClr val="00FF00"/>
                </a:solidFill>
              </a:rPr>
              <a:t>Denominator</a:t>
            </a:r>
            <a:r>
              <a:rPr lang="en-US" sz="2800" dirty="0">
                <a:solidFill>
                  <a:srgbClr val="00FF00"/>
                </a:solidFill>
              </a:rPr>
              <a:t/>
            </a:r>
            <a:br>
              <a:rPr lang="en-US" sz="2800" dirty="0">
                <a:solidFill>
                  <a:srgbClr val="00FF00"/>
                </a:solidFill>
              </a:rPr>
            </a:b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46092" name="Rectangle 3"/>
          <p:cNvSpPr>
            <a:spLocks noChangeArrowheads="1"/>
          </p:cNvSpPr>
          <p:nvPr/>
        </p:nvSpPr>
        <p:spPr bwMode="auto">
          <a:xfrm>
            <a:off x="4930775" y="4486275"/>
            <a:ext cx="26876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87A12"/>
              </a:buClr>
              <a:buSzPct val="80000"/>
              <a:tabLst>
                <a:tab pos="2057400" algn="r"/>
                <a:tab pos="2405063" algn="l"/>
              </a:tabLst>
            </a:pPr>
            <a:r>
              <a:rPr lang="en-US" sz="3600" b="1" dirty="0" smtClean="0">
                <a:solidFill>
                  <a:srgbClr val="00FF00"/>
                </a:solidFill>
              </a:rPr>
              <a:t>43</a:t>
            </a:r>
            <a:r>
              <a:rPr lang="en-US" sz="2600" dirty="0">
                <a:solidFill>
                  <a:prstClr val="black"/>
                </a:solidFill>
              </a:rPr>
              <a:t/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white"/>
                </a:solidFill>
              </a:rPr>
              <a:t>Final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srgbClr val="00FF00"/>
                </a:solidFill>
              </a:rPr>
              <a:t>Denominator</a:t>
            </a:r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1677988" y="3525838"/>
            <a:ext cx="214312" cy="881062"/>
          </a:xfrm>
          <a:prstGeom prst="downArrow">
            <a:avLst>
              <a:gd name="adj1" fmla="val 50000"/>
              <a:gd name="adj2" fmla="val 102778"/>
            </a:avLst>
          </a:prstGeom>
          <a:solidFill>
            <a:srgbClr val="AD3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1731963" y="1860550"/>
            <a:ext cx="104775" cy="2300288"/>
          </a:xfrm>
          <a:prstGeom prst="rect">
            <a:avLst/>
          </a:prstGeom>
          <a:solidFill>
            <a:srgbClr val="AD3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2357438" y="1819275"/>
            <a:ext cx="20826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000" b="1" u="sng" dirty="0" smtClean="0">
                <a:solidFill>
                  <a:prstClr val="white"/>
                </a:solidFill>
              </a:rPr>
              <a:t>Exclude</a:t>
            </a:r>
            <a:r>
              <a:rPr lang="en-US" sz="2000" b="1" dirty="0" smtClean="0">
                <a:solidFill>
                  <a:prstClr val="white"/>
                </a:solidFill>
              </a:rPr>
              <a:t>:</a:t>
            </a:r>
            <a:r>
              <a:rPr lang="en-US" sz="2000" b="1" dirty="0">
                <a:solidFill>
                  <a:prstClr val="white"/>
                </a:solidFill>
              </a:rPr>
              <a:t/>
            </a:r>
            <a:br>
              <a:rPr lang="en-US" sz="2000" b="1" dirty="0">
                <a:solidFill>
                  <a:prstClr val="white"/>
                </a:solidFill>
              </a:rPr>
            </a:br>
            <a:r>
              <a:rPr lang="en-US" sz="2000" b="1" dirty="0" smtClean="0">
                <a:solidFill>
                  <a:prstClr val="white"/>
                </a:solidFill>
              </a:rPr>
              <a:t>    </a:t>
            </a:r>
            <a:r>
              <a:rPr lang="en-US" sz="2400" b="1" dirty="0" smtClean="0">
                <a:solidFill>
                  <a:prstClr val="white"/>
                </a:solidFill>
              </a:rPr>
              <a:t>- 15 in labor 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286000" y="2743200"/>
            <a:ext cx="2747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400" b="1" dirty="0" smtClean="0">
                <a:solidFill>
                  <a:prstClr val="white"/>
                </a:solidFill>
              </a:rPr>
              <a:t>- 9 with SROM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46100" name="Line 21"/>
          <p:cNvSpPr>
            <a:spLocks noChangeShapeType="1"/>
          </p:cNvSpPr>
          <p:nvPr/>
        </p:nvSpPr>
        <p:spPr bwMode="auto">
          <a:xfrm>
            <a:off x="1846263" y="2297113"/>
            <a:ext cx="542925" cy="0"/>
          </a:xfrm>
          <a:prstGeom prst="line">
            <a:avLst/>
          </a:prstGeom>
          <a:noFill/>
          <a:ln w="317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6101" name="Line 22"/>
          <p:cNvSpPr>
            <a:spLocks noChangeShapeType="1"/>
          </p:cNvSpPr>
          <p:nvPr/>
        </p:nvSpPr>
        <p:spPr bwMode="auto">
          <a:xfrm>
            <a:off x="1828800" y="3048000"/>
            <a:ext cx="542925" cy="0"/>
          </a:xfrm>
          <a:prstGeom prst="line">
            <a:avLst/>
          </a:prstGeom>
          <a:noFill/>
          <a:ln w="317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2189163" y="5753100"/>
            <a:ext cx="15763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3800" i="0" dirty="0">
                <a:solidFill>
                  <a:prstClr val="white"/>
                </a:solidFill>
              </a:rPr>
              <a:t>Rate =</a:t>
            </a:r>
            <a:r>
              <a:rPr lang="en-US" sz="3600" i="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6105" name="Text Box 28"/>
          <p:cNvSpPr txBox="1">
            <a:spLocks noChangeArrowheads="1"/>
          </p:cNvSpPr>
          <p:nvPr/>
        </p:nvSpPr>
        <p:spPr bwMode="auto">
          <a:xfrm>
            <a:off x="3656171" y="5497513"/>
            <a:ext cx="75533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ctr"/>
            <a:r>
              <a:rPr lang="en-US" sz="3800" b="1" i="0" dirty="0" smtClean="0">
                <a:solidFill>
                  <a:srgbClr val="CA9DDE"/>
                </a:solidFill>
              </a:rPr>
              <a:t>1</a:t>
            </a:r>
            <a:r>
              <a:rPr lang="en-US" sz="2600" i="0" dirty="0">
                <a:solidFill>
                  <a:prstClr val="black"/>
                </a:solidFill>
              </a:rPr>
              <a:t/>
            </a:r>
            <a:br>
              <a:rPr lang="en-US" sz="2600" i="0" dirty="0">
                <a:solidFill>
                  <a:prstClr val="black"/>
                </a:solidFill>
              </a:rPr>
            </a:br>
            <a:r>
              <a:rPr lang="en-US" sz="3800" b="1" i="0" dirty="0" smtClean="0">
                <a:solidFill>
                  <a:srgbClr val="00FF00"/>
                </a:solidFill>
              </a:rPr>
              <a:t>43</a:t>
            </a:r>
            <a:r>
              <a:rPr lang="en-US" sz="2600" i="0" dirty="0" smtClean="0">
                <a:solidFill>
                  <a:prstClr val="black"/>
                </a:solidFill>
              </a:rPr>
              <a:t> </a:t>
            </a:r>
            <a:endParaRPr lang="en-US" sz="2600" i="0" dirty="0">
              <a:solidFill>
                <a:prstClr val="black"/>
              </a:solidFill>
            </a:endParaRPr>
          </a:p>
        </p:txBody>
      </p:sp>
      <p:sp>
        <p:nvSpPr>
          <p:cNvPr id="46106" name="Line 29"/>
          <p:cNvSpPr>
            <a:spLocks noChangeShapeType="1"/>
          </p:cNvSpPr>
          <p:nvPr/>
        </p:nvSpPr>
        <p:spPr bwMode="auto">
          <a:xfrm>
            <a:off x="3735388" y="6097588"/>
            <a:ext cx="5143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6107" name="Text Box 34"/>
          <p:cNvSpPr txBox="1">
            <a:spLocks noChangeArrowheads="1"/>
          </p:cNvSpPr>
          <p:nvPr/>
        </p:nvSpPr>
        <p:spPr bwMode="auto">
          <a:xfrm>
            <a:off x="4344988" y="5751513"/>
            <a:ext cx="171713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3800" i="0" dirty="0">
                <a:solidFill>
                  <a:prstClr val="white"/>
                </a:solidFill>
              </a:rPr>
              <a:t>=</a:t>
            </a:r>
            <a:r>
              <a:rPr lang="en-US" sz="3800" i="0" dirty="0">
                <a:solidFill>
                  <a:prstClr val="black"/>
                </a:solidFill>
              </a:rPr>
              <a:t> </a:t>
            </a:r>
            <a:r>
              <a:rPr lang="en-US" sz="3800" i="0" dirty="0" smtClean="0">
                <a:solidFill>
                  <a:prstClr val="white"/>
                </a:solidFill>
              </a:rPr>
              <a:t>2.3 %</a:t>
            </a:r>
            <a:endParaRPr lang="en-US" sz="3800" i="0" dirty="0">
              <a:solidFill>
                <a:prstClr val="white"/>
              </a:solidFill>
            </a:endParaRPr>
          </a:p>
        </p:txBody>
      </p:sp>
      <p:sp>
        <p:nvSpPr>
          <p:cNvPr id="46108" name="Rectangle 36"/>
          <p:cNvSpPr>
            <a:spLocks noChangeArrowheads="1"/>
          </p:cNvSpPr>
          <p:nvPr/>
        </p:nvSpPr>
        <p:spPr bwMode="auto">
          <a:xfrm>
            <a:off x="493713" y="4438650"/>
            <a:ext cx="2546350" cy="841375"/>
          </a:xfrm>
          <a:prstGeom prst="rect">
            <a:avLst/>
          </a:prstGeom>
          <a:solidFill>
            <a:srgbClr val="343434"/>
          </a:solidFill>
          <a:ln w="9525">
            <a:solidFill>
              <a:srgbClr val="CA9DD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41AC6C"/>
              </a:solidFill>
            </a:endParaRPr>
          </a:p>
        </p:txBody>
      </p:sp>
      <p:sp>
        <p:nvSpPr>
          <p:cNvPr id="46109" name="Rectangle 3"/>
          <p:cNvSpPr>
            <a:spLocks noChangeArrowheads="1"/>
          </p:cNvSpPr>
          <p:nvPr/>
        </p:nvSpPr>
        <p:spPr bwMode="auto">
          <a:xfrm>
            <a:off x="430213" y="4486275"/>
            <a:ext cx="2687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87A12"/>
              </a:buClr>
              <a:buSzPct val="80000"/>
              <a:tabLst>
                <a:tab pos="2057400" algn="r"/>
                <a:tab pos="2405063" algn="l"/>
              </a:tabLst>
            </a:pPr>
            <a:r>
              <a:rPr lang="en-US" sz="3600" b="1" dirty="0" smtClean="0">
                <a:solidFill>
                  <a:srgbClr val="CA9DDE"/>
                </a:solidFill>
              </a:rPr>
              <a:t>1</a:t>
            </a:r>
            <a:r>
              <a:rPr lang="en-US" sz="2600" dirty="0">
                <a:solidFill>
                  <a:prstClr val="black"/>
                </a:solidFill>
              </a:rPr>
              <a:t/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white"/>
                </a:solidFill>
              </a:rPr>
              <a:t>Final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srgbClr val="CA9DDE"/>
                </a:solidFill>
              </a:rPr>
              <a:t>Numerator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46110" name="Text Box 38"/>
          <p:cNvSpPr txBox="1">
            <a:spLocks noChangeArrowheads="1"/>
          </p:cNvSpPr>
          <p:nvPr/>
        </p:nvSpPr>
        <p:spPr bwMode="auto">
          <a:xfrm>
            <a:off x="6011863" y="1636713"/>
            <a:ext cx="5180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600" i="0" dirty="0" smtClean="0">
                <a:solidFill>
                  <a:prstClr val="white"/>
                </a:solidFill>
              </a:rPr>
              <a:t>43</a:t>
            </a:r>
            <a:endParaRPr lang="en-US" sz="2600" i="0" dirty="0">
              <a:solidFill>
                <a:prstClr val="white"/>
              </a:solidFill>
            </a:endParaRPr>
          </a:p>
        </p:txBody>
      </p:sp>
      <p:grpSp>
        <p:nvGrpSpPr>
          <p:cNvPr id="46111" name="Group 43"/>
          <p:cNvGrpSpPr>
            <a:grpSpLocks/>
          </p:cNvGrpSpPr>
          <p:nvPr/>
        </p:nvGrpSpPr>
        <p:grpSpPr bwMode="auto">
          <a:xfrm>
            <a:off x="1481138" y="1641475"/>
            <a:ext cx="601662" cy="492125"/>
            <a:chOff x="933" y="1029"/>
            <a:chExt cx="379" cy="310"/>
          </a:xfrm>
        </p:grpSpPr>
        <p:sp>
          <p:nvSpPr>
            <p:cNvPr id="46120" name="Rectangle 41"/>
            <p:cNvSpPr>
              <a:spLocks noChangeArrowheads="1"/>
            </p:cNvSpPr>
            <p:nvPr/>
          </p:nvSpPr>
          <p:spPr bwMode="auto">
            <a:xfrm>
              <a:off x="933" y="1047"/>
              <a:ext cx="379" cy="256"/>
            </a:xfrm>
            <a:prstGeom prst="rect">
              <a:avLst/>
            </a:prstGeom>
            <a:solidFill>
              <a:srgbClr val="34343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6121" name="Text Box 42"/>
            <p:cNvSpPr txBox="1">
              <a:spLocks noChangeArrowheads="1"/>
            </p:cNvSpPr>
            <p:nvPr/>
          </p:nvSpPr>
          <p:spPr bwMode="auto">
            <a:xfrm>
              <a:off x="966" y="1029"/>
              <a:ext cx="32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2"/>
                  </a:solidFill>
                  <a:latin typeface="Times" charset="0"/>
                </a:defRPr>
              </a:lvl1pPr>
              <a:lvl2pPr marL="742950" indent="-285750" eaLnBrk="0" hangingPunct="0">
                <a:defRPr sz="1600" i="1">
                  <a:solidFill>
                    <a:schemeClr val="tx2"/>
                  </a:solidFill>
                  <a:latin typeface="Times" charset="0"/>
                </a:defRPr>
              </a:lvl2pPr>
              <a:lvl3pPr marL="1143000" indent="-228600" eaLnBrk="0" hangingPunct="0">
                <a:defRPr sz="1600" i="1">
                  <a:solidFill>
                    <a:schemeClr val="tx2"/>
                  </a:solidFill>
                  <a:latin typeface="Times" charset="0"/>
                </a:defRPr>
              </a:lvl3pPr>
              <a:lvl4pPr marL="1600200" indent="-228600" eaLnBrk="0" hangingPunct="0">
                <a:defRPr sz="1600" i="1">
                  <a:solidFill>
                    <a:schemeClr val="tx2"/>
                  </a:solidFill>
                  <a:latin typeface="Times" charset="0"/>
                </a:defRPr>
              </a:lvl4pPr>
              <a:lvl5pPr marL="2057400" indent="-228600" eaLnBrk="0" hangingPunct="0">
                <a:defRPr sz="1600" i="1">
                  <a:solidFill>
                    <a:schemeClr val="tx2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2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2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2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2"/>
                  </a:solidFill>
                  <a:latin typeface="Times" charset="0"/>
                </a:defRPr>
              </a:lvl9pPr>
            </a:lstStyle>
            <a:p>
              <a:r>
                <a:rPr lang="en-US" sz="2600" i="0" dirty="0" smtClean="0">
                  <a:solidFill>
                    <a:prstClr val="white"/>
                  </a:solidFill>
                </a:rPr>
                <a:t>25</a:t>
              </a:r>
              <a:endParaRPr lang="en-US" sz="2600" i="0" dirty="0">
                <a:solidFill>
                  <a:prstClr val="white"/>
                </a:solidFill>
              </a:endParaRPr>
            </a:p>
          </p:txBody>
        </p:sp>
      </p:grpSp>
      <p:sp>
        <p:nvSpPr>
          <p:cNvPr id="46112" name="Rectangle 44"/>
          <p:cNvSpPr>
            <a:spLocks noChangeArrowheads="1"/>
          </p:cNvSpPr>
          <p:nvPr/>
        </p:nvSpPr>
        <p:spPr bwMode="auto">
          <a:xfrm>
            <a:off x="1477963" y="2497138"/>
            <a:ext cx="601662" cy="406400"/>
          </a:xfrm>
          <a:prstGeom prst="rect">
            <a:avLst/>
          </a:prstGeom>
          <a:solidFill>
            <a:srgbClr val="34343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113" name="Text Box 45"/>
          <p:cNvSpPr txBox="1">
            <a:spLocks noChangeArrowheads="1"/>
          </p:cNvSpPr>
          <p:nvPr/>
        </p:nvSpPr>
        <p:spPr bwMode="auto">
          <a:xfrm>
            <a:off x="1617663" y="2468563"/>
            <a:ext cx="5180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600" i="0" dirty="0" smtClean="0">
                <a:solidFill>
                  <a:prstClr val="white"/>
                </a:solidFill>
              </a:rPr>
              <a:t>15</a:t>
            </a:r>
            <a:endParaRPr lang="en-US" sz="2600" i="0" dirty="0">
              <a:solidFill>
                <a:prstClr val="white"/>
              </a:solidFill>
            </a:endParaRPr>
          </a:p>
        </p:txBody>
      </p:sp>
      <p:sp>
        <p:nvSpPr>
          <p:cNvPr id="46114" name="Rectangle 46"/>
          <p:cNvSpPr>
            <a:spLocks noChangeArrowheads="1"/>
          </p:cNvSpPr>
          <p:nvPr/>
        </p:nvSpPr>
        <p:spPr bwMode="auto">
          <a:xfrm>
            <a:off x="1479550" y="3330575"/>
            <a:ext cx="601663" cy="406400"/>
          </a:xfrm>
          <a:prstGeom prst="rect">
            <a:avLst/>
          </a:prstGeom>
          <a:solidFill>
            <a:srgbClr val="34343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115" name="Text Box 47"/>
          <p:cNvSpPr txBox="1">
            <a:spLocks noChangeArrowheads="1"/>
          </p:cNvSpPr>
          <p:nvPr/>
        </p:nvSpPr>
        <p:spPr bwMode="auto">
          <a:xfrm>
            <a:off x="1619250" y="3302000"/>
            <a:ext cx="3513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600" i="0" dirty="0" smtClean="0">
                <a:solidFill>
                  <a:prstClr val="white"/>
                </a:solidFill>
              </a:rPr>
              <a:t>1</a:t>
            </a:r>
            <a:endParaRPr lang="en-US" sz="2600" i="0" dirty="0">
              <a:solidFill>
                <a:prstClr val="white"/>
              </a:solidFill>
            </a:endParaRPr>
          </a:p>
        </p:txBody>
      </p:sp>
      <p:pic>
        <p:nvPicPr>
          <p:cNvPr id="46119" name="Picture 60" descr="WSPC Logo on blk 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79" y="5854535"/>
            <a:ext cx="1307780" cy="77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542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2"/>
          <p:cNvSpPr>
            <a:spLocks noChangeShapeType="1"/>
          </p:cNvSpPr>
          <p:nvPr/>
        </p:nvSpPr>
        <p:spPr bwMode="auto">
          <a:xfrm>
            <a:off x="2057400" y="1371600"/>
            <a:ext cx="0" cy="5486400"/>
          </a:xfrm>
          <a:prstGeom prst="line">
            <a:avLst/>
          </a:prstGeom>
          <a:noFill/>
          <a:ln w="76200">
            <a:solidFill>
              <a:srgbClr val="AD3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5059" name="Rectangle 12"/>
          <p:cNvSpPr>
            <a:spLocks noChangeArrowheads="1"/>
          </p:cNvSpPr>
          <p:nvPr/>
        </p:nvSpPr>
        <p:spPr bwMode="auto">
          <a:xfrm>
            <a:off x="304800" y="533400"/>
            <a:ext cx="8610600" cy="1143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33400"/>
            <a:ext cx="8763000" cy="431800"/>
          </a:xfrm>
        </p:spPr>
        <p:txBody>
          <a:bodyPr>
            <a:noAutofit/>
          </a:bodyPr>
          <a:lstStyle/>
          <a:p>
            <a:pPr marL="347663" indent="-347663" algn="ctr" eaLnBrk="1" hangingPunct="1">
              <a:spcBef>
                <a:spcPct val="20000"/>
              </a:spcBef>
              <a:buFontTx/>
              <a:buNone/>
              <a:tabLst>
                <a:tab pos="2687638" algn="l"/>
              </a:tabLst>
            </a:pPr>
            <a:r>
              <a:rPr lang="en-US" sz="2200" dirty="0" smtClean="0"/>
              <a:t>Maternal Population: </a:t>
            </a:r>
            <a:r>
              <a:rPr lang="en-US" sz="2200" b="1" dirty="0"/>
              <a:t>5</a:t>
            </a:r>
            <a:r>
              <a:rPr lang="en-US" sz="2200" b="1" dirty="0" smtClean="0"/>
              <a:t>00</a:t>
            </a:r>
            <a:r>
              <a:rPr lang="en-US" sz="2200" dirty="0" smtClean="0"/>
              <a:t> deliveries / quarter</a:t>
            </a:r>
            <a:endParaRPr lang="en-US" sz="2200" b="1" i="1" dirty="0" smtClean="0">
              <a:solidFill>
                <a:srgbClr val="FFFF00"/>
              </a:solidFill>
            </a:endParaRPr>
          </a:p>
          <a:p>
            <a:pPr marL="347663" indent="-347663" algn="ctr">
              <a:buNone/>
              <a:tabLst>
                <a:tab pos="2687638" algn="l"/>
              </a:tabLst>
            </a:pPr>
            <a:r>
              <a:rPr lang="en-US" sz="1600" dirty="0" smtClean="0"/>
              <a:t>(LOS &lt;=120 days, maternal age &gt;=8 </a:t>
            </a:r>
            <a:r>
              <a:rPr lang="en-US" sz="1600" dirty="0" err="1"/>
              <a:t>y</a:t>
            </a:r>
            <a:r>
              <a:rPr lang="en-US" sz="1600" dirty="0" err="1" smtClean="0"/>
              <a:t>rs</a:t>
            </a:r>
            <a:r>
              <a:rPr lang="en-US" sz="1600" dirty="0" smtClean="0"/>
              <a:t> and &lt; 65 </a:t>
            </a:r>
            <a:r>
              <a:rPr lang="en-US" sz="1600" dirty="0" err="1" smtClean="0"/>
              <a:t>yrs</a:t>
            </a:r>
            <a:r>
              <a:rPr lang="en-US" sz="1600" dirty="0" smtClean="0"/>
              <a:t>)</a:t>
            </a:r>
            <a:r>
              <a:rPr lang="en-US" sz="1600" b="1" i="1" dirty="0" smtClean="0">
                <a:solidFill>
                  <a:srgbClr val="FFFF00"/>
                </a:solidFill>
              </a:rPr>
              <a:t> </a:t>
            </a:r>
          </a:p>
          <a:p>
            <a:pPr marL="347663" indent="-347663" algn="ctr">
              <a:buNone/>
              <a:tabLst>
                <a:tab pos="2687638" algn="l"/>
              </a:tabLst>
            </a:pPr>
            <a:r>
              <a:rPr lang="en-US" sz="2200" b="1" i="1" dirty="0" smtClean="0">
                <a:solidFill>
                  <a:srgbClr val="FFFF00"/>
                </a:solidFill>
              </a:rPr>
              <a:t>Joint Commission Minimum Sample 100 (20%)</a:t>
            </a:r>
            <a:r>
              <a:rPr lang="en-US" sz="2200" dirty="0" smtClean="0"/>
              <a:t> </a:t>
            </a:r>
            <a:endParaRPr lang="en-US" sz="2200" dirty="0" smtClean="0">
              <a:solidFill>
                <a:srgbClr val="41AC6C"/>
              </a:solidFill>
            </a:endParaRPr>
          </a:p>
        </p:txBody>
      </p:sp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0" y="40943"/>
            <a:ext cx="9144000" cy="34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Joint Commission Random Sampling Example</a:t>
            </a:r>
            <a:endParaRPr lang="en-US" sz="4000" dirty="0">
              <a:solidFill>
                <a:prstClr val="black"/>
              </a:solidFill>
            </a:endParaRPr>
          </a:p>
        </p:txBody>
      </p:sp>
      <p:grpSp>
        <p:nvGrpSpPr>
          <p:cNvPr id="45063" name="Group 18"/>
          <p:cNvGrpSpPr>
            <a:grpSpLocks/>
          </p:cNvGrpSpPr>
          <p:nvPr/>
        </p:nvGrpSpPr>
        <p:grpSpPr bwMode="auto">
          <a:xfrm>
            <a:off x="457200" y="2209800"/>
            <a:ext cx="8273643" cy="768441"/>
            <a:chOff x="1438" y="1340"/>
            <a:chExt cx="2859" cy="576"/>
          </a:xfrm>
          <a:solidFill>
            <a:srgbClr val="00B0F0"/>
          </a:solidFill>
        </p:grpSpPr>
        <p:sp>
          <p:nvSpPr>
            <p:cNvPr id="45082" name="Rectangle 11"/>
            <p:cNvSpPr>
              <a:spLocks noChangeArrowheads="1"/>
            </p:cNvSpPr>
            <p:nvPr/>
          </p:nvSpPr>
          <p:spPr bwMode="auto">
            <a:xfrm>
              <a:off x="1438" y="1340"/>
              <a:ext cx="2859" cy="576"/>
            </a:xfrm>
            <a:prstGeom prst="rect">
              <a:avLst/>
            </a:prstGeom>
            <a:grpFill/>
            <a:ln w="9525">
              <a:solidFill>
                <a:srgbClr val="C2851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5083" name="Rectangle 3"/>
            <p:cNvSpPr>
              <a:spLocks noChangeArrowheads="1"/>
            </p:cNvSpPr>
            <p:nvPr/>
          </p:nvSpPr>
          <p:spPr bwMode="auto">
            <a:xfrm>
              <a:off x="1464" y="1345"/>
              <a:ext cx="2816" cy="5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87A12"/>
                </a:buClr>
                <a:buSzPct val="80000"/>
                <a:tabLst>
                  <a:tab pos="2687638" algn="l"/>
                </a:tabLst>
              </a:pPr>
              <a:r>
                <a:rPr lang="en-US" sz="2200" dirty="0" smtClean="0">
                  <a:solidFill>
                    <a:prstClr val="white"/>
                  </a:solidFill>
                </a:rPr>
                <a:t>Maternal Population without medical exclusions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87A12"/>
                </a:buClr>
                <a:buSzPct val="80000"/>
                <a:tabLst>
                  <a:tab pos="2687638" algn="l"/>
                </a:tabLst>
              </a:pPr>
              <a:r>
                <a:rPr lang="en-US" sz="2200" b="1" dirty="0" smtClean="0">
                  <a:solidFill>
                    <a:prstClr val="white"/>
                  </a:solidFill>
                </a:rPr>
                <a:t>50 </a:t>
              </a:r>
              <a:r>
                <a:rPr lang="en-US" sz="2200" dirty="0">
                  <a:solidFill>
                    <a:prstClr val="black"/>
                  </a:solidFill>
                </a:rPr>
                <a:t/>
              </a:r>
              <a:br>
                <a:rPr lang="en-US" sz="2200" dirty="0">
                  <a:solidFill>
                    <a:prstClr val="black"/>
                  </a:solidFill>
                </a:rPr>
              </a:br>
              <a:endParaRPr lang="en-US" sz="2200" dirty="0">
                <a:solidFill>
                  <a:prstClr val="black"/>
                </a:solidFill>
              </a:endParaRPr>
            </a:p>
          </p:txBody>
        </p:sp>
      </p:grpSp>
      <p:sp>
        <p:nvSpPr>
          <p:cNvPr id="45081" name="Rectangle 3"/>
          <p:cNvSpPr>
            <a:spLocks noChangeArrowheads="1"/>
          </p:cNvSpPr>
          <p:nvPr/>
        </p:nvSpPr>
        <p:spPr bwMode="auto">
          <a:xfrm>
            <a:off x="0" y="3886200"/>
            <a:ext cx="8915400" cy="762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87A12"/>
              </a:buClr>
              <a:buSzPct val="80000"/>
              <a:tabLst>
                <a:tab pos="2687638" algn="l"/>
              </a:tabLst>
            </a:pPr>
            <a:r>
              <a:rPr lang="en-US" sz="2200" dirty="0" smtClean="0">
                <a:solidFill>
                  <a:prstClr val="white"/>
                </a:solidFill>
              </a:rPr>
              <a:t>Population w/o medical conditions, </a:t>
            </a:r>
            <a:r>
              <a:rPr lang="en-US" sz="2200" dirty="0" err="1" smtClean="0">
                <a:solidFill>
                  <a:prstClr val="white"/>
                </a:solidFill>
              </a:rPr>
              <a:t>hx</a:t>
            </a:r>
            <a:r>
              <a:rPr lang="en-US" sz="2200" dirty="0" smtClean="0">
                <a:solidFill>
                  <a:prstClr val="white"/>
                </a:solidFill>
              </a:rPr>
              <a:t> uterine surgery and OB Clinical Trials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87A12"/>
              </a:buClr>
              <a:buSzPct val="80000"/>
              <a:tabLst>
                <a:tab pos="2687638" algn="l"/>
              </a:tabLst>
            </a:pPr>
            <a:r>
              <a:rPr lang="en-US" sz="2400" b="1" dirty="0" smtClean="0">
                <a:solidFill>
                  <a:prstClr val="white"/>
                </a:solidFill>
              </a:rPr>
              <a:t>47</a:t>
            </a:r>
            <a:r>
              <a:rPr lang="en-US" sz="2600" dirty="0">
                <a:solidFill>
                  <a:prstClr val="black"/>
                </a:solidFill>
              </a:rPr>
              <a:t/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 smtClean="0">
                <a:solidFill>
                  <a:prstClr val="black"/>
                </a:solidFill>
              </a:rPr>
              <a:t>                              </a:t>
            </a:r>
            <a:r>
              <a:rPr lang="en-US" b="1" i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Exclude </a:t>
            </a:r>
            <a:r>
              <a:rPr lang="en-US" sz="2800" b="1" i="1" dirty="0" smtClean="0">
                <a:solidFill>
                  <a:srgbClr val="3333CC"/>
                </a:solidFill>
                <a:latin typeface="Times" pitchFamily="18" charset="0"/>
                <a:cs typeface="Times" pitchFamily="18" charset="0"/>
              </a:rPr>
              <a:t>39</a:t>
            </a:r>
            <a:r>
              <a:rPr lang="en-US" sz="2400" b="1" i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(~82%) </a:t>
            </a:r>
            <a:r>
              <a:rPr lang="en-US" b="1" i="1" dirty="0" smtClean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deliveries &lt; 37 and &gt;= 39 weeks gestation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endParaRPr lang="en-US" sz="2600" dirty="0">
              <a:solidFill>
                <a:srgbClr val="FFFF00"/>
              </a:solidFill>
            </a:endParaRPr>
          </a:p>
        </p:txBody>
      </p:sp>
      <p:grpSp>
        <p:nvGrpSpPr>
          <p:cNvPr id="45065" name="Group 16"/>
          <p:cNvGrpSpPr>
            <a:grpSpLocks/>
          </p:cNvGrpSpPr>
          <p:nvPr/>
        </p:nvGrpSpPr>
        <p:grpSpPr bwMode="auto">
          <a:xfrm>
            <a:off x="1981200" y="6248400"/>
            <a:ext cx="4538663" cy="508000"/>
            <a:chOff x="1450" y="3483"/>
            <a:chExt cx="2859" cy="320"/>
          </a:xfrm>
          <a:solidFill>
            <a:srgbClr val="00B0F0"/>
          </a:solidFill>
        </p:grpSpPr>
        <p:sp>
          <p:nvSpPr>
            <p:cNvPr id="45078" name="Rectangle 15"/>
            <p:cNvSpPr>
              <a:spLocks noChangeArrowheads="1"/>
            </p:cNvSpPr>
            <p:nvPr/>
          </p:nvSpPr>
          <p:spPr bwMode="auto">
            <a:xfrm>
              <a:off x="1450" y="3483"/>
              <a:ext cx="2859" cy="320"/>
            </a:xfrm>
            <a:prstGeom prst="rect">
              <a:avLst/>
            </a:prstGeom>
            <a:grpFill/>
            <a:ln w="9525">
              <a:solidFill>
                <a:srgbClr val="CA9DD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5079" name="Rectangle 3"/>
            <p:cNvSpPr>
              <a:spLocks noChangeArrowheads="1"/>
            </p:cNvSpPr>
            <p:nvPr/>
          </p:nvSpPr>
          <p:spPr bwMode="auto">
            <a:xfrm>
              <a:off x="1613" y="3504"/>
              <a:ext cx="2534" cy="2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buClr>
                  <a:srgbClr val="C87A12"/>
                </a:buClr>
                <a:buSzPct val="80000"/>
                <a:tabLst>
                  <a:tab pos="2687638" algn="l"/>
                </a:tabLst>
              </a:pPr>
              <a:r>
                <a:rPr lang="en-US" sz="3200" b="1" dirty="0" smtClean="0">
                  <a:solidFill>
                    <a:prstClr val="white"/>
                  </a:solidFill>
                </a:rPr>
                <a:t>4</a:t>
              </a:r>
              <a:r>
                <a:rPr lang="en-US" sz="2400" dirty="0" smtClean="0">
                  <a:solidFill>
                    <a:prstClr val="white"/>
                  </a:solidFill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</a:rPr>
                <a:t>C/S or induction</a:t>
              </a:r>
            </a:p>
          </p:txBody>
        </p:sp>
      </p:grpSp>
      <p:sp>
        <p:nvSpPr>
          <p:cNvPr id="45066" name="Text Box 13"/>
          <p:cNvSpPr txBox="1">
            <a:spLocks noChangeArrowheads="1"/>
          </p:cNvSpPr>
          <p:nvPr/>
        </p:nvSpPr>
        <p:spPr bwMode="auto">
          <a:xfrm>
            <a:off x="-76200" y="4648200"/>
            <a:ext cx="2057400" cy="44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sz="2700" i="0" dirty="0" smtClean="0">
                <a:solidFill>
                  <a:srgbClr val="00FF00"/>
                </a:solidFill>
              </a:rPr>
              <a:t>Denominator</a:t>
            </a:r>
            <a:endParaRPr lang="en-US" sz="2700" i="0" dirty="0">
              <a:solidFill>
                <a:srgbClr val="00FF00"/>
              </a:solidFill>
            </a:endParaRPr>
          </a:p>
        </p:txBody>
      </p:sp>
      <p:sp>
        <p:nvSpPr>
          <p:cNvPr id="45067" name="Text Box 14"/>
          <p:cNvSpPr txBox="1">
            <a:spLocks noChangeArrowheads="1"/>
          </p:cNvSpPr>
          <p:nvPr/>
        </p:nvSpPr>
        <p:spPr bwMode="auto">
          <a:xfrm>
            <a:off x="-228600" y="5943600"/>
            <a:ext cx="2209800" cy="110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2800" i="0" dirty="0" smtClean="0">
                <a:solidFill>
                  <a:srgbClr val="CA9DDE"/>
                </a:solidFill>
              </a:rPr>
              <a:t>Numerator </a:t>
            </a:r>
            <a:r>
              <a:rPr lang="en-US" sz="1800" i="0" dirty="0" smtClean="0">
                <a:solidFill>
                  <a:srgbClr val="CA9DDE"/>
                </a:solidFill>
              </a:rPr>
              <a:t>Chart Review for Labor and SROM</a:t>
            </a:r>
            <a:r>
              <a:rPr lang="en-US" sz="1800" i="0" dirty="0">
                <a:solidFill>
                  <a:srgbClr val="CA9DDE"/>
                </a:solidFill>
              </a:rPr>
              <a:t/>
            </a:r>
            <a:br>
              <a:rPr lang="en-US" sz="1800" i="0" dirty="0">
                <a:solidFill>
                  <a:srgbClr val="CA9DDE"/>
                </a:solidFill>
              </a:rPr>
            </a:br>
            <a:endParaRPr lang="en-US" sz="1800" i="0" dirty="0">
              <a:solidFill>
                <a:srgbClr val="41AC6C"/>
              </a:solidFill>
            </a:endParaRPr>
          </a:p>
        </p:txBody>
      </p:sp>
      <p:sp>
        <p:nvSpPr>
          <p:cNvPr id="45068" name="Rectangle 19"/>
          <p:cNvSpPr>
            <a:spLocks noChangeArrowheads="1"/>
          </p:cNvSpPr>
          <p:nvPr/>
        </p:nvSpPr>
        <p:spPr bwMode="auto">
          <a:xfrm rot="2700000">
            <a:off x="1947413" y="1871213"/>
            <a:ext cx="204787" cy="204787"/>
          </a:xfrm>
          <a:prstGeom prst="rect">
            <a:avLst/>
          </a:prstGeom>
          <a:solidFill>
            <a:srgbClr val="E0C0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5069" name="Text Box 24"/>
          <p:cNvSpPr txBox="1">
            <a:spLocks noChangeArrowheads="1"/>
          </p:cNvSpPr>
          <p:nvPr/>
        </p:nvSpPr>
        <p:spPr bwMode="auto">
          <a:xfrm>
            <a:off x="2514600" y="1752600"/>
            <a:ext cx="58674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prstClr val="black"/>
                </a:solidFill>
              </a:rPr>
              <a:t>Exclude </a:t>
            </a:r>
            <a:r>
              <a:rPr lang="en-US" sz="2800" b="1" dirty="0" smtClean="0">
                <a:solidFill>
                  <a:srgbClr val="3333CC"/>
                </a:solidFill>
              </a:rPr>
              <a:t>50</a:t>
            </a:r>
            <a:r>
              <a:rPr lang="en-US" sz="1800" b="1" dirty="0" smtClean="0">
                <a:solidFill>
                  <a:prstClr val="black"/>
                </a:solidFill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</a:rPr>
              <a:t>(50%) </a:t>
            </a:r>
            <a:r>
              <a:rPr lang="en-US" sz="1800" b="1" dirty="0" smtClean="0">
                <a:solidFill>
                  <a:prstClr val="black"/>
                </a:solidFill>
              </a:rPr>
              <a:t>medical conditions on exclusion list  </a:t>
            </a:r>
            <a:endParaRPr lang="en-US" sz="1800" b="1" i="0" dirty="0">
              <a:solidFill>
                <a:prstClr val="black"/>
              </a:solidFill>
            </a:endParaRPr>
          </a:p>
        </p:txBody>
      </p:sp>
      <p:sp>
        <p:nvSpPr>
          <p:cNvPr id="45070" name="Text Box 25"/>
          <p:cNvSpPr txBox="1">
            <a:spLocks noChangeArrowheads="1"/>
          </p:cNvSpPr>
          <p:nvPr/>
        </p:nvSpPr>
        <p:spPr bwMode="auto">
          <a:xfrm>
            <a:off x="2392101" y="2895600"/>
            <a:ext cx="67818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>
                <a:solidFill>
                  <a:prstClr val="black"/>
                </a:solidFill>
              </a:rPr>
              <a:t>Exclude </a:t>
            </a:r>
            <a:r>
              <a:rPr lang="en-US" sz="2800" b="1" dirty="0" smtClean="0">
                <a:solidFill>
                  <a:srgbClr val="3333CC"/>
                </a:solidFill>
              </a:rPr>
              <a:t>3</a:t>
            </a:r>
            <a:r>
              <a:rPr lang="en-US" sz="18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(</a:t>
            </a:r>
            <a:r>
              <a:rPr lang="en-US" sz="2400" b="1" dirty="0">
                <a:solidFill>
                  <a:prstClr val="black"/>
                </a:solidFill>
              </a:rPr>
              <a:t>5</a:t>
            </a:r>
            <a:r>
              <a:rPr lang="en-US" sz="2400" b="1" dirty="0" smtClean="0">
                <a:solidFill>
                  <a:prstClr val="black"/>
                </a:solidFill>
              </a:rPr>
              <a:t>%) </a:t>
            </a:r>
            <a:r>
              <a:rPr lang="en-US" sz="1800" b="1" dirty="0" smtClean="0">
                <a:solidFill>
                  <a:prstClr val="black"/>
                </a:solidFill>
              </a:rPr>
              <a:t>history of prior uterine surgery (classical cesarean, myomectomy, uterine window, uterine rupture, </a:t>
            </a:r>
            <a:r>
              <a:rPr lang="en-US" sz="1800" b="1" dirty="0" err="1" smtClean="0">
                <a:solidFill>
                  <a:prstClr val="black"/>
                </a:solidFill>
              </a:rPr>
              <a:t>hx</a:t>
            </a:r>
            <a:r>
              <a:rPr lang="en-US" sz="1800" b="1" dirty="0" smtClean="0">
                <a:solidFill>
                  <a:prstClr val="black"/>
                </a:solidFill>
              </a:rPr>
              <a:t> puncture  in prior uterine surgery) and OB Clinical Trial</a:t>
            </a:r>
            <a:endParaRPr lang="en-US" sz="1800" b="1" i="0" dirty="0">
              <a:solidFill>
                <a:prstClr val="black"/>
              </a:solidFill>
            </a:endParaRPr>
          </a:p>
        </p:txBody>
      </p:sp>
      <p:sp>
        <p:nvSpPr>
          <p:cNvPr id="45071" name="Text Box 26"/>
          <p:cNvSpPr txBox="1">
            <a:spLocks noChangeArrowheads="1"/>
          </p:cNvSpPr>
          <p:nvPr/>
        </p:nvSpPr>
        <p:spPr bwMode="auto">
          <a:xfrm>
            <a:off x="2514600" y="5943600"/>
            <a:ext cx="409098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>
                <a:solidFill>
                  <a:prstClr val="black"/>
                </a:solidFill>
              </a:rPr>
              <a:t>Identify deliveries w C/S or induction</a:t>
            </a:r>
            <a:endParaRPr lang="en-US" sz="1800" b="1" i="0" dirty="0">
              <a:solidFill>
                <a:prstClr val="black"/>
              </a:solidFill>
            </a:endParaRPr>
          </a:p>
        </p:txBody>
      </p:sp>
      <p:sp>
        <p:nvSpPr>
          <p:cNvPr id="45072" name="Line 27"/>
          <p:cNvSpPr>
            <a:spLocks noChangeShapeType="1"/>
          </p:cNvSpPr>
          <p:nvPr/>
        </p:nvSpPr>
        <p:spPr bwMode="auto">
          <a:xfrm>
            <a:off x="2209800" y="1981200"/>
            <a:ext cx="336138" cy="13916"/>
          </a:xfrm>
          <a:prstGeom prst="line">
            <a:avLst/>
          </a:prstGeom>
          <a:noFill/>
          <a:ln w="635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5073" name="Rectangle 32"/>
          <p:cNvSpPr>
            <a:spLocks noChangeArrowheads="1"/>
          </p:cNvSpPr>
          <p:nvPr/>
        </p:nvSpPr>
        <p:spPr bwMode="auto">
          <a:xfrm rot="2700000">
            <a:off x="1947413" y="3090412"/>
            <a:ext cx="204787" cy="204787"/>
          </a:xfrm>
          <a:prstGeom prst="rect">
            <a:avLst/>
          </a:prstGeom>
          <a:solidFill>
            <a:srgbClr val="E0C0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5074" name="Line 33"/>
          <p:cNvSpPr>
            <a:spLocks noChangeShapeType="1"/>
          </p:cNvSpPr>
          <p:nvPr/>
        </p:nvSpPr>
        <p:spPr bwMode="auto">
          <a:xfrm flipV="1">
            <a:off x="2209800" y="3200400"/>
            <a:ext cx="228600" cy="12968"/>
          </a:xfrm>
          <a:prstGeom prst="line">
            <a:avLst/>
          </a:prstGeom>
          <a:noFill/>
          <a:ln w="635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5075" name="Rectangle 34"/>
          <p:cNvSpPr>
            <a:spLocks noChangeArrowheads="1"/>
          </p:cNvSpPr>
          <p:nvPr/>
        </p:nvSpPr>
        <p:spPr bwMode="auto">
          <a:xfrm rot="2700000">
            <a:off x="1947412" y="5986012"/>
            <a:ext cx="204788" cy="204787"/>
          </a:xfrm>
          <a:prstGeom prst="rect">
            <a:avLst/>
          </a:prstGeom>
          <a:solidFill>
            <a:srgbClr val="E0C0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5076" name="Line 35"/>
          <p:cNvSpPr>
            <a:spLocks noChangeShapeType="1"/>
          </p:cNvSpPr>
          <p:nvPr/>
        </p:nvSpPr>
        <p:spPr bwMode="auto">
          <a:xfrm>
            <a:off x="2209800" y="6096000"/>
            <a:ext cx="304800" cy="0"/>
          </a:xfrm>
          <a:prstGeom prst="line">
            <a:avLst/>
          </a:prstGeom>
          <a:noFill/>
          <a:ln w="63500">
            <a:solidFill>
              <a:schemeClr val="bg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45077" name="Picture 36" descr="WSPC Logo on blk fad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882650" cy="5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2"/>
          <p:cNvSpPr>
            <a:spLocks noChangeArrowheads="1"/>
          </p:cNvSpPr>
          <p:nvPr/>
        </p:nvSpPr>
        <p:spPr bwMode="auto">
          <a:xfrm rot="2700000">
            <a:off x="1947414" y="4690612"/>
            <a:ext cx="204787" cy="204787"/>
          </a:xfrm>
          <a:prstGeom prst="rect">
            <a:avLst/>
          </a:prstGeom>
          <a:solidFill>
            <a:srgbClr val="E0C0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V="1">
            <a:off x="2209800" y="4800600"/>
            <a:ext cx="228600" cy="12968"/>
          </a:xfrm>
          <a:prstGeom prst="line">
            <a:avLst/>
          </a:prstGeom>
          <a:noFill/>
          <a:ln w="635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029200"/>
            <a:ext cx="87630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</a:rPr>
              <a:t>Population delivered 37- &lt; 39 </a:t>
            </a:r>
            <a:r>
              <a:rPr lang="en-US" sz="2200" dirty="0" err="1" smtClean="0">
                <a:solidFill>
                  <a:prstClr val="white"/>
                </a:solidFill>
              </a:rPr>
              <a:t>wks</a:t>
            </a:r>
            <a:r>
              <a:rPr lang="en-US" sz="2200" dirty="0" smtClean="0">
                <a:solidFill>
                  <a:prstClr val="white"/>
                </a:solidFill>
              </a:rPr>
              <a:t> with out all medical and other exclusions</a:t>
            </a:r>
          </a:p>
          <a:p>
            <a:r>
              <a:rPr lang="en-US" sz="2200" b="1" dirty="0" smtClean="0">
                <a:solidFill>
                  <a:prstClr val="white"/>
                </a:solidFill>
              </a:rPr>
              <a:t>                                                              </a:t>
            </a:r>
            <a:r>
              <a:rPr lang="en-US" sz="3200" b="1" dirty="0">
                <a:solidFill>
                  <a:prstClr val="white"/>
                </a:solidFill>
              </a:rPr>
              <a:t>8</a:t>
            </a:r>
            <a:r>
              <a:rPr lang="en-US" sz="2400" b="1" dirty="0" smtClean="0">
                <a:solidFill>
                  <a:prstClr val="white"/>
                </a:solidFill>
              </a:rPr>
              <a:t>              92</a:t>
            </a:r>
            <a:r>
              <a:rPr lang="en-US" sz="1600" b="1" dirty="0" smtClean="0">
                <a:solidFill>
                  <a:prstClr val="white"/>
                </a:solidFill>
              </a:rPr>
              <a:t> Exclusions removed (50 + 3 + 39)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318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53788"/>
            <a:ext cx="7620000" cy="968188"/>
          </a:xfrm>
        </p:spPr>
        <p:txBody>
          <a:bodyPr/>
          <a:lstStyle/>
          <a:p>
            <a:r>
              <a:rPr lang="en-US" dirty="0" smtClean="0"/>
              <a:t>Project Leaders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47" y="5791200"/>
            <a:ext cx="1016000" cy="10303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19847" y="1502042"/>
            <a:ext cx="7620000" cy="3078919"/>
            <a:chOff x="415836" y="612337"/>
            <a:chExt cx="7620000" cy="30569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199" y="1611892"/>
              <a:ext cx="1589809" cy="205740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0" name="Picture 9" descr="Benedetti 39mmX31mm res400colo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2789" y="1600199"/>
              <a:ext cx="1645921" cy="205740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15836" y="612337"/>
              <a:ext cx="762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>
                <a:tabLst>
                  <a:tab pos="682625" algn="l"/>
                  <a:tab pos="4462463" algn="l"/>
                </a:tabLst>
              </a:pP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sz="1050" dirty="0" smtClean="0">
                  <a:solidFill>
                    <a:prstClr val="black"/>
                  </a:solidFill>
                </a:rPr>
                <a:t>	</a:t>
              </a:r>
              <a:r>
                <a:rPr lang="en-US" dirty="0" smtClean="0">
                  <a:solidFill>
                    <a:prstClr val="black"/>
                  </a:solidFill>
                </a:rPr>
                <a:t>Tom Benedetti, MD	Dale </a:t>
              </a:r>
              <a:r>
                <a:rPr lang="en-US" dirty="0" err="1" smtClean="0">
                  <a:solidFill>
                    <a:prstClr val="black"/>
                  </a:solidFill>
                </a:rPr>
                <a:t>Reisner</a:t>
              </a:r>
              <a:r>
                <a:rPr lang="en-US" dirty="0" smtClean="0">
                  <a:solidFill>
                    <a:prstClr val="black"/>
                  </a:solidFill>
                </a:rPr>
                <a:t>, MD</a:t>
              </a:r>
            </a:p>
            <a:p>
              <a:pPr marL="411480" lvl="1">
                <a:tabLst>
                  <a:tab pos="4462463" algn="l"/>
                </a:tabLst>
              </a:pPr>
              <a:r>
                <a:rPr lang="en-US" dirty="0" smtClean="0">
                  <a:solidFill>
                    <a:prstClr val="black"/>
                  </a:solidFill>
                </a:rPr>
                <a:t>University  of Washington	Swedish Hospital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925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0"/>
          <p:cNvSpPr>
            <a:spLocks noChangeArrowheads="1"/>
          </p:cNvSpPr>
          <p:nvPr/>
        </p:nvSpPr>
        <p:spPr bwMode="auto">
          <a:xfrm>
            <a:off x="381000" y="5664200"/>
            <a:ext cx="7696200" cy="1193800"/>
          </a:xfrm>
          <a:prstGeom prst="ellipse">
            <a:avLst/>
          </a:prstGeom>
          <a:solidFill>
            <a:srgbClr val="10124E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83" name="AutoShape 11"/>
          <p:cNvSpPr>
            <a:spLocks noChangeArrowheads="1"/>
          </p:cNvSpPr>
          <p:nvPr/>
        </p:nvSpPr>
        <p:spPr bwMode="auto">
          <a:xfrm>
            <a:off x="6172200" y="2209800"/>
            <a:ext cx="228600" cy="2209800"/>
          </a:xfrm>
          <a:prstGeom prst="downArrow">
            <a:avLst>
              <a:gd name="adj1" fmla="val 50000"/>
              <a:gd name="adj2" fmla="val 102778"/>
            </a:avLst>
          </a:prstGeom>
          <a:solidFill>
            <a:srgbClr val="AD3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85" name="Rectangle 39"/>
          <p:cNvSpPr>
            <a:spLocks noChangeArrowheads="1"/>
          </p:cNvSpPr>
          <p:nvPr/>
        </p:nvSpPr>
        <p:spPr bwMode="auto">
          <a:xfrm>
            <a:off x="6019800" y="2286000"/>
            <a:ext cx="601663" cy="406400"/>
          </a:xfrm>
          <a:prstGeom prst="rect">
            <a:avLst/>
          </a:prstGeom>
          <a:solidFill>
            <a:srgbClr val="34343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4867275" y="4438650"/>
            <a:ext cx="2840038" cy="1062038"/>
          </a:xfrm>
          <a:prstGeom prst="rect">
            <a:avLst/>
          </a:prstGeom>
          <a:solidFill>
            <a:srgbClr val="343434"/>
          </a:solidFill>
          <a:ln w="9525">
            <a:solidFill>
              <a:srgbClr val="41AC6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41AC6C"/>
              </a:solidFill>
            </a:endParaRPr>
          </a:p>
        </p:txBody>
      </p:sp>
      <p:sp>
        <p:nvSpPr>
          <p:cNvPr id="46087" name="Rectangle 3"/>
          <p:cNvSpPr>
            <a:spLocks noChangeArrowheads="1"/>
          </p:cNvSpPr>
          <p:nvPr/>
        </p:nvSpPr>
        <p:spPr bwMode="auto">
          <a:xfrm>
            <a:off x="533400" y="990600"/>
            <a:ext cx="3200400" cy="1200150"/>
          </a:xfrm>
          <a:prstGeom prst="rect">
            <a:avLst/>
          </a:prstGeom>
          <a:solidFill>
            <a:srgbClr val="343434"/>
          </a:solidFill>
          <a:ln w="9525">
            <a:solidFill>
              <a:srgbClr val="CA9DDE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88" name="Rectangle 5"/>
          <p:cNvSpPr>
            <a:spLocks noChangeArrowheads="1"/>
          </p:cNvSpPr>
          <p:nvPr/>
        </p:nvSpPr>
        <p:spPr bwMode="auto">
          <a:xfrm>
            <a:off x="4724400" y="990600"/>
            <a:ext cx="3063875" cy="1203325"/>
          </a:xfrm>
          <a:prstGeom prst="rect">
            <a:avLst/>
          </a:prstGeom>
          <a:solidFill>
            <a:srgbClr val="343434"/>
          </a:solidFill>
          <a:ln w="9525">
            <a:solidFill>
              <a:srgbClr val="41AC6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100" y="117475"/>
            <a:ext cx="8532813" cy="576263"/>
          </a:xfrm>
        </p:spPr>
        <p:txBody>
          <a:bodyPr anchor="t"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400" dirty="0" smtClean="0"/>
              <a:t>Random Sampling: “Role of the Dice”  and Small Denominator Affect  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460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3200400" cy="387350"/>
          </a:xfrm>
        </p:spPr>
        <p:txBody>
          <a:bodyPr>
            <a:normAutofit fontScale="250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2057400" algn="r"/>
                <a:tab pos="2405063" algn="l"/>
              </a:tabLst>
            </a:pPr>
            <a:r>
              <a:rPr lang="en-US" sz="11200" b="1" dirty="0" smtClean="0">
                <a:solidFill>
                  <a:srgbClr val="CA9DDE"/>
                </a:solidFill>
              </a:rPr>
              <a:t>Numerator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2057400" algn="r"/>
                <a:tab pos="2405063" algn="l"/>
              </a:tabLst>
            </a:pPr>
            <a:endParaRPr lang="en-US" sz="9600" dirty="0" smtClean="0">
              <a:solidFill>
                <a:srgbClr val="CA9DDE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2057400" algn="r"/>
                <a:tab pos="2405063" algn="l"/>
              </a:tabLst>
            </a:pPr>
            <a:r>
              <a:rPr lang="en-US" sz="7400" dirty="0" smtClean="0">
                <a:solidFill>
                  <a:srgbClr val="CA9DDE"/>
                </a:solidFill>
              </a:rPr>
              <a:t>It’s “Role of the Dice” which  numerator cases are selected</a:t>
            </a:r>
            <a:endParaRPr lang="en-US" sz="74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2057400" algn="r"/>
                <a:tab pos="2405063" algn="l"/>
              </a:tabLst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46091" name="Rectangle 3"/>
          <p:cNvSpPr>
            <a:spLocks noChangeArrowheads="1"/>
          </p:cNvSpPr>
          <p:nvPr/>
        </p:nvSpPr>
        <p:spPr bwMode="auto">
          <a:xfrm>
            <a:off x="4800600" y="1066800"/>
            <a:ext cx="3001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30000"/>
              </a:spcBef>
              <a:buClr>
                <a:srgbClr val="C87A12"/>
              </a:buClr>
              <a:buSzPct val="80000"/>
              <a:tabLst>
                <a:tab pos="2057400" algn="r"/>
                <a:tab pos="2405063" algn="l"/>
              </a:tabLst>
            </a:pPr>
            <a:r>
              <a:rPr lang="en-US" sz="2800" b="1" dirty="0">
                <a:solidFill>
                  <a:srgbClr val="00FF00"/>
                </a:solidFill>
              </a:rPr>
              <a:t>Denominator</a:t>
            </a:r>
            <a:r>
              <a:rPr lang="en-US" sz="2800" b="1" dirty="0">
                <a:solidFill>
                  <a:prstClr val="black"/>
                </a:solidFill>
              </a:rPr>
              <a:t/>
            </a:r>
            <a:br>
              <a:rPr lang="en-US" sz="2800" b="1" dirty="0">
                <a:solidFill>
                  <a:prstClr val="black"/>
                </a:solidFill>
              </a:rPr>
            </a:b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6092" name="Rectangle 3"/>
          <p:cNvSpPr>
            <a:spLocks noChangeArrowheads="1"/>
          </p:cNvSpPr>
          <p:nvPr/>
        </p:nvSpPr>
        <p:spPr bwMode="auto">
          <a:xfrm>
            <a:off x="4930775" y="4486275"/>
            <a:ext cx="26876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87A12"/>
              </a:buClr>
              <a:buSzPct val="80000"/>
              <a:tabLst>
                <a:tab pos="2057400" algn="r"/>
                <a:tab pos="2405063" algn="l"/>
              </a:tabLst>
            </a:pPr>
            <a:r>
              <a:rPr lang="en-US" sz="3600" b="1" dirty="0">
                <a:solidFill>
                  <a:srgbClr val="00FF00"/>
                </a:solidFill>
              </a:rPr>
              <a:t>8</a:t>
            </a:r>
            <a:r>
              <a:rPr lang="en-US" sz="2600" dirty="0">
                <a:solidFill>
                  <a:prstClr val="black"/>
                </a:solidFill>
              </a:rPr>
              <a:t/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white"/>
                </a:solidFill>
              </a:rPr>
              <a:t>Final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srgbClr val="00FF00"/>
                </a:solidFill>
              </a:rPr>
              <a:t>Denominator</a:t>
            </a:r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533400" y="3733800"/>
            <a:ext cx="227012" cy="741362"/>
          </a:xfrm>
          <a:prstGeom prst="downArrow">
            <a:avLst>
              <a:gd name="adj1" fmla="val 50000"/>
              <a:gd name="adj2" fmla="val 102778"/>
            </a:avLst>
          </a:prstGeom>
          <a:solidFill>
            <a:srgbClr val="AD3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1731963" y="2209800"/>
            <a:ext cx="96837" cy="1951038"/>
          </a:xfrm>
          <a:prstGeom prst="rect">
            <a:avLst/>
          </a:prstGeom>
          <a:solidFill>
            <a:srgbClr val="AD3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2590800" y="2362200"/>
            <a:ext cx="22124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000" b="1" u="sng" dirty="0" smtClean="0">
                <a:solidFill>
                  <a:prstClr val="white"/>
                </a:solidFill>
              </a:rPr>
              <a:t>Exclude</a:t>
            </a:r>
            <a:r>
              <a:rPr lang="en-US" sz="2000" b="1" dirty="0" smtClean="0">
                <a:solidFill>
                  <a:prstClr val="white"/>
                </a:solidFill>
              </a:rPr>
              <a:t>:</a:t>
            </a:r>
            <a:r>
              <a:rPr lang="en-US" sz="2000" b="1" dirty="0">
                <a:solidFill>
                  <a:prstClr val="white"/>
                </a:solidFill>
              </a:rPr>
              <a:t/>
            </a:r>
            <a:br>
              <a:rPr lang="en-US" sz="2000" b="1" dirty="0">
                <a:solidFill>
                  <a:prstClr val="white"/>
                </a:solidFill>
              </a:rPr>
            </a:br>
            <a:r>
              <a:rPr lang="en-US" sz="2000" b="1" dirty="0" smtClean="0">
                <a:solidFill>
                  <a:prstClr val="white"/>
                </a:solidFill>
              </a:rPr>
              <a:t>    - 2  </a:t>
            </a:r>
            <a:r>
              <a:rPr lang="en-US" sz="2000" b="1" dirty="0" err="1" smtClean="0">
                <a:solidFill>
                  <a:prstClr val="white"/>
                </a:solidFill>
              </a:rPr>
              <a:t>vs</a:t>
            </a:r>
            <a:r>
              <a:rPr lang="en-US" sz="2000" b="1" dirty="0" smtClean="0">
                <a:solidFill>
                  <a:prstClr val="white"/>
                </a:solidFill>
              </a:rPr>
              <a:t> 3 in labor </a:t>
            </a:r>
            <a:endParaRPr lang="en-US" sz="2200" b="1" dirty="0">
              <a:solidFill>
                <a:prstClr val="white"/>
              </a:solidFill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438400" y="3505200"/>
            <a:ext cx="2220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000" b="1" dirty="0" smtClean="0">
                <a:solidFill>
                  <a:prstClr val="white"/>
                </a:solidFill>
              </a:rPr>
              <a:t>    - 1 with SROM</a:t>
            </a:r>
            <a:endParaRPr lang="en-US" sz="2200" b="1" dirty="0">
              <a:solidFill>
                <a:prstClr val="white"/>
              </a:solidFill>
            </a:endParaRPr>
          </a:p>
        </p:txBody>
      </p:sp>
      <p:sp>
        <p:nvSpPr>
          <p:cNvPr id="46100" name="Line 21"/>
          <p:cNvSpPr>
            <a:spLocks noChangeShapeType="1"/>
          </p:cNvSpPr>
          <p:nvPr/>
        </p:nvSpPr>
        <p:spPr bwMode="auto">
          <a:xfrm>
            <a:off x="1828800" y="2819400"/>
            <a:ext cx="542925" cy="0"/>
          </a:xfrm>
          <a:prstGeom prst="line">
            <a:avLst/>
          </a:prstGeom>
          <a:noFill/>
          <a:ln w="317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6101" name="Line 22"/>
          <p:cNvSpPr>
            <a:spLocks noChangeShapeType="1"/>
          </p:cNvSpPr>
          <p:nvPr/>
        </p:nvSpPr>
        <p:spPr bwMode="auto">
          <a:xfrm>
            <a:off x="1828800" y="3657600"/>
            <a:ext cx="542925" cy="0"/>
          </a:xfrm>
          <a:prstGeom prst="line">
            <a:avLst/>
          </a:prstGeom>
          <a:noFill/>
          <a:ln w="317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09600" y="5867400"/>
            <a:ext cx="586410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3800" i="0" dirty="0" smtClean="0">
                <a:solidFill>
                  <a:prstClr val="white"/>
                </a:solidFill>
              </a:rPr>
              <a:t>         12.5%;         vs. = 0%;</a:t>
            </a:r>
            <a:r>
              <a:rPr lang="en-US" sz="3600" i="0" dirty="0" smtClean="0">
                <a:solidFill>
                  <a:prstClr val="white"/>
                </a:solidFill>
              </a:rPr>
              <a:t> </a:t>
            </a:r>
            <a:endParaRPr lang="en-US" sz="3600" i="0" dirty="0">
              <a:solidFill>
                <a:prstClr val="white"/>
              </a:solidFill>
            </a:endParaRPr>
          </a:p>
        </p:txBody>
      </p:sp>
      <p:sp>
        <p:nvSpPr>
          <p:cNvPr id="46105" name="Text Box 28"/>
          <p:cNvSpPr txBox="1">
            <a:spLocks noChangeArrowheads="1"/>
          </p:cNvSpPr>
          <p:nvPr/>
        </p:nvSpPr>
        <p:spPr bwMode="auto">
          <a:xfrm>
            <a:off x="3429000" y="5596116"/>
            <a:ext cx="51168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ctr"/>
            <a:r>
              <a:rPr lang="en-US" sz="3800" b="1" i="0" dirty="0" smtClean="0">
                <a:solidFill>
                  <a:srgbClr val="CA9DDE"/>
                </a:solidFill>
              </a:rPr>
              <a:t>1</a:t>
            </a:r>
            <a:r>
              <a:rPr lang="en-US" sz="2600" i="0" dirty="0">
                <a:solidFill>
                  <a:prstClr val="black"/>
                </a:solidFill>
              </a:rPr>
              <a:t/>
            </a:r>
            <a:br>
              <a:rPr lang="en-US" sz="2600" i="0" dirty="0">
                <a:solidFill>
                  <a:prstClr val="black"/>
                </a:solidFill>
              </a:rPr>
            </a:br>
            <a:r>
              <a:rPr lang="en-US" sz="3800" b="1" i="0" dirty="0">
                <a:solidFill>
                  <a:srgbClr val="00FF00"/>
                </a:solidFill>
              </a:rPr>
              <a:t>8</a:t>
            </a:r>
            <a:r>
              <a:rPr lang="en-US" sz="2600" i="0" dirty="0" smtClean="0">
                <a:solidFill>
                  <a:prstClr val="black"/>
                </a:solidFill>
              </a:rPr>
              <a:t> </a:t>
            </a:r>
            <a:endParaRPr lang="en-US" sz="2600" i="0" dirty="0">
              <a:solidFill>
                <a:prstClr val="black"/>
              </a:solidFill>
            </a:endParaRPr>
          </a:p>
        </p:txBody>
      </p:sp>
      <p:sp>
        <p:nvSpPr>
          <p:cNvPr id="46106" name="Line 29"/>
          <p:cNvSpPr>
            <a:spLocks noChangeShapeType="1"/>
          </p:cNvSpPr>
          <p:nvPr/>
        </p:nvSpPr>
        <p:spPr bwMode="auto">
          <a:xfrm>
            <a:off x="3429000" y="6248400"/>
            <a:ext cx="5143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6108" name="Rectangle 36"/>
          <p:cNvSpPr>
            <a:spLocks noChangeArrowheads="1"/>
          </p:cNvSpPr>
          <p:nvPr/>
        </p:nvSpPr>
        <p:spPr bwMode="auto">
          <a:xfrm>
            <a:off x="533400" y="4495800"/>
            <a:ext cx="2546350" cy="1069975"/>
          </a:xfrm>
          <a:prstGeom prst="rect">
            <a:avLst/>
          </a:prstGeom>
          <a:solidFill>
            <a:srgbClr val="343434"/>
          </a:solidFill>
          <a:ln w="9525">
            <a:solidFill>
              <a:srgbClr val="CA9DD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41AC6C"/>
              </a:solidFill>
            </a:endParaRPr>
          </a:p>
        </p:txBody>
      </p:sp>
      <p:sp>
        <p:nvSpPr>
          <p:cNvPr id="46109" name="Rectangle 3"/>
          <p:cNvSpPr>
            <a:spLocks noChangeArrowheads="1"/>
          </p:cNvSpPr>
          <p:nvPr/>
        </p:nvSpPr>
        <p:spPr bwMode="auto">
          <a:xfrm>
            <a:off x="457200" y="4648200"/>
            <a:ext cx="2687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75000"/>
              </a:lnSpc>
              <a:spcBef>
                <a:spcPct val="30000"/>
              </a:spcBef>
              <a:buClr>
                <a:srgbClr val="C87A12"/>
              </a:buClr>
              <a:buSzPct val="80000"/>
              <a:tabLst>
                <a:tab pos="2057400" algn="r"/>
                <a:tab pos="2405063" algn="l"/>
              </a:tabLst>
            </a:pPr>
            <a:r>
              <a:rPr lang="en-US" sz="3600" b="1" dirty="0">
                <a:solidFill>
                  <a:srgbClr val="CA9DDE"/>
                </a:solidFill>
              </a:rPr>
              <a:t>1</a:t>
            </a:r>
            <a:r>
              <a:rPr lang="en-US" sz="3600" b="1" dirty="0" smtClean="0">
                <a:solidFill>
                  <a:srgbClr val="CA9DDE"/>
                </a:solidFill>
              </a:rPr>
              <a:t> </a:t>
            </a:r>
            <a:r>
              <a:rPr lang="en-US" sz="3600" b="1" dirty="0" err="1" smtClean="0">
                <a:solidFill>
                  <a:srgbClr val="CA9DDE"/>
                </a:solidFill>
              </a:rPr>
              <a:t>vs</a:t>
            </a:r>
            <a:r>
              <a:rPr lang="en-US" sz="3600" b="1" dirty="0" smtClean="0">
                <a:solidFill>
                  <a:srgbClr val="CA9DDE"/>
                </a:solidFill>
              </a:rPr>
              <a:t> 0</a:t>
            </a:r>
            <a:r>
              <a:rPr lang="en-US" sz="2600" dirty="0">
                <a:solidFill>
                  <a:prstClr val="black"/>
                </a:solidFill>
              </a:rPr>
              <a:t/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white"/>
                </a:solidFill>
              </a:rPr>
              <a:t>Final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srgbClr val="CA9DDE"/>
                </a:solidFill>
              </a:rPr>
              <a:t>Numerator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46110" name="Text Box 38"/>
          <p:cNvSpPr txBox="1">
            <a:spLocks noChangeArrowheads="1"/>
          </p:cNvSpPr>
          <p:nvPr/>
        </p:nvSpPr>
        <p:spPr bwMode="auto">
          <a:xfrm>
            <a:off x="6096000" y="2286000"/>
            <a:ext cx="3513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600" i="0" dirty="0" smtClean="0">
                <a:solidFill>
                  <a:prstClr val="white"/>
                </a:solidFill>
              </a:rPr>
              <a:t>8</a:t>
            </a:r>
            <a:endParaRPr lang="en-US" sz="2600" i="0" dirty="0">
              <a:solidFill>
                <a:prstClr val="white"/>
              </a:solidFill>
            </a:endParaRPr>
          </a:p>
        </p:txBody>
      </p:sp>
      <p:grpSp>
        <p:nvGrpSpPr>
          <p:cNvPr id="46111" name="Group 43"/>
          <p:cNvGrpSpPr>
            <a:grpSpLocks/>
          </p:cNvGrpSpPr>
          <p:nvPr/>
        </p:nvGrpSpPr>
        <p:grpSpPr bwMode="auto">
          <a:xfrm>
            <a:off x="1524000" y="2286000"/>
            <a:ext cx="601662" cy="492125"/>
            <a:chOff x="933" y="1029"/>
            <a:chExt cx="379" cy="310"/>
          </a:xfrm>
        </p:grpSpPr>
        <p:sp>
          <p:nvSpPr>
            <p:cNvPr id="46120" name="Rectangle 41"/>
            <p:cNvSpPr>
              <a:spLocks noChangeArrowheads="1"/>
            </p:cNvSpPr>
            <p:nvPr/>
          </p:nvSpPr>
          <p:spPr bwMode="auto">
            <a:xfrm>
              <a:off x="933" y="1047"/>
              <a:ext cx="379" cy="256"/>
            </a:xfrm>
            <a:prstGeom prst="rect">
              <a:avLst/>
            </a:prstGeom>
            <a:solidFill>
              <a:srgbClr val="34343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6121" name="Text Box 42"/>
            <p:cNvSpPr txBox="1">
              <a:spLocks noChangeArrowheads="1"/>
            </p:cNvSpPr>
            <p:nvPr/>
          </p:nvSpPr>
          <p:spPr bwMode="auto">
            <a:xfrm>
              <a:off x="966" y="1029"/>
              <a:ext cx="22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2"/>
                  </a:solidFill>
                  <a:latin typeface="Times" charset="0"/>
                </a:defRPr>
              </a:lvl1pPr>
              <a:lvl2pPr marL="742950" indent="-285750" eaLnBrk="0" hangingPunct="0">
                <a:defRPr sz="1600" i="1">
                  <a:solidFill>
                    <a:schemeClr val="tx2"/>
                  </a:solidFill>
                  <a:latin typeface="Times" charset="0"/>
                </a:defRPr>
              </a:lvl2pPr>
              <a:lvl3pPr marL="1143000" indent="-228600" eaLnBrk="0" hangingPunct="0">
                <a:defRPr sz="1600" i="1">
                  <a:solidFill>
                    <a:schemeClr val="tx2"/>
                  </a:solidFill>
                  <a:latin typeface="Times" charset="0"/>
                </a:defRPr>
              </a:lvl3pPr>
              <a:lvl4pPr marL="1600200" indent="-228600" eaLnBrk="0" hangingPunct="0">
                <a:defRPr sz="1600" i="1">
                  <a:solidFill>
                    <a:schemeClr val="tx2"/>
                  </a:solidFill>
                  <a:latin typeface="Times" charset="0"/>
                </a:defRPr>
              </a:lvl4pPr>
              <a:lvl5pPr marL="2057400" indent="-228600" eaLnBrk="0" hangingPunct="0">
                <a:defRPr sz="1600" i="1">
                  <a:solidFill>
                    <a:schemeClr val="tx2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2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2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2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2"/>
                  </a:solidFill>
                  <a:latin typeface="Times" charset="0"/>
                </a:defRPr>
              </a:lvl9pPr>
            </a:lstStyle>
            <a:p>
              <a:r>
                <a:rPr lang="en-US" sz="2600" i="0" dirty="0" smtClean="0">
                  <a:solidFill>
                    <a:prstClr val="white"/>
                  </a:solidFill>
                </a:rPr>
                <a:t>4</a:t>
              </a:r>
              <a:endParaRPr lang="en-US" sz="2600" i="0" dirty="0">
                <a:solidFill>
                  <a:prstClr val="white"/>
                </a:solidFill>
              </a:endParaRPr>
            </a:p>
          </p:txBody>
        </p:sp>
      </p:grpSp>
      <p:sp>
        <p:nvSpPr>
          <p:cNvPr id="46112" name="Rectangle 44"/>
          <p:cNvSpPr>
            <a:spLocks noChangeArrowheads="1"/>
          </p:cNvSpPr>
          <p:nvPr/>
        </p:nvSpPr>
        <p:spPr bwMode="auto">
          <a:xfrm>
            <a:off x="1371600" y="3048000"/>
            <a:ext cx="2560638" cy="457200"/>
          </a:xfrm>
          <a:prstGeom prst="rect">
            <a:avLst/>
          </a:prstGeom>
          <a:solidFill>
            <a:srgbClr val="34343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113" name="Text Box 45"/>
          <p:cNvSpPr txBox="1">
            <a:spLocks noChangeArrowheads="1"/>
          </p:cNvSpPr>
          <p:nvPr/>
        </p:nvSpPr>
        <p:spPr bwMode="auto">
          <a:xfrm>
            <a:off x="1447800" y="2971800"/>
            <a:ext cx="24160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600" i="0" dirty="0" smtClean="0">
                <a:solidFill>
                  <a:prstClr val="white"/>
                </a:solidFill>
              </a:rPr>
              <a:t>2 </a:t>
            </a:r>
            <a:r>
              <a:rPr lang="en-US" sz="2600" i="0" dirty="0" err="1" smtClean="0">
                <a:solidFill>
                  <a:prstClr val="white"/>
                </a:solidFill>
              </a:rPr>
              <a:t>vs</a:t>
            </a:r>
            <a:r>
              <a:rPr lang="en-US" sz="2600" i="0" dirty="0" smtClean="0">
                <a:solidFill>
                  <a:prstClr val="white"/>
                </a:solidFill>
              </a:rPr>
              <a:t> 1 remaining</a:t>
            </a:r>
            <a:endParaRPr lang="en-US" sz="2600" i="0" dirty="0">
              <a:solidFill>
                <a:prstClr val="white"/>
              </a:solidFill>
            </a:endParaRPr>
          </a:p>
        </p:txBody>
      </p:sp>
      <p:sp>
        <p:nvSpPr>
          <p:cNvPr id="46114" name="Rectangle 46"/>
          <p:cNvSpPr>
            <a:spLocks noChangeArrowheads="1"/>
          </p:cNvSpPr>
          <p:nvPr/>
        </p:nvSpPr>
        <p:spPr bwMode="auto">
          <a:xfrm>
            <a:off x="1219200" y="3886200"/>
            <a:ext cx="2559050" cy="406400"/>
          </a:xfrm>
          <a:prstGeom prst="rect">
            <a:avLst/>
          </a:prstGeom>
          <a:solidFill>
            <a:srgbClr val="34343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115" name="Text Box 47"/>
          <p:cNvSpPr txBox="1">
            <a:spLocks noChangeArrowheads="1"/>
          </p:cNvSpPr>
          <p:nvPr/>
        </p:nvSpPr>
        <p:spPr bwMode="auto">
          <a:xfrm>
            <a:off x="1295400" y="3886200"/>
            <a:ext cx="2319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400" i="0" dirty="0" smtClean="0">
                <a:solidFill>
                  <a:prstClr val="white"/>
                </a:solidFill>
              </a:rPr>
              <a:t> 0 </a:t>
            </a:r>
            <a:r>
              <a:rPr lang="en-US" sz="2400" i="0" dirty="0" err="1" smtClean="0">
                <a:solidFill>
                  <a:prstClr val="white"/>
                </a:solidFill>
              </a:rPr>
              <a:t>vs</a:t>
            </a:r>
            <a:r>
              <a:rPr lang="en-US" sz="2400" i="0" dirty="0" smtClean="0">
                <a:solidFill>
                  <a:prstClr val="white"/>
                </a:solidFill>
              </a:rPr>
              <a:t> 1 remaining</a:t>
            </a:r>
            <a:endParaRPr lang="en-US" sz="2400" i="0" dirty="0">
              <a:solidFill>
                <a:prstClr val="white"/>
              </a:solidFill>
            </a:endParaRPr>
          </a:p>
        </p:txBody>
      </p:sp>
      <p:pic>
        <p:nvPicPr>
          <p:cNvPr id="46119" name="Picture 60" descr="WSPC Logo on blk 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926780" cy="54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6324600" y="5596116"/>
            <a:ext cx="51167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ctr"/>
            <a:r>
              <a:rPr lang="en-US" sz="3800" b="1" i="0" dirty="0">
                <a:solidFill>
                  <a:srgbClr val="CA9DDE"/>
                </a:solidFill>
              </a:rPr>
              <a:t>0</a:t>
            </a:r>
            <a:r>
              <a:rPr lang="en-US" sz="2600" i="0" dirty="0">
                <a:solidFill>
                  <a:prstClr val="black"/>
                </a:solidFill>
              </a:rPr>
              <a:t/>
            </a:r>
            <a:br>
              <a:rPr lang="en-US" sz="2600" i="0" dirty="0">
                <a:solidFill>
                  <a:prstClr val="black"/>
                </a:solidFill>
              </a:rPr>
            </a:br>
            <a:r>
              <a:rPr lang="en-US" sz="3800" b="1" i="0" dirty="0">
                <a:solidFill>
                  <a:srgbClr val="00FF00"/>
                </a:solidFill>
              </a:rPr>
              <a:t>8</a:t>
            </a:r>
            <a:r>
              <a:rPr lang="en-US" sz="2600" i="0" dirty="0" smtClean="0">
                <a:solidFill>
                  <a:prstClr val="black"/>
                </a:solidFill>
              </a:rPr>
              <a:t> </a:t>
            </a:r>
            <a:endParaRPr lang="en-US" sz="2600" i="0" dirty="0">
              <a:solidFill>
                <a:prstClr val="black"/>
              </a:solidFill>
            </a:endParaRP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6324600" y="6248400"/>
            <a:ext cx="5143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823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532813" cy="576262"/>
          </a:xfrm>
        </p:spPr>
        <p:txBody>
          <a:bodyPr anchor="t"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800" dirty="0" smtClean="0"/>
              <a:t>Comparison: 100% vs. TJC Sampling </a:t>
            </a:r>
            <a:r>
              <a:rPr lang="en-US" sz="4000" dirty="0" smtClean="0">
                <a:solidFill>
                  <a:srgbClr val="E0C04C"/>
                </a:solidFill>
              </a:rPr>
              <a:t/>
            </a:r>
            <a:br>
              <a:rPr lang="en-US" sz="4000" dirty="0" smtClean="0">
                <a:solidFill>
                  <a:srgbClr val="E0C04C"/>
                </a:solidFill>
              </a:rPr>
            </a:br>
            <a:endParaRPr lang="en-US" sz="4000" dirty="0" smtClean="0">
              <a:solidFill>
                <a:srgbClr val="C28518"/>
              </a:solidFill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768850" y="1098550"/>
            <a:ext cx="30019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30000"/>
              </a:spcBef>
              <a:buClr>
                <a:srgbClr val="C87A12"/>
              </a:buClr>
              <a:buSzPct val="80000"/>
              <a:tabLst>
                <a:tab pos="2057400" algn="r"/>
                <a:tab pos="2405063" algn="l"/>
              </a:tabLst>
            </a:pP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4930775" y="4756150"/>
            <a:ext cx="26876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C87A12"/>
              </a:buClr>
              <a:buSzPct val="80000"/>
              <a:tabLst>
                <a:tab pos="2057400" algn="r"/>
                <a:tab pos="2405063" algn="l"/>
              </a:tabLst>
            </a:pPr>
            <a:endParaRPr lang="en-US" sz="2600">
              <a:solidFill>
                <a:prstClr val="black"/>
              </a:solidFill>
            </a:endParaRPr>
          </a:p>
        </p:txBody>
      </p:sp>
      <p:sp>
        <p:nvSpPr>
          <p:cNvPr id="39941" name="Text Box 21"/>
          <p:cNvSpPr txBox="1">
            <a:spLocks noChangeArrowheads="1"/>
          </p:cNvSpPr>
          <p:nvPr/>
        </p:nvSpPr>
        <p:spPr bwMode="auto">
          <a:xfrm>
            <a:off x="6342063" y="2644775"/>
            <a:ext cx="11731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endParaRPr lang="en-US" sz="2200" i="0">
              <a:solidFill>
                <a:prstClr val="black"/>
              </a:solidFill>
            </a:endParaRPr>
          </a:p>
        </p:txBody>
      </p:sp>
      <p:sp>
        <p:nvSpPr>
          <p:cNvPr id="39942" name="Oval 40"/>
          <p:cNvSpPr>
            <a:spLocks noChangeArrowheads="1"/>
          </p:cNvSpPr>
          <p:nvPr/>
        </p:nvSpPr>
        <p:spPr bwMode="auto">
          <a:xfrm>
            <a:off x="1524000" y="1295400"/>
            <a:ext cx="5867400" cy="1168400"/>
          </a:xfrm>
          <a:prstGeom prst="ellipse">
            <a:avLst/>
          </a:prstGeom>
          <a:solidFill>
            <a:srgbClr val="10124E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9944" name="Text Box 38"/>
          <p:cNvSpPr txBox="1">
            <a:spLocks noChangeArrowheads="1"/>
          </p:cNvSpPr>
          <p:nvPr/>
        </p:nvSpPr>
        <p:spPr bwMode="auto">
          <a:xfrm>
            <a:off x="1752600" y="1371600"/>
            <a:ext cx="36354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pPr algn="ctr"/>
            <a:r>
              <a:rPr lang="en-US" sz="2600" i="0" dirty="0">
                <a:solidFill>
                  <a:prstClr val="white"/>
                </a:solidFill>
              </a:rPr>
              <a:t>1</a:t>
            </a:r>
            <a:br>
              <a:rPr lang="en-US" sz="2600" i="0" dirty="0">
                <a:solidFill>
                  <a:prstClr val="white"/>
                </a:solidFill>
              </a:rPr>
            </a:br>
            <a:r>
              <a:rPr lang="en-US" sz="2600" i="0" dirty="0" smtClean="0">
                <a:solidFill>
                  <a:prstClr val="white"/>
                </a:solidFill>
              </a:rPr>
              <a:t>43 </a:t>
            </a:r>
            <a:endParaRPr lang="en-US" sz="2600" i="0" dirty="0">
              <a:solidFill>
                <a:prstClr val="white"/>
              </a:solidFill>
            </a:endParaRPr>
          </a:p>
        </p:txBody>
      </p:sp>
      <p:sp>
        <p:nvSpPr>
          <p:cNvPr id="39945" name="Line 39"/>
          <p:cNvSpPr>
            <a:spLocks noChangeShapeType="1"/>
          </p:cNvSpPr>
          <p:nvPr/>
        </p:nvSpPr>
        <p:spPr bwMode="auto">
          <a:xfrm>
            <a:off x="3124201" y="1828800"/>
            <a:ext cx="1219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39946" name="Picture 53" descr="WSPC Logo on blk 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1113066" cy="71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40"/>
          <p:cNvSpPr>
            <a:spLocks noChangeArrowheads="1"/>
          </p:cNvSpPr>
          <p:nvPr/>
        </p:nvSpPr>
        <p:spPr bwMode="auto">
          <a:xfrm>
            <a:off x="1600200" y="3505200"/>
            <a:ext cx="5867400" cy="1168400"/>
          </a:xfrm>
          <a:prstGeom prst="ellipse">
            <a:avLst/>
          </a:prstGeom>
          <a:solidFill>
            <a:srgbClr val="10124E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4648200" y="1524000"/>
            <a:ext cx="207620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2"/>
                </a:solidFill>
                <a:latin typeface="Times" charset="0"/>
              </a:defRPr>
            </a:lvl1pPr>
            <a:lvl2pPr marL="742950" indent="-285750" eaLnBrk="0" hangingPunct="0">
              <a:defRPr sz="1600" i="1">
                <a:solidFill>
                  <a:schemeClr val="tx2"/>
                </a:solidFill>
                <a:latin typeface="Times" charset="0"/>
              </a:defRPr>
            </a:lvl2pPr>
            <a:lvl3pPr marL="11430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3pPr>
            <a:lvl4pPr marL="16002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4pPr>
            <a:lvl5pPr marL="2057400" indent="-228600" eaLnBrk="0" hangingPunct="0">
              <a:defRPr sz="1600" i="1">
                <a:solidFill>
                  <a:schemeClr val="tx2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3800" i="0" dirty="0" smtClean="0">
                <a:solidFill>
                  <a:prstClr val="white"/>
                </a:solidFill>
              </a:rPr>
              <a:t>= 2.3 %  </a:t>
            </a:r>
            <a:r>
              <a:rPr lang="en-US" sz="3600" i="0" dirty="0" smtClean="0">
                <a:solidFill>
                  <a:prstClr val="white"/>
                </a:solidFill>
              </a:rPr>
              <a:t> </a:t>
            </a:r>
            <a:endParaRPr lang="en-US" sz="3600" i="0" dirty="0">
              <a:solidFill>
                <a:prstClr val="white"/>
              </a:solidFill>
            </a:endParaRPr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>
            <a:off x="3124200" y="4114800"/>
            <a:ext cx="1142999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3810000"/>
            <a:ext cx="21916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prstClr val="white"/>
                </a:solidFill>
              </a:rPr>
              <a:t>= 12.5 %   </a:t>
            </a:r>
            <a:endParaRPr lang="en-US" sz="38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657600"/>
            <a:ext cx="42832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white"/>
                </a:solidFill>
              </a:rPr>
              <a:t>1</a:t>
            </a:r>
            <a:br>
              <a:rPr lang="en-US" sz="2600" dirty="0" smtClean="0">
                <a:solidFill>
                  <a:prstClr val="white"/>
                </a:solidFill>
              </a:rPr>
            </a:br>
            <a:r>
              <a:rPr lang="en-US" sz="2600" dirty="0" smtClean="0">
                <a:solidFill>
                  <a:prstClr val="white"/>
                </a:solidFill>
              </a:rPr>
              <a:t>8 </a:t>
            </a: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133600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VS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1606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</a:rPr>
              <a:t>True Rate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95600"/>
            <a:ext cx="77450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</a:rPr>
              <a:t>Random Sample – Wide Variability – Not True Rate</a:t>
            </a:r>
          </a:p>
          <a:p>
            <a:endParaRPr lang="en-US" b="1" dirty="0">
              <a:solidFill>
                <a:prstClr val="white"/>
              </a:solidFill>
            </a:endParaRPr>
          </a:p>
          <a:p>
            <a:r>
              <a:rPr lang="en-US" sz="2000" b="1" dirty="0" smtClean="0">
                <a:solidFill>
                  <a:prstClr val="white"/>
                </a:solidFill>
              </a:rPr>
              <a:t>Scenario 1: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8" name="Oval 40"/>
          <p:cNvSpPr>
            <a:spLocks noChangeArrowheads="1"/>
          </p:cNvSpPr>
          <p:nvPr/>
        </p:nvSpPr>
        <p:spPr bwMode="auto">
          <a:xfrm>
            <a:off x="1676400" y="5181600"/>
            <a:ext cx="5867400" cy="1168400"/>
          </a:xfrm>
          <a:prstGeom prst="ellipse">
            <a:avLst/>
          </a:prstGeom>
          <a:solidFill>
            <a:srgbClr val="10124E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334000"/>
            <a:ext cx="3529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</a:rPr>
              <a:t>0</a:t>
            </a:r>
          </a:p>
          <a:p>
            <a:r>
              <a:rPr lang="en-US" sz="2600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>
            <a:off x="3048000" y="5791200"/>
            <a:ext cx="1142999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410200"/>
            <a:ext cx="12426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prstClr val="white"/>
                </a:solidFill>
              </a:rPr>
              <a:t>= 0 %</a:t>
            </a:r>
            <a:endParaRPr lang="en-US" sz="38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029200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Scenario 2: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144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Medicaid Quality Incentive  Thresholds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229600" cy="4759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6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Measure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Threshold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Points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365720">
                <a:tc rowSpan="4">
                  <a:txBody>
                    <a:bodyPr/>
                    <a:lstStyle/>
                    <a:p>
                      <a:r>
                        <a:rPr lang="en-US" sz="1800" dirty="0" smtClean="0"/>
                        <a:t>CA-UTI ICU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&gt;11.8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365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11.8-6.2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365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6.1-1.5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365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&lt;1.5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365720">
                <a:tc rowSpan="4">
                  <a:txBody>
                    <a:bodyPr/>
                    <a:lstStyle/>
                    <a:p>
                      <a:r>
                        <a:rPr lang="en-US" sz="1800" dirty="0" smtClean="0"/>
                        <a:t>CA-UTI Non-ICU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&gt;3.5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365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3.5-1.1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365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1.0-0.1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365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&lt;0.1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365720">
                <a:tc rowSpan="4">
                  <a:txBody>
                    <a:bodyPr/>
                    <a:lstStyle/>
                    <a:p>
                      <a:r>
                        <a:rPr lang="en-US" sz="1800" dirty="0" smtClean="0"/>
                        <a:t>Healthcare Personnel</a:t>
                      </a:r>
                      <a:r>
                        <a:rPr lang="en-US" sz="1800" baseline="0" dirty="0" smtClean="0"/>
                        <a:t> Influenza Vaccination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&lt;85%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365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85-89.4%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365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89.5</a:t>
                      </a:r>
                      <a:r>
                        <a:rPr lang="en-US" sz="1800" baseline="0" dirty="0" smtClean="0"/>
                        <a:t>-93%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02" marB="45702"/>
                </a:tc>
              </a:tr>
              <a:tr h="365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&gt;93%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02" marB="45702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20834548">
            <a:off x="4876742" y="2810236"/>
            <a:ext cx="20906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DRAFT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684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Medicaid Quality Incentive  Thresholds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229600" cy="475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6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Measure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Threshold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Points</a:t>
                      </a:r>
                      <a:endParaRPr lang="en-US" sz="1800" dirty="0"/>
                    </a:p>
                  </a:txBody>
                  <a:tcPr marT="45697" marB="45697"/>
                </a:tc>
              </a:tr>
              <a:tr h="365712">
                <a:tc rowSpan="4">
                  <a:txBody>
                    <a:bodyPr/>
                    <a:lstStyle/>
                    <a:p>
                      <a:r>
                        <a:rPr lang="en-US" sz="1800" dirty="0" smtClean="0"/>
                        <a:t>ER</a:t>
                      </a:r>
                      <a:r>
                        <a:rPr lang="en-US" sz="1800" baseline="0" dirty="0" smtClean="0"/>
                        <a:t> is for Emergencies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&lt;1%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697" marB="45697"/>
                </a:tc>
              </a:tr>
              <a:tr h="365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1-4.9%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697" marB="45697"/>
                </a:tc>
              </a:tr>
              <a:tr h="365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5-9.9%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697" marB="45697"/>
                </a:tc>
              </a:tr>
              <a:tr h="365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&gt;9.9%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697" marB="45697"/>
                </a:tc>
              </a:tr>
              <a:tr h="365712">
                <a:tc rowSpan="4">
                  <a:txBody>
                    <a:bodyPr/>
                    <a:lstStyle/>
                    <a:p>
                      <a:r>
                        <a:rPr lang="en-US" sz="1800" dirty="0" smtClean="0"/>
                        <a:t>Falls with Injury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&gt;1.5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697" marB="45697"/>
                </a:tc>
              </a:tr>
              <a:tr h="365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1.5-0.85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697" marB="45697"/>
                </a:tc>
              </a:tr>
              <a:tr h="365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0.84-0.70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697" marB="45697"/>
                </a:tc>
              </a:tr>
              <a:tr h="365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&lt;0.70</a:t>
                      </a:r>
                      <a:endParaRPr lang="en-US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697" marB="45697"/>
                </a:tc>
              </a:tr>
              <a:tr h="365742">
                <a:tc rowSpan="4">
                  <a:txBody>
                    <a:bodyPr/>
                    <a:lstStyle/>
                    <a:p>
                      <a:r>
                        <a:rPr lang="en-US" sz="1800" baseline="0" dirty="0" smtClean="0"/>
                        <a:t>Induction Appropriateness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&lt;60%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2" marB="45712"/>
                </a:tc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60-71%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12" marB="45712"/>
                </a:tc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72-84%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12" marB="45712"/>
                </a:tc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&gt;84%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834548">
            <a:off x="4876742" y="2810236"/>
            <a:ext cx="20906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DRAFT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960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Medicaid Quality Incentive  Thresholds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75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7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Measure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Threshold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Points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365718">
                <a:tc rowSpan="4">
                  <a:txBody>
                    <a:bodyPr/>
                    <a:lstStyle/>
                    <a:p>
                      <a:r>
                        <a:rPr lang="en-US" sz="1800" baseline="0" dirty="0" smtClean="0"/>
                        <a:t>Elective Delivery 37 to 39 Weeks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&gt;2%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365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2-1.1%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365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1-0.1%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365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&lt;0.1%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365718">
                <a:tc rowSpan="4">
                  <a:txBody>
                    <a:bodyPr/>
                    <a:lstStyle/>
                    <a:p>
                      <a:r>
                        <a:rPr lang="en-US" sz="1800" dirty="0" smtClean="0"/>
                        <a:t>Behavioral Health: Post Discharge Continuing Care Plan Transmitted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&lt;60%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365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60-69.9%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365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70-79.9%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365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&gt;80%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365718">
                <a:tc rowSpan="4">
                  <a:txBody>
                    <a:bodyPr/>
                    <a:lstStyle/>
                    <a:p>
                      <a:r>
                        <a:rPr lang="en-US" sz="1800" dirty="0" smtClean="0"/>
                        <a:t>Behavioral Health:</a:t>
                      </a:r>
                      <a:r>
                        <a:rPr lang="en-US" sz="1800" baseline="0" dirty="0" smtClean="0"/>
                        <a:t> Justification on Antipsychotic Medications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&lt;85%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365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85-89%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365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90-94%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04" marB="45704"/>
                </a:tc>
              </a:tr>
              <a:tr h="365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&gt;94%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04" marB="45704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20834548">
            <a:off x="4876742" y="2810236"/>
            <a:ext cx="20906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DRAFT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693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13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" y="-17930"/>
            <a:ext cx="9144000" cy="6926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23913">
            <a:off x="1914348" y="2226378"/>
            <a:ext cx="5093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79646">
                    <a:lumMod val="75000"/>
                  </a:srgbClr>
                </a:solidFill>
              </a:rPr>
              <a:t>The Vision</a:t>
            </a:r>
            <a:endParaRPr lang="en-US" sz="80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621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20000" cy="1143000"/>
          </a:xfrm>
        </p:spPr>
        <p:txBody>
          <a:bodyPr/>
          <a:lstStyle/>
          <a:p>
            <a:r>
              <a:rPr lang="en-US" dirty="0" smtClean="0"/>
              <a:t>Learning Collaborative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2819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Learning communities:</a:t>
            </a:r>
          </a:p>
          <a:p>
            <a:r>
              <a:rPr lang="en-US" sz="2800" dirty="0" smtClean="0"/>
              <a:t>Are adaptive to their external environment</a:t>
            </a:r>
          </a:p>
          <a:p>
            <a:r>
              <a:rPr lang="en-US" sz="2800" dirty="0" smtClean="0"/>
              <a:t>Continually enhance their capability to change/adapt</a:t>
            </a:r>
          </a:p>
          <a:p>
            <a:r>
              <a:rPr lang="en-US" sz="2800" dirty="0" smtClean="0"/>
              <a:t>Develop collective as well as individual learning</a:t>
            </a:r>
          </a:p>
          <a:p>
            <a:r>
              <a:rPr lang="en-US" sz="2800" dirty="0" smtClean="0"/>
              <a:t>Use the results of learning to achieve better results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257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“The illiterate of the 21st century will not be the individual who cannot read and write, but the one who cannot learn, unlearn, and relearn.” </a:t>
            </a:r>
          </a:p>
          <a:p>
            <a:endParaRPr lang="en-US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Futurist Alvin Toffler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371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With increasing complexity and quickening pace of change, the need to develop mechanisms for continuous learning and innovation is greater than ever.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7200"/>
            <a:ext cx="660894" cy="692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1143000"/>
          </a:xfrm>
        </p:spPr>
        <p:txBody>
          <a:bodyPr/>
          <a:lstStyle/>
          <a:p>
            <a:r>
              <a:rPr lang="en-US" dirty="0" smtClean="0"/>
              <a:t>Project Structure and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47" y="5486400"/>
            <a:ext cx="965200" cy="1009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2286000"/>
            <a:ext cx="2667000" cy="163121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On-boarding meetings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Monthly meetings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List serve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Newsletters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Data reports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2286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81821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Not “baked”</a:t>
            </a:r>
          </a:p>
          <a:p>
            <a:r>
              <a:rPr lang="en-US" sz="3600" dirty="0" smtClean="0"/>
              <a:t>Not perfect</a:t>
            </a:r>
          </a:p>
          <a:p>
            <a:r>
              <a:rPr lang="en-US" sz="3600" dirty="0" smtClean="0"/>
              <a:t>Open source</a:t>
            </a:r>
          </a:p>
          <a:p>
            <a:pPr lvl="1"/>
            <a:r>
              <a:rPr lang="en-US" sz="2400" dirty="0" smtClean="0"/>
              <a:t>Open use and modification</a:t>
            </a:r>
          </a:p>
          <a:p>
            <a:pPr lvl="1"/>
            <a:r>
              <a:rPr lang="en-US" sz="2400" dirty="0" smtClean="0"/>
              <a:t>Social capital</a:t>
            </a:r>
          </a:p>
          <a:p>
            <a:pPr lvl="1"/>
            <a:r>
              <a:rPr lang="en-US" sz="2400" dirty="0" smtClean="0"/>
              <a:t>Exponential learning</a:t>
            </a:r>
          </a:p>
          <a:p>
            <a:pPr lvl="1"/>
            <a:endParaRPr lang="en-US" sz="3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1117600" cy="1168762"/>
          </a:xfrm>
          <a:prstGeom prst="rect">
            <a:avLst/>
          </a:prstGeom>
        </p:spPr>
      </p:pic>
      <p:pic>
        <p:nvPicPr>
          <p:cNvPr id="6" name="Picture 5" descr="may-the-source-be-with-y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514600"/>
            <a:ext cx="3069945" cy="2997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2400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49362"/>
          </a:xfrm>
        </p:spPr>
        <p:txBody>
          <a:bodyPr/>
          <a:lstStyle/>
          <a:p>
            <a:r>
              <a:rPr lang="en-US" dirty="0" smtClean="0"/>
              <a:t>Safe Deliveries Roadmap Consultants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3846"/>
          <a:stretch>
            <a:fillRect/>
          </a:stretch>
        </p:blipFill>
        <p:spPr>
          <a:xfrm>
            <a:off x="1371600" y="2971800"/>
            <a:ext cx="1524000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371600" y="2463968"/>
            <a:ext cx="1592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Eric Knox, MD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05" y="5475601"/>
            <a:ext cx="1016000" cy="10013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95800" y="2325469"/>
            <a:ext cx="2667000" cy="2856130"/>
            <a:chOff x="4495800" y="2325469"/>
            <a:chExt cx="2667000" cy="2856130"/>
          </a:xfrm>
        </p:grpSpPr>
        <p:sp>
          <p:nvSpPr>
            <p:cNvPr id="8" name="Rectangle 7"/>
            <p:cNvSpPr/>
            <p:nvPr/>
          </p:nvSpPr>
          <p:spPr>
            <a:xfrm>
              <a:off x="4495800" y="2325469"/>
              <a:ext cx="2667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88" lvl="1" algn="ctr"/>
              <a:r>
                <a:rPr lang="en-US" dirty="0" smtClean="0">
                  <a:solidFill>
                    <a:prstClr val="black"/>
                  </a:solidFill>
                </a:rPr>
                <a:t>   Kathleen Simpson</a:t>
              </a:r>
            </a:p>
            <a:p>
              <a:pPr marL="111125" lvl="1" algn="ctr"/>
              <a:r>
                <a:rPr lang="en-US" dirty="0" smtClean="0">
                  <a:solidFill>
                    <a:prstClr val="black"/>
                  </a:solidFill>
                </a:rPr>
                <a:t>PhD, RNC, FAAN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0" name="Picture 9" descr="CIMG8802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400" y="3001538"/>
              <a:ext cx="1447800" cy="218006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107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92692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6200000">
            <a:off x="3354756" y="2498929"/>
            <a:ext cx="2434490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838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FIRST FOCUS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997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620000" cy="1143000"/>
          </a:xfrm>
        </p:spPr>
        <p:txBody>
          <a:bodyPr/>
          <a:lstStyle/>
          <a:p>
            <a:r>
              <a:rPr lang="en-US" dirty="0" smtClean="0"/>
              <a:t>Labor Management Bundle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63" y="5835483"/>
            <a:ext cx="963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4"/>
          <a:srcRect l="6091" t="11146" r="6847" b="3503"/>
          <a:stretch/>
        </p:blipFill>
        <p:spPr bwMode="auto">
          <a:xfrm>
            <a:off x="381000" y="1436787"/>
            <a:ext cx="7620000" cy="4202013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Measures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/>
                <a:cs typeface="Times New Roman"/>
              </a:rPr>
              <a:t>Outcome:</a:t>
            </a:r>
            <a:endParaRPr lang="en-US" sz="2400" dirty="0"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NTSV Cesarean Section (Nulliparous, Term, Singleton, Vertex)</a:t>
            </a:r>
            <a:endParaRPr lang="en-US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TSV Primary Cesarean Section (Term, Singleton, Vertex)</a:t>
            </a:r>
            <a:endParaRPr lang="en-US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US" dirty="0">
                <a:ea typeface="Times New Roman"/>
                <a:cs typeface="Times New Roman"/>
              </a:rPr>
              <a:t>Elective induction of labor</a:t>
            </a:r>
            <a:endParaRPr lang="en-US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Maternal admission to Intensive Care Unit</a:t>
            </a:r>
            <a:endParaRPr lang="en-US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Maternal blood transfusions</a:t>
            </a:r>
            <a:endParaRPr lang="en-US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Maternal length of stay</a:t>
            </a:r>
            <a:endParaRPr lang="en-US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Operative vaginal delivery</a:t>
            </a:r>
            <a:endParaRPr lang="en-US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Unexpected Newborn Complications measure </a:t>
            </a:r>
            <a:endParaRPr lang="en-US" dirty="0">
              <a:latin typeface="Times New Roman"/>
              <a:ea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/>
                <a:cs typeface="Times New Roman"/>
              </a:rPr>
              <a:t>Process:</a:t>
            </a:r>
            <a:endParaRPr lang="en-US" sz="2000" dirty="0"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Compliance with labor induction practices</a:t>
            </a:r>
            <a:endParaRPr lang="en-US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Compliance with first stage labor 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Times New Roman"/>
              </a:rPr>
              <a:t>practices</a:t>
            </a:r>
            <a:endParaRPr lang="en-US" dirty="0" smtClean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9144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/>
                <a:cs typeface="Times New Roman"/>
              </a:rPr>
              <a:t>Compliance 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with second stage labor practices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963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1143000"/>
          </a:xfrm>
        </p:spPr>
        <p:txBody>
          <a:bodyPr/>
          <a:lstStyle/>
          <a:p>
            <a:r>
              <a:rPr lang="en-US" dirty="0" smtClean="0"/>
              <a:t>Measures Definitions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963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4"/>
          <a:srcRect l="3663" t="18364" r="9375" b="5185"/>
          <a:stretch/>
        </p:blipFill>
        <p:spPr bwMode="auto">
          <a:xfrm>
            <a:off x="354013" y="1524000"/>
            <a:ext cx="7620000" cy="376817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  </a:t>
            </a:r>
            <a:r>
              <a:rPr lang="en-US" sz="3600" dirty="0" smtClean="0">
                <a:solidFill>
                  <a:prstClr val="white"/>
                </a:solidFill>
              </a:rPr>
              <a:t>Sample Strategy </a:t>
            </a:r>
            <a:r>
              <a:rPr lang="en-US" sz="2400" dirty="0" smtClean="0">
                <a:solidFill>
                  <a:prstClr val="white"/>
                </a:solidFill>
              </a:rPr>
              <a:t>- </a:t>
            </a:r>
            <a:r>
              <a:rPr lang="en-US" sz="3600" dirty="0" smtClean="0">
                <a:solidFill>
                  <a:prstClr val="white"/>
                </a:solidFill>
              </a:rPr>
              <a:t>Maternal Blood Transfusions 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sz="3200" dirty="0" smtClean="0">
                <a:solidFill>
                  <a:prstClr val="white"/>
                </a:solidFill>
              </a:rPr>
              <a:t>                 Two complementary approaches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dirty="0" smtClean="0">
                <a:solidFill>
                  <a:prstClr val="white"/>
                </a:solidFill>
              </a:rPr>
              <a:t>ICD-9-CM procedure code group 99.0:</a:t>
            </a:r>
          </a:p>
          <a:p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	99.03 Transfusions of whole blood</a:t>
            </a:r>
          </a:p>
          <a:p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99.04 Transfusion of packed cells</a:t>
            </a:r>
          </a:p>
          <a:p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99.05 Transfusion of platelets</a:t>
            </a:r>
          </a:p>
          <a:p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99.06 Transfusion of coagulation factors </a:t>
            </a:r>
          </a:p>
          <a:p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99.07 Transfusion of other serum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arenR" startAt="2"/>
            </a:pPr>
            <a:r>
              <a:rPr lang="en-US" dirty="0" smtClean="0">
                <a:solidFill>
                  <a:prstClr val="white"/>
                </a:solidFill>
              </a:rPr>
              <a:t>Data queries from electronic record for Labor and Delivery and Post-Partum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                Identifies any patient with blood units ordered and blood units transfused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                   Patients identified by unit location and provider specialty                  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                </a:t>
            </a:r>
          </a:p>
          <a:p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For patients positively identified:                   </a:t>
            </a:r>
          </a:p>
          <a:p>
            <a:pPr marL="285750" indent="-285750">
              <a:buClr>
                <a:srgbClr val="FF0000"/>
              </a:buClr>
              <a:buSzPct val="200000"/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            # and type of blood units ordered (from order entry system CPOE)</a:t>
            </a:r>
          </a:p>
          <a:p>
            <a:pPr marL="285750" indent="-285750">
              <a:buClr>
                <a:srgbClr val="FF0000"/>
              </a:buClr>
              <a:buSzPct val="200000"/>
              <a:buFont typeface="Arial" pitchFamily="34" charset="0"/>
              <a:buChar char="•"/>
            </a:pPr>
            <a:r>
              <a:rPr lang="en-US">
                <a:solidFill>
                  <a:prstClr val="white"/>
                </a:solidFill>
              </a:rPr>
              <a:t> </a:t>
            </a:r>
            <a:r>
              <a:rPr lang="en-US" smtClean="0">
                <a:solidFill>
                  <a:prstClr val="white"/>
                </a:solidFill>
              </a:rPr>
              <a:t>           </a:t>
            </a:r>
            <a:r>
              <a:rPr lang="en-US" dirty="0" smtClean="0">
                <a:solidFill>
                  <a:prstClr val="white"/>
                </a:solidFill>
              </a:rPr>
              <a:t># of Blood units transfused (type and number) from electronic nursing flow sheets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53" descr="WSPC Logo on blk fa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43600"/>
            <a:ext cx="1113066" cy="71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71578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143000"/>
          </a:xfrm>
        </p:spPr>
        <p:txBody>
          <a:bodyPr/>
          <a:lstStyle/>
          <a:p>
            <a:r>
              <a:rPr lang="en-US" dirty="0" smtClean="0"/>
              <a:t>The Local Campaign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Readiness to change: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Genuine </a:t>
            </a:r>
            <a:r>
              <a:rPr lang="en-US" sz="2600" smtClean="0">
                <a:solidFill>
                  <a:srgbClr val="002060"/>
                </a:solidFill>
              </a:rPr>
              <a:t>commitment from </a:t>
            </a:r>
            <a:r>
              <a:rPr lang="en-US" sz="2600" dirty="0" smtClean="0">
                <a:solidFill>
                  <a:srgbClr val="002060"/>
                </a:solidFill>
              </a:rPr>
              <a:t>hospital and department leadership</a:t>
            </a:r>
            <a:endParaRPr lang="en-US" sz="2600" dirty="0">
              <a:solidFill>
                <a:srgbClr val="002060"/>
              </a:solidFill>
            </a:endParaRP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Committed provider and nursing champions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Interdisciplinary team to encourage engagement, and support and lead action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Regular self assessment of progress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Perseverance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69" y="685800"/>
            <a:ext cx="963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105400"/>
            <a:ext cx="739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“Do not get frustrated when progress is not apparent.  Persistence is critical….one must have a “Zen-like” approach to avoid frustration”</a:t>
            </a:r>
          </a:p>
          <a:p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sz="1400" i="1" dirty="0" smtClean="0"/>
              <a:t>Achieving Strong Teamwork Practices in Hospital Labor and Delivery Units: RAND 2010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620000" cy="1143000"/>
          </a:xfrm>
        </p:spPr>
        <p:txBody>
          <a:bodyPr/>
          <a:lstStyle/>
          <a:p>
            <a:r>
              <a:rPr lang="en-US" dirty="0" smtClean="0"/>
              <a:t>Project Readiness Assessment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74" y="5715000"/>
            <a:ext cx="963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4"/>
          <a:srcRect l="22917" t="14815" r="22436" b="14530"/>
          <a:stretch/>
        </p:blipFill>
        <p:spPr bwMode="auto">
          <a:xfrm>
            <a:off x="791146" y="1277269"/>
            <a:ext cx="6600797" cy="4800600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20000" cy="1143000"/>
          </a:xfrm>
        </p:spPr>
        <p:txBody>
          <a:bodyPr/>
          <a:lstStyle/>
          <a:p>
            <a:r>
              <a:rPr lang="en-US" dirty="0" smtClean="0"/>
              <a:t>The Local Campaign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5400" dirty="0" smtClean="0">
                <a:solidFill>
                  <a:srgbClr val="002060"/>
                </a:solidFill>
              </a:rPr>
              <a:t>You are all Leaders!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963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articles.elitefts.com/wp-content/uploads/2011/06/lead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76178"/>
            <a:ext cx="4762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71758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3" y="152400"/>
            <a:ext cx="7620000" cy="1143000"/>
          </a:xfrm>
        </p:spPr>
        <p:txBody>
          <a:bodyPr/>
          <a:lstStyle/>
          <a:p>
            <a:r>
              <a:rPr lang="en-US" dirty="0" smtClean="0"/>
              <a:t>Meeting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572000"/>
          </a:xfrm>
        </p:spPr>
        <p:txBody>
          <a:bodyPr/>
          <a:lstStyle/>
          <a:p>
            <a:r>
              <a:rPr lang="en-US" dirty="0" smtClean="0"/>
              <a:t>On-boarding (webcast)</a:t>
            </a:r>
          </a:p>
          <a:p>
            <a:pPr lvl="1"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</a:rPr>
              <a:t>Monday, July 8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7:00 – 9:00 a.m.</a:t>
            </a:r>
          </a:p>
          <a:p>
            <a:pPr lvl="1"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</a:rPr>
              <a:t>Thursday, August 15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7:00 – 8:00 a.m.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Monthly (webcast)</a:t>
            </a:r>
          </a:p>
          <a:p>
            <a:pPr lvl="1"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</a:rPr>
              <a:t>Tuesday, September 3</a:t>
            </a:r>
            <a:r>
              <a:rPr lang="en-US" baseline="30000" dirty="0">
                <a:solidFill>
                  <a:prstClr val="black"/>
                </a:solidFill>
              </a:rPr>
              <a:t>rd</a:t>
            </a:r>
            <a:r>
              <a:rPr lang="en-US" dirty="0">
                <a:solidFill>
                  <a:prstClr val="black"/>
                </a:solidFill>
              </a:rPr>
              <a:t> 7:00 – 8:00 a.m.</a:t>
            </a:r>
          </a:p>
          <a:p>
            <a:pPr lvl="1"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</a:rPr>
              <a:t>Tuesday, October 22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7:00 – 8:00 a.m.</a:t>
            </a:r>
          </a:p>
          <a:p>
            <a:pPr lvl="1"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</a:rPr>
              <a:t>Tuesday, November 5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7:00 – 8:00 a.m.</a:t>
            </a:r>
          </a:p>
          <a:p>
            <a:pPr lvl="1"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</a:rPr>
              <a:t>Thursday, December 5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7:00 – 8:00 a.m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lvl="1">
              <a:buClr>
                <a:srgbClr val="C0504D"/>
              </a:buClr>
            </a:pPr>
            <a:endParaRPr lang="en-US" dirty="0" smtClean="0"/>
          </a:p>
          <a:p>
            <a:r>
              <a:rPr lang="en-US" dirty="0" smtClean="0"/>
              <a:t>Safe Table (in-person)</a:t>
            </a:r>
          </a:p>
          <a:p>
            <a:pPr lvl="1"/>
            <a:r>
              <a:rPr lang="en-US" dirty="0" smtClean="0"/>
              <a:t>Tuesday, November 19</a:t>
            </a:r>
            <a:r>
              <a:rPr lang="en-US" baseline="30000" dirty="0" smtClean="0"/>
              <a:t>th</a:t>
            </a:r>
            <a:r>
              <a:rPr lang="en-US" dirty="0" smtClean="0"/>
              <a:t> 9:00 – 2:30 p.m.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15000"/>
            <a:ext cx="963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218237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Quarter 2014 meetings will be determined by October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Next Meeting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Webcast July 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 7 a.m. – 9 a.m.</a:t>
            </a:r>
          </a:p>
          <a:p>
            <a:pPr lvl="1"/>
            <a:r>
              <a:rPr lang="en-US" sz="3400" dirty="0" smtClean="0"/>
              <a:t>Forum for providers</a:t>
            </a:r>
          </a:p>
          <a:p>
            <a:pPr lvl="1"/>
            <a:r>
              <a:rPr lang="en-US" sz="3400" dirty="0" smtClean="0"/>
              <a:t>Draft checklists for feedback/testing</a:t>
            </a:r>
          </a:p>
          <a:p>
            <a:pPr lvl="1"/>
            <a:r>
              <a:rPr lang="en-US" sz="3400" dirty="0" smtClean="0"/>
              <a:t>Draft data collection tool for feedback/testing</a:t>
            </a:r>
            <a:endParaRPr lang="en-US" sz="3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10200"/>
            <a:ext cx="963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Describe the Medicaid Quality Incentive</a:t>
            </a:r>
          </a:p>
          <a:p>
            <a:r>
              <a:rPr lang="en-US" sz="3200" dirty="0" smtClean="0"/>
              <a:t>Lay the foundation for co-developing methods and tools</a:t>
            </a:r>
          </a:p>
          <a:p>
            <a:r>
              <a:rPr lang="en-US" sz="3200" dirty="0" smtClean="0"/>
              <a:t>Receive feedback</a:t>
            </a:r>
          </a:p>
          <a:p>
            <a:r>
              <a:rPr lang="en-US" sz="3200" dirty="0" smtClean="0"/>
              <a:t>Discuss upcoming activities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57800"/>
            <a:ext cx="10064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80627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sz="4000" dirty="0" smtClean="0"/>
              <a:t>Learning Collaborative Website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10577" t="17436" r="24038" b="6154"/>
          <a:stretch>
            <a:fillRect/>
          </a:stretch>
        </p:blipFill>
        <p:spPr bwMode="auto">
          <a:xfrm>
            <a:off x="762000" y="1524000"/>
            <a:ext cx="685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5486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hlinkClick r:id="rId3"/>
              </a:rPr>
              <a:t>http://www.wsha.org/0513.cfm%20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ctr"/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965200" cy="10093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6858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Questions?</a:t>
            </a:r>
            <a:endParaRPr lang="en-US" sz="6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1017587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Mara </a:t>
            </a:r>
            <a:r>
              <a:rPr lang="en-US" sz="3600" dirty="0" err="1" smtClean="0"/>
              <a:t>Zabari</a:t>
            </a:r>
            <a:r>
              <a:rPr lang="en-US" sz="3600" dirty="0" smtClean="0"/>
              <a:t>, Director of Integration Partnership for Patients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206-216-2529</a:t>
            </a:r>
          </a:p>
          <a:p>
            <a:pPr algn="ctr">
              <a:buNone/>
            </a:pPr>
            <a:r>
              <a:rPr lang="en-US" sz="3600" dirty="0" smtClean="0">
                <a:hlinkClick r:id="rId3"/>
              </a:rPr>
              <a:t>maraz@wsha.org</a:t>
            </a:r>
            <a:endParaRPr lang="en-US" sz="3600" dirty="0" smtClean="0"/>
          </a:p>
          <a:p>
            <a:pPr algn="ctr">
              <a:buNone/>
            </a:pP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319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Project Time 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Open Enrollment: April </a:t>
            </a:r>
          </a:p>
          <a:p>
            <a:r>
              <a:rPr lang="en-US" sz="2400" dirty="0" smtClean="0"/>
              <a:t>On-boarding meetings: June – August</a:t>
            </a:r>
          </a:p>
          <a:p>
            <a:pPr lvl="1"/>
            <a:r>
              <a:rPr lang="en-US" dirty="0" smtClean="0"/>
              <a:t>Testing tools</a:t>
            </a:r>
          </a:p>
          <a:p>
            <a:pPr lvl="1"/>
            <a:r>
              <a:rPr lang="en-US" dirty="0" smtClean="0"/>
              <a:t>Baseline data collection</a:t>
            </a:r>
          </a:p>
          <a:p>
            <a:r>
              <a:rPr lang="en-US" sz="2400" dirty="0" smtClean="0"/>
              <a:t>Implementation: September</a:t>
            </a:r>
            <a:endParaRPr lang="en-US" sz="2400" dirty="0"/>
          </a:p>
        </p:txBody>
      </p:sp>
      <p:pic>
        <p:nvPicPr>
          <p:cNvPr id="7" name="Picture 6" descr="imagesCAH5VLJ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267200"/>
            <a:ext cx="5257800" cy="23572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016000" cy="1003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505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AND, THEY’RE OFF!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060281" cy="990600"/>
          </a:xfrm>
        </p:spPr>
        <p:txBody>
          <a:bodyPr/>
          <a:lstStyle/>
          <a:p>
            <a:r>
              <a:rPr lang="en-US" dirty="0" smtClean="0"/>
              <a:t>Participating Hospitals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886200" cy="5257800"/>
          </a:xfrm>
        </p:spPr>
        <p:txBody>
          <a:bodyPr>
            <a:normAutofit fontScale="32500" lnSpcReduction="20000"/>
          </a:bodyPr>
          <a:lstStyle/>
          <a:p>
            <a:r>
              <a:rPr lang="en-US" sz="4900" dirty="0" smtClean="0"/>
              <a:t>Cascade Valley</a:t>
            </a:r>
          </a:p>
          <a:p>
            <a:r>
              <a:rPr lang="en-US" sz="4900" dirty="0" smtClean="0"/>
              <a:t>Central Hospital</a:t>
            </a:r>
          </a:p>
          <a:p>
            <a:r>
              <a:rPr lang="en-US" sz="4900" dirty="0" smtClean="0"/>
              <a:t>Coulee Medical Center</a:t>
            </a:r>
          </a:p>
          <a:p>
            <a:r>
              <a:rPr lang="en-US" sz="4900" dirty="0" err="1" smtClean="0"/>
              <a:t>EvergreenHealth</a:t>
            </a:r>
            <a:endParaRPr lang="en-US" sz="4900" dirty="0" smtClean="0"/>
          </a:p>
          <a:p>
            <a:r>
              <a:rPr lang="en-US" sz="4900" dirty="0" smtClean="0"/>
              <a:t>Harrison Medical Center</a:t>
            </a:r>
          </a:p>
          <a:p>
            <a:r>
              <a:rPr lang="en-US" sz="4900" dirty="0" smtClean="0"/>
              <a:t>Island Hospital</a:t>
            </a:r>
          </a:p>
          <a:p>
            <a:r>
              <a:rPr lang="en-US" sz="4900" dirty="0" smtClean="0"/>
              <a:t>Jefferson Healthcare</a:t>
            </a:r>
          </a:p>
          <a:p>
            <a:r>
              <a:rPr lang="en-US" sz="4900" dirty="0" smtClean="0"/>
              <a:t>Kittitas Valley Healthcare</a:t>
            </a:r>
          </a:p>
          <a:p>
            <a:r>
              <a:rPr lang="en-US" sz="4900" dirty="0" smtClean="0"/>
              <a:t>Lake Chelan Community Hospital</a:t>
            </a:r>
          </a:p>
          <a:p>
            <a:r>
              <a:rPr lang="en-US" sz="4900" dirty="0" smtClean="0"/>
              <a:t>Mid Valley Hospital</a:t>
            </a:r>
          </a:p>
          <a:p>
            <a:r>
              <a:rPr lang="en-US" sz="4900" dirty="0" err="1" smtClean="0"/>
              <a:t>Multicare</a:t>
            </a:r>
            <a:r>
              <a:rPr lang="en-US" sz="4900" dirty="0" smtClean="0"/>
              <a:t> Auburn</a:t>
            </a:r>
          </a:p>
          <a:p>
            <a:r>
              <a:rPr lang="en-US" sz="4900" dirty="0" smtClean="0"/>
              <a:t>Newport Hospital</a:t>
            </a:r>
          </a:p>
          <a:p>
            <a:pPr lvl="0">
              <a:buClr>
                <a:srgbClr val="4F81BD"/>
              </a:buClr>
            </a:pPr>
            <a:r>
              <a:rPr lang="en-US" sz="4900" dirty="0">
                <a:solidFill>
                  <a:prstClr val="black"/>
                </a:solidFill>
              </a:rPr>
              <a:t>Northwest </a:t>
            </a:r>
            <a:r>
              <a:rPr lang="en-US" sz="4900" dirty="0" smtClean="0">
                <a:solidFill>
                  <a:prstClr val="black"/>
                </a:solidFill>
              </a:rPr>
              <a:t>Hospital</a:t>
            </a:r>
          </a:p>
          <a:p>
            <a:pPr lvl="0">
              <a:buClr>
                <a:srgbClr val="4F81BD"/>
              </a:buClr>
            </a:pPr>
            <a:r>
              <a:rPr lang="en-US" sz="4900" dirty="0" smtClean="0">
                <a:solidFill>
                  <a:prstClr val="black"/>
                </a:solidFill>
              </a:rPr>
              <a:t>Othello Community Hospital</a:t>
            </a:r>
            <a:endParaRPr lang="en-US" sz="4900" dirty="0">
              <a:solidFill>
                <a:prstClr val="black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sz="4900" dirty="0">
                <a:solidFill>
                  <a:prstClr val="black"/>
                </a:solidFill>
              </a:rPr>
              <a:t>Overlake </a:t>
            </a:r>
            <a:r>
              <a:rPr lang="en-US" sz="4900" dirty="0" smtClean="0">
                <a:solidFill>
                  <a:prstClr val="black"/>
                </a:solidFill>
              </a:rPr>
              <a:t>Hospital</a:t>
            </a:r>
          </a:p>
          <a:p>
            <a:pPr lvl="0">
              <a:buClr>
                <a:srgbClr val="4F81BD"/>
              </a:buClr>
            </a:pPr>
            <a:r>
              <a:rPr lang="en-US" sz="4900" dirty="0" err="1" smtClean="0">
                <a:solidFill>
                  <a:prstClr val="black"/>
                </a:solidFill>
              </a:rPr>
              <a:t>PeaceHealth</a:t>
            </a:r>
            <a:r>
              <a:rPr lang="en-US" sz="4900" dirty="0" smtClean="0">
                <a:solidFill>
                  <a:prstClr val="black"/>
                </a:solidFill>
              </a:rPr>
              <a:t> </a:t>
            </a:r>
            <a:r>
              <a:rPr lang="en-US" sz="4900" dirty="0">
                <a:solidFill>
                  <a:prstClr val="black"/>
                </a:solidFill>
              </a:rPr>
              <a:t>Southwest</a:t>
            </a:r>
          </a:p>
          <a:p>
            <a:pPr lvl="0">
              <a:buClr>
                <a:srgbClr val="4F81BD"/>
              </a:buClr>
            </a:pPr>
            <a:r>
              <a:rPr lang="en-US" sz="4900" dirty="0" err="1" smtClean="0">
                <a:solidFill>
                  <a:prstClr val="black"/>
                </a:solidFill>
              </a:rPr>
              <a:t>PeaceHealth</a:t>
            </a:r>
            <a:r>
              <a:rPr lang="en-US" sz="4900" dirty="0" smtClean="0">
                <a:solidFill>
                  <a:prstClr val="black"/>
                </a:solidFill>
              </a:rPr>
              <a:t> </a:t>
            </a:r>
            <a:r>
              <a:rPr lang="en-US" sz="4900" dirty="0">
                <a:solidFill>
                  <a:prstClr val="black"/>
                </a:solidFill>
              </a:rPr>
              <a:t>St. </a:t>
            </a:r>
            <a:r>
              <a:rPr lang="en-US" sz="4900" dirty="0" smtClean="0">
                <a:solidFill>
                  <a:prstClr val="black"/>
                </a:solidFill>
              </a:rPr>
              <a:t>Joseph</a:t>
            </a:r>
          </a:p>
          <a:p>
            <a:pPr lvl="0">
              <a:buClr>
                <a:srgbClr val="4F81BD"/>
              </a:buClr>
            </a:pPr>
            <a:r>
              <a:rPr lang="en-US" sz="4900" dirty="0" smtClean="0">
                <a:solidFill>
                  <a:prstClr val="black"/>
                </a:solidFill>
              </a:rPr>
              <a:t>Providence Mt. Carmel Hospital</a:t>
            </a:r>
          </a:p>
          <a:p>
            <a:r>
              <a:rPr lang="en-US" sz="5400" dirty="0">
                <a:solidFill>
                  <a:prstClr val="black"/>
                </a:solidFill>
              </a:rPr>
              <a:t>Providence Regional Medical Center</a:t>
            </a:r>
          </a:p>
          <a:p>
            <a:pPr lvl="0"/>
            <a:r>
              <a:rPr lang="en-US" sz="5400" dirty="0">
                <a:solidFill>
                  <a:prstClr val="black"/>
                </a:solidFill>
              </a:rPr>
              <a:t>Providence St. Mary Medical Center</a:t>
            </a:r>
          </a:p>
          <a:p>
            <a:pPr lvl="0">
              <a:buClr>
                <a:srgbClr val="4F81BD"/>
              </a:buClr>
            </a:pPr>
            <a:endParaRPr lang="en-US" sz="4900" dirty="0" smtClean="0">
              <a:solidFill>
                <a:prstClr val="black"/>
              </a:solidFill>
            </a:endParaRPr>
          </a:p>
          <a:p>
            <a:pPr lvl="0">
              <a:buClr>
                <a:srgbClr val="4F81BD"/>
              </a:buClr>
            </a:pPr>
            <a:endParaRPr lang="en-US" sz="4900" dirty="0" smtClean="0">
              <a:solidFill>
                <a:prstClr val="black"/>
              </a:solidFill>
            </a:endParaRPr>
          </a:p>
          <a:p>
            <a:pPr lvl="0">
              <a:buClr>
                <a:srgbClr val="4F81BD"/>
              </a:buClr>
            </a:pPr>
            <a:endParaRPr lang="en-US" sz="5000" dirty="0">
              <a:solidFill>
                <a:prstClr val="black"/>
              </a:solidFill>
            </a:endParaRPr>
          </a:p>
          <a:p>
            <a:pPr lvl="0">
              <a:buClr>
                <a:srgbClr val="4F81BD"/>
              </a:buClr>
            </a:pPr>
            <a:endParaRPr lang="en-US" sz="4200" dirty="0">
              <a:solidFill>
                <a:prstClr val="black"/>
              </a:solidFill>
            </a:endParaRPr>
          </a:p>
          <a:p>
            <a:pPr lvl="0">
              <a:buClr>
                <a:srgbClr val="4F81BD"/>
              </a:buClr>
            </a:pPr>
            <a:endParaRPr lang="en-US" sz="3400" dirty="0">
              <a:solidFill>
                <a:prstClr val="black"/>
              </a:solidFill>
            </a:endParaRPr>
          </a:p>
          <a:p>
            <a:endParaRPr lang="en-US" sz="34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4114800" cy="5486400"/>
          </a:xfrm>
        </p:spPr>
        <p:txBody>
          <a:bodyPr>
            <a:no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</a:rPr>
              <a:t>Providence </a:t>
            </a:r>
            <a:r>
              <a:rPr lang="en-US" sz="1600" dirty="0">
                <a:solidFill>
                  <a:prstClr val="black"/>
                </a:solidFill>
              </a:rPr>
              <a:t>St. Peter </a:t>
            </a:r>
            <a:r>
              <a:rPr lang="en-US" sz="1600" dirty="0" smtClean="0">
                <a:solidFill>
                  <a:prstClr val="black"/>
                </a:solidFill>
              </a:rPr>
              <a:t>Hospital</a:t>
            </a:r>
          </a:p>
          <a:p>
            <a:pPr lvl="0">
              <a:buClr>
                <a:srgbClr val="4F81BD"/>
              </a:buClr>
            </a:pPr>
            <a:r>
              <a:rPr lang="en-US" sz="1600" dirty="0">
                <a:solidFill>
                  <a:prstClr val="black"/>
                </a:solidFill>
              </a:rPr>
              <a:t>Pullman Regional Hospital </a:t>
            </a:r>
            <a:endParaRPr lang="en-US" sz="1600" dirty="0" smtClean="0"/>
          </a:p>
          <a:p>
            <a:pPr lvl="0">
              <a:buClr>
                <a:srgbClr val="4F81BD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Skagit </a:t>
            </a:r>
            <a:r>
              <a:rPr lang="en-US" sz="1600" dirty="0">
                <a:solidFill>
                  <a:prstClr val="black"/>
                </a:solidFill>
              </a:rPr>
              <a:t>Valley </a:t>
            </a:r>
            <a:r>
              <a:rPr lang="en-US" sz="1600" dirty="0" smtClean="0">
                <a:solidFill>
                  <a:prstClr val="black"/>
                </a:solidFill>
              </a:rPr>
              <a:t>Hospital</a:t>
            </a:r>
            <a:endParaRPr lang="en-US" sz="1600" dirty="0" smtClean="0"/>
          </a:p>
          <a:p>
            <a:r>
              <a:rPr lang="en-US" sz="1600" dirty="0" smtClean="0"/>
              <a:t>St. Francis Hospital</a:t>
            </a:r>
          </a:p>
          <a:p>
            <a:r>
              <a:rPr lang="en-US" sz="1600" dirty="0" smtClean="0"/>
              <a:t>St. Joseph Medical Center</a:t>
            </a:r>
          </a:p>
          <a:p>
            <a:r>
              <a:rPr lang="en-US" sz="1600" dirty="0" smtClean="0"/>
              <a:t>Sunnyside Hospital</a:t>
            </a:r>
          </a:p>
          <a:p>
            <a:r>
              <a:rPr lang="en-US" sz="1600" dirty="0" smtClean="0"/>
              <a:t>Swedish Ballard</a:t>
            </a:r>
          </a:p>
          <a:p>
            <a:r>
              <a:rPr lang="en-US" sz="1600" dirty="0" smtClean="0"/>
              <a:t>Swedish First Hill</a:t>
            </a:r>
          </a:p>
          <a:p>
            <a:r>
              <a:rPr lang="en-US" sz="1600" dirty="0" smtClean="0"/>
              <a:t>Swedish Edmonds</a:t>
            </a:r>
          </a:p>
          <a:p>
            <a:r>
              <a:rPr lang="en-US" sz="1600" dirty="0" smtClean="0"/>
              <a:t>Swedish Issaquah</a:t>
            </a:r>
          </a:p>
          <a:p>
            <a:r>
              <a:rPr lang="en-US" sz="1600" dirty="0" smtClean="0"/>
              <a:t>Three Rivers Hospital </a:t>
            </a:r>
          </a:p>
          <a:p>
            <a:r>
              <a:rPr lang="en-US" sz="1600" dirty="0" smtClean="0"/>
              <a:t>University of Washington Medical Center</a:t>
            </a:r>
          </a:p>
          <a:p>
            <a:r>
              <a:rPr lang="en-US" sz="1600" dirty="0" smtClean="0"/>
              <a:t>Walla Walla General Hospital </a:t>
            </a:r>
          </a:p>
          <a:p>
            <a:r>
              <a:rPr lang="en-US" sz="1600" dirty="0" smtClean="0"/>
              <a:t>Whitman Hospital</a:t>
            </a:r>
          </a:p>
          <a:p>
            <a:r>
              <a:rPr lang="en-US" sz="1600" dirty="0" smtClean="0"/>
              <a:t>Valley General Hospital</a:t>
            </a:r>
          </a:p>
          <a:p>
            <a:r>
              <a:rPr lang="en-US" sz="1600" dirty="0" smtClean="0"/>
              <a:t>Valley Hospital 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0112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419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Medicaid Quality Incentive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</p:spPr>
        <p:txBody>
          <a:bodyPr/>
          <a:lstStyle/>
          <a:p>
            <a:fld id="{8921D20F-8C8E-4599-A582-AAE1FF3A817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3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19351" t="16674" r="19215" b="16634"/>
          <a:stretch/>
        </p:blipFill>
        <p:spPr bwMode="auto">
          <a:xfrm>
            <a:off x="609600" y="457200"/>
            <a:ext cx="7010400" cy="5943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Partnering to Support Perinatal Quality Improvement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9379"/>
            <a:ext cx="10064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654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Presented at Washington State Hospital Association Safe Table, 6/13/13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9548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2380</Words>
  <Application>Microsoft Office PowerPoint</Application>
  <PresentationFormat>On-screen Show (4:3)</PresentationFormat>
  <Paragraphs>545</Paragraphs>
  <Slides>51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Adjacency</vt:lpstr>
      <vt:lpstr>1_Office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Office Theme</vt:lpstr>
      <vt:lpstr>PowerPoint Presentation</vt:lpstr>
      <vt:lpstr>Safe Deliveries Roadmap Project Coordinator</vt:lpstr>
      <vt:lpstr>Project Leaders</vt:lpstr>
      <vt:lpstr>Safe Deliveries Roadmap Consultants</vt:lpstr>
      <vt:lpstr>Today’s Objectives</vt:lpstr>
      <vt:lpstr>Project Time Line</vt:lpstr>
      <vt:lpstr>Participating Hospitals</vt:lpstr>
      <vt:lpstr>Medicaid Quality Incentive</vt:lpstr>
      <vt:lpstr>PowerPoint Presentation</vt:lpstr>
      <vt:lpstr>Medicaid Quality Incentive History</vt:lpstr>
      <vt:lpstr>Medicaid Quality Incentive July 1, 2013</vt:lpstr>
      <vt:lpstr>Timeline</vt:lpstr>
      <vt:lpstr>Guiding Principles</vt:lpstr>
      <vt:lpstr>Process for Selecting Measures</vt:lpstr>
      <vt:lpstr>Incentive Payments</vt:lpstr>
      <vt:lpstr>Payment Increases</vt:lpstr>
      <vt:lpstr>Incentive Methodology</vt:lpstr>
      <vt:lpstr> Selected Measures Acute, Rehabilitation, and Pediatric Services </vt:lpstr>
      <vt:lpstr>Selected Measures:   Behavioral Health Services</vt:lpstr>
      <vt:lpstr>Selected Measures   Acute, Rehabilitation, and Pediatric Services</vt:lpstr>
      <vt:lpstr>Selected Measures   Acute, Rehabilitation, and Pediatric Services</vt:lpstr>
      <vt:lpstr>ACOG Induction Checklist</vt:lpstr>
      <vt:lpstr>Providence St. Peter Hospital</vt:lpstr>
      <vt:lpstr>Questions?</vt:lpstr>
      <vt:lpstr>Selected Measures   Acute, Rehabilitation, and Pediatric Services</vt:lpstr>
      <vt:lpstr>PowerPoint Presentation</vt:lpstr>
      <vt:lpstr>PowerPoint Presentation</vt:lpstr>
      <vt:lpstr>Example – No Sampling (cont)  Final Chart Review and Determining the Rate</vt:lpstr>
      <vt:lpstr>PowerPoint Presentation</vt:lpstr>
      <vt:lpstr>Random Sampling: “Role of the Dice”  and Small Denominator Affect    </vt:lpstr>
      <vt:lpstr>Comparison: 100% vs. TJC Sampling  </vt:lpstr>
      <vt:lpstr>Medicaid Quality Incentive  Thresholds</vt:lpstr>
      <vt:lpstr>Medicaid Quality Incentive  Thresholds</vt:lpstr>
      <vt:lpstr>Medicaid Quality Incentive  Thresholds</vt:lpstr>
      <vt:lpstr>Questions?</vt:lpstr>
      <vt:lpstr>PowerPoint Presentation</vt:lpstr>
      <vt:lpstr>Learning Collaborative</vt:lpstr>
      <vt:lpstr>Project Structure and Process</vt:lpstr>
      <vt:lpstr>Learning Process</vt:lpstr>
      <vt:lpstr>PowerPoint Presentation</vt:lpstr>
      <vt:lpstr>Labor Management Bundle</vt:lpstr>
      <vt:lpstr>Project Measures </vt:lpstr>
      <vt:lpstr>Measures Definitions</vt:lpstr>
      <vt:lpstr>PowerPoint Presentation</vt:lpstr>
      <vt:lpstr>The Local Campaign</vt:lpstr>
      <vt:lpstr>Project Readiness Assessment</vt:lpstr>
      <vt:lpstr>The Local Campaign</vt:lpstr>
      <vt:lpstr>Meeting Schedule</vt:lpstr>
      <vt:lpstr>Next Meeting</vt:lpstr>
      <vt:lpstr>Learning Collaborative Website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Yun</dc:creator>
  <cp:lastModifiedBy>Janie Sheridan</cp:lastModifiedBy>
  <cp:revision>157</cp:revision>
  <cp:lastPrinted>2013-06-13T02:42:59Z</cp:lastPrinted>
  <dcterms:created xsi:type="dcterms:W3CDTF">2013-01-22T19:54:43Z</dcterms:created>
  <dcterms:modified xsi:type="dcterms:W3CDTF">2013-06-14T15:51:08Z</dcterms:modified>
</cp:coreProperties>
</file>