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a:p>
            <a:pPr>
              <a:defRPr/>
            </a:pPr>
            <a:endParaRPr lang="en-US"/>
          </a:p>
        </c:rich>
      </c:tx>
      <c:layout>
        <c:manualLayout>
          <c:xMode val="edge"/>
          <c:yMode val="edge"/>
          <c:x val="0.4006318897637795"/>
          <c:y val="0"/>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22193643502674834"/>
          <c:y val="0.4148901056551807"/>
          <c:w val="0.57057279934121219"/>
          <c:h val="0.4293240050383445"/>
        </c:manualLayout>
      </c:layout>
      <c:barChart>
        <c:barDir val="col"/>
        <c:grouping val="clustered"/>
        <c:varyColors val="0"/>
        <c:ser>
          <c:idx val="0"/>
          <c:order val="0"/>
          <c:tx>
            <c:strRef>
              <c:f>'RRT Data'!$B$11</c:f>
              <c:strCache>
                <c:ptCount val="1"/>
                <c:pt idx="0">
                  <c:v>Patient/Family Initiated</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Lbl>
              <c:idx val="0"/>
              <c:layout>
                <c:manualLayout>
                  <c:x val="-4.7365296081584669E-3"/>
                  <c:y val="0.107317045690532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65-4A6A-8B6B-2798F2F48E63}"/>
                </c:ext>
              </c:extLst>
            </c:dLbl>
            <c:dLbl>
              <c:idx val="1"/>
              <c:layout>
                <c:manualLayout>
                  <c:x val="2.3682648040792335E-3"/>
                  <c:y val="0.104065142035684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65-4A6A-8B6B-2798F2F48E63}"/>
                </c:ext>
              </c:extLst>
            </c:dLbl>
            <c:dLbl>
              <c:idx val="2"/>
              <c:layout>
                <c:manualLayout>
                  <c:x val="-1.0641154549604605E-2"/>
                  <c:y val="-3.4171683202949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65-4A6A-8B6B-2798F2F48E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'RRT Data'!$C$9:$E$10</c:f>
              <c:strCache>
                <c:ptCount val="3"/>
                <c:pt idx="0">
                  <c:v>Numerator</c:v>
                </c:pt>
                <c:pt idx="1">
                  <c:v>Denominator</c:v>
                </c:pt>
                <c:pt idx="2">
                  <c:v>Percent</c:v>
                </c:pt>
              </c:strCache>
            </c:strRef>
          </c:cat>
          <c:val>
            <c:numRef>
              <c:f>'RRT Data'!$C$11:$E$11</c:f>
              <c:numCache>
                <c:formatCode>General</c:formatCode>
                <c:ptCount val="3"/>
                <c:pt idx="0">
                  <c:v>63</c:v>
                </c:pt>
                <c:pt idx="1">
                  <c:v>119</c:v>
                </c:pt>
                <c:pt idx="2" formatCode="0%">
                  <c:v>0.53</c:v>
                </c:pt>
              </c:numCache>
            </c:numRef>
          </c:val>
          <c:extLst>
            <c:ext xmlns:c16="http://schemas.microsoft.com/office/drawing/2014/chart" uri="{C3380CC4-5D6E-409C-BE32-E72D297353CC}">
              <c16:uniqueId val="{00000003-E265-4A6A-8B6B-2798F2F48E63}"/>
            </c:ext>
          </c:extLst>
        </c:ser>
        <c:dLbls>
          <c:showLegendKey val="0"/>
          <c:showVal val="1"/>
          <c:showCatName val="0"/>
          <c:showSerName val="0"/>
          <c:showPercent val="0"/>
          <c:showBubbleSize val="0"/>
        </c:dLbls>
        <c:gapWidth val="100"/>
        <c:overlap val="-24"/>
        <c:axId val="551649256"/>
        <c:axId val="551643352"/>
        <c:extLst>
          <c:ext xmlns:c15="http://schemas.microsoft.com/office/drawing/2012/chart" uri="{02D57815-91ED-43cb-92C2-25804820EDAC}">
            <c15:filteredBarSeries>
              <c15:ser>
                <c:idx val="1"/>
                <c:order val="1"/>
                <c:tx>
                  <c:strRef>
                    <c:extLst>
                      <c:ext uri="{02D57815-91ED-43cb-92C2-25804820EDAC}">
                        <c15:formulaRef>
                          <c15:sqref>'RRT Data'!$B$12</c15:sqref>
                        </c15:formulaRef>
                      </c:ext>
                    </c:extLst>
                    <c:strCache>
                      <c:ptCount val="1"/>
                      <c:pt idx="0">
                        <c:v>Staff Initiated</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Lbl>
                    <c:idx val="0"/>
                    <c:layout>
                      <c:manualLayout>
                        <c:x val="-6.9406941738448088E-4"/>
                        <c:y val="0.18861783788033087"/>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E265-4A6A-8B6B-2798F2F48E63}"/>
                      </c:ext>
                    </c:extLst>
                  </c:dLbl>
                  <c:dLbl>
                    <c:idx val="1"/>
                    <c:layout>
                      <c:manualLayout>
                        <c:x val="-2.051905651313933E-3"/>
                        <c:y val="9.918696647155324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E265-4A6A-8B6B-2798F2F48E63}"/>
                      </c:ext>
                    </c:extLst>
                  </c:dLbl>
                  <c:dLbl>
                    <c:idx val="2"/>
                    <c:layout>
                      <c:manualLayout>
                        <c:x val="2.062031381932862E-2"/>
                        <c:y val="-1.951219012555147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E265-4A6A-8B6B-2798F2F48E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'RRT Data'!$C$9:$E$10</c15:sqref>
                        </c15:formulaRef>
                      </c:ext>
                    </c:extLst>
                    <c:strCache>
                      <c:ptCount val="3"/>
                      <c:pt idx="0">
                        <c:v>Numerator</c:v>
                      </c:pt>
                      <c:pt idx="1">
                        <c:v>Denominator</c:v>
                      </c:pt>
                      <c:pt idx="2">
                        <c:v>Percent</c:v>
                      </c:pt>
                    </c:strCache>
                  </c:strRef>
                </c:cat>
                <c:val>
                  <c:numRef>
                    <c:extLst>
                      <c:ext uri="{02D57815-91ED-43cb-92C2-25804820EDAC}">
                        <c15:formulaRef>
                          <c15:sqref>'RRT Data'!$C$12:$E$12</c15:sqref>
                        </c15:formulaRef>
                      </c:ext>
                    </c:extLst>
                    <c:numCache>
                      <c:formatCode>General</c:formatCode>
                      <c:ptCount val="3"/>
                      <c:pt idx="0">
                        <c:v>106</c:v>
                      </c:pt>
                      <c:pt idx="1">
                        <c:v>118</c:v>
                      </c:pt>
                      <c:pt idx="2" formatCode="0%">
                        <c:v>0.9</c:v>
                      </c:pt>
                    </c:numCache>
                  </c:numRef>
                </c:val>
                <c:extLst>
                  <c:ext xmlns:c16="http://schemas.microsoft.com/office/drawing/2014/chart" uri="{C3380CC4-5D6E-409C-BE32-E72D297353CC}">
                    <c16:uniqueId val="{00000007-E265-4A6A-8B6B-2798F2F48E63}"/>
                  </c:ext>
                </c:extLst>
              </c15:ser>
            </c15:filteredBarSeries>
          </c:ext>
        </c:extLst>
      </c:barChart>
      <c:catAx>
        <c:axId val="55164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51643352"/>
        <c:crosses val="autoZero"/>
        <c:auto val="1"/>
        <c:lblAlgn val="ctr"/>
        <c:lblOffset val="100"/>
        <c:noMultiLvlLbl val="0"/>
      </c:catAx>
      <c:valAx>
        <c:axId val="5516433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51649256"/>
        <c:crosses val="autoZero"/>
        <c:crossBetween val="between"/>
      </c:valAx>
      <c:spPr>
        <a:noFill/>
        <a:ln>
          <a:noFill/>
        </a:ln>
        <a:effectLst/>
      </c:spPr>
    </c:plotArea>
    <c:legend>
      <c:legendPos val="b"/>
      <c:layout>
        <c:manualLayout>
          <c:xMode val="edge"/>
          <c:yMode val="edge"/>
          <c:x val="0.35622450851978599"/>
          <c:y val="0.91260126429773647"/>
          <c:w val="0.2733413941359526"/>
          <c:h val="5.48784188263443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0.07937</cdr:x>
      <cdr:y>0.01774</cdr:y>
    </cdr:from>
    <cdr:to>
      <cdr:x>0.84878</cdr:x>
      <cdr:y>0.16247</cdr:y>
    </cdr:to>
    <cdr:pic>
      <cdr:nvPicPr>
        <cdr:cNvPr id="2" name="Picture 1">
          <a:extLst xmlns:a="http://schemas.openxmlformats.org/drawingml/2006/main">
            <a:ext uri="{FF2B5EF4-FFF2-40B4-BE49-F238E27FC236}">
              <a16:creationId xmlns:a16="http://schemas.microsoft.com/office/drawing/2014/main" id="{FD8F8AB3-FF90-40B7-A005-210F1F330ED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25628" y="69279"/>
          <a:ext cx="4126019" cy="565207"/>
        </a:xfrm>
        <a:prstGeom xmlns:a="http://schemas.openxmlformats.org/drawingml/2006/main" prst="rect">
          <a:avLst/>
        </a:prstGeom>
      </cdr:spPr>
    </cdr:pic>
  </cdr:relSizeAnchor>
  <cdr:relSizeAnchor xmlns:cdr="http://schemas.openxmlformats.org/drawingml/2006/chartDrawing">
    <cdr:from>
      <cdr:x>0.27975</cdr:x>
      <cdr:y>0.19775</cdr:y>
    </cdr:from>
    <cdr:to>
      <cdr:x>0.72025</cdr:x>
      <cdr:y>0.38311</cdr:y>
    </cdr:to>
    <cdr:pic>
      <cdr:nvPicPr>
        <cdr:cNvPr id="3" name="Picture 2">
          <a:extLst xmlns:a="http://schemas.openxmlformats.org/drawingml/2006/main">
            <a:ext uri="{FF2B5EF4-FFF2-40B4-BE49-F238E27FC236}">
              <a16:creationId xmlns:a16="http://schemas.microsoft.com/office/drawing/2014/main" id="{F2E2D9DC-FC98-4C1D-AE90-F8C6DB71E8D5}"/>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l="9116" t="33245" r="84425" b="59717"/>
        <a:stretch xmlns:a="http://schemas.openxmlformats.org/drawingml/2006/main"/>
      </cdr:blipFill>
      <cdr:spPr>
        <a:xfrm xmlns:a="http://schemas.openxmlformats.org/drawingml/2006/main">
          <a:off x="1500188" y="772254"/>
          <a:ext cx="2362200" cy="723900"/>
        </a:xfrm>
        <a:prstGeom xmlns:a="http://schemas.openxmlformats.org/drawingml/2006/main" prst="rect">
          <a:avLst/>
        </a:prstGeom>
        <a:noFill xmlns:a="http://schemas.openxmlformats.org/drawingml/2006/main"/>
        <a:effectLst xmlns:a="http://schemas.openxmlformats.org/drawingml/2006/main">
          <a:outerShdw blurRad="50800" dist="50800" dir="5400000" algn="ctr" rotWithShape="0">
            <a:schemeClr val="bg1"/>
          </a:outerShdw>
        </a:effectLst>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6D31-791A-4C43-BBA0-650EA93C7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4B818F-F52A-4AB3-A349-DE8E62C21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612372-737E-45AE-A564-9035CDA68899}"/>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5" name="Footer Placeholder 4">
            <a:extLst>
              <a:ext uri="{FF2B5EF4-FFF2-40B4-BE49-F238E27FC236}">
                <a16:creationId xmlns:a16="http://schemas.microsoft.com/office/drawing/2014/main" id="{5A7FB89D-CB76-4843-8BE4-729794D2D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705F5-C12E-42C8-921E-B1F51F64B66B}"/>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205348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112F-1EFA-49AC-AFF1-8C4ABE5E7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2A6A38-D1FE-4C2D-B1C5-9304784F2C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CDD43-4DF4-4FE4-A9DD-76785149C305}"/>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5" name="Footer Placeholder 4">
            <a:extLst>
              <a:ext uri="{FF2B5EF4-FFF2-40B4-BE49-F238E27FC236}">
                <a16:creationId xmlns:a16="http://schemas.microsoft.com/office/drawing/2014/main" id="{E371EB1B-DDC6-4909-813E-64A9FC433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D6929-5E6A-4832-81A2-676C94E11CF5}"/>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38862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D35DE-33C0-4D12-B5DB-725586ED41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C5B69A-2135-491E-955F-7B308193F1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1E36C-198B-4647-99A4-FD8AE4F73FFC}"/>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5" name="Footer Placeholder 4">
            <a:extLst>
              <a:ext uri="{FF2B5EF4-FFF2-40B4-BE49-F238E27FC236}">
                <a16:creationId xmlns:a16="http://schemas.microsoft.com/office/drawing/2014/main" id="{BACEBC7F-D4F0-4F42-8884-F1E67153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A8593-DE8A-489B-A30A-54B9C90B47C7}"/>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176973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40F0-8947-431B-9966-6651C5657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66F0A-608C-4C29-999C-BB336C3F7C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1D915-1DF8-42C8-8323-FFE5A751B08D}"/>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5" name="Footer Placeholder 4">
            <a:extLst>
              <a:ext uri="{FF2B5EF4-FFF2-40B4-BE49-F238E27FC236}">
                <a16:creationId xmlns:a16="http://schemas.microsoft.com/office/drawing/2014/main" id="{FE19D517-9BE9-4CB6-82EB-CAB4B2293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14186-2818-4E36-97F7-249985D7DFBE}"/>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13591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E143-1CA1-45B2-BB4E-8D8DAC442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38E82A-ECC2-4C42-A95D-7225049920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BD0EB3-A185-4B19-A4FE-2EDE120DC47C}"/>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5" name="Footer Placeholder 4">
            <a:extLst>
              <a:ext uri="{FF2B5EF4-FFF2-40B4-BE49-F238E27FC236}">
                <a16:creationId xmlns:a16="http://schemas.microsoft.com/office/drawing/2014/main" id="{B23F8A5B-F4AF-44BE-B737-5CCA8E925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EE7B7-CE86-4380-A7F3-195F38F24C17}"/>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31021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05E9-D303-4B1D-8821-E5730C70D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88F08-B2C5-4881-B941-A206AF6589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5DB29-1CC8-48CA-8907-38E8B4C008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67252A-5B74-40C9-A4F5-5B7338982332}"/>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6" name="Footer Placeholder 5">
            <a:extLst>
              <a:ext uri="{FF2B5EF4-FFF2-40B4-BE49-F238E27FC236}">
                <a16:creationId xmlns:a16="http://schemas.microsoft.com/office/drawing/2014/main" id="{587C3944-DE53-4BFC-BF77-C8CC526DC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E1B27-6CA3-42A3-A422-DFE1F4810AF6}"/>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164356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C6C9-0463-4365-8415-CEF623773B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6EB5BE-0054-4020-B3C9-0619B1C75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CAAEAB-F659-42B8-A3B3-1306A5D2A3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D0CCB9-F90B-4AB4-B962-7371F39D2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4C9944-D036-4352-A284-B87BDF57B0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8EDA69-F21C-405F-B37F-95978DFB0BDC}"/>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8" name="Footer Placeholder 7">
            <a:extLst>
              <a:ext uri="{FF2B5EF4-FFF2-40B4-BE49-F238E27FC236}">
                <a16:creationId xmlns:a16="http://schemas.microsoft.com/office/drawing/2014/main" id="{5A551DAF-43B2-4EE6-89E8-EC6979F2C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6D6CEF-6D87-48FB-B05C-83F004A6BD60}"/>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283562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BBA9-1CAE-44F6-A697-CA8B8CE09F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3F11CF-2220-4153-A0BD-8D7151811AF1}"/>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4" name="Footer Placeholder 3">
            <a:extLst>
              <a:ext uri="{FF2B5EF4-FFF2-40B4-BE49-F238E27FC236}">
                <a16:creationId xmlns:a16="http://schemas.microsoft.com/office/drawing/2014/main" id="{FE33FCB1-97B9-4166-A57A-B1EAF4F49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DE24D-DA2B-49E3-9007-D52E42DAC2F1}"/>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117091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C1C9D-29B3-405E-A0DF-47559BE4ADE2}"/>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3" name="Footer Placeholder 2">
            <a:extLst>
              <a:ext uri="{FF2B5EF4-FFF2-40B4-BE49-F238E27FC236}">
                <a16:creationId xmlns:a16="http://schemas.microsoft.com/office/drawing/2014/main" id="{76D3747F-8739-42D6-A8A8-B4C46396AC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D09FA-0781-4FBA-B65C-5178930747AD}"/>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28485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7872-D7FF-45AD-B2D9-FE19F2884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92090-19D6-4479-99B9-A013EA5DC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ADA739-3FC9-4E3C-AFEB-B0EB2704E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DEEA7E-9AA0-46F5-9059-3DC08B93FFFC}"/>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6" name="Footer Placeholder 5">
            <a:extLst>
              <a:ext uri="{FF2B5EF4-FFF2-40B4-BE49-F238E27FC236}">
                <a16:creationId xmlns:a16="http://schemas.microsoft.com/office/drawing/2014/main" id="{892C36A4-74B0-4010-94D5-BFE0F362F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AFB1B-37EC-42D4-8214-F794C2E1D012}"/>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52544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7BE1-D328-47E9-A24E-B8D91860D9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FC7559-B42E-46B9-B7C5-4502AA1DC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14CD56-324B-4F5E-8CE9-23729978A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B3F08A-873C-4DFC-9DD1-6D78FC64F3C1}"/>
              </a:ext>
            </a:extLst>
          </p:cNvPr>
          <p:cNvSpPr>
            <a:spLocks noGrp="1"/>
          </p:cNvSpPr>
          <p:nvPr>
            <p:ph type="dt" sz="half" idx="10"/>
          </p:nvPr>
        </p:nvSpPr>
        <p:spPr/>
        <p:txBody>
          <a:bodyPr/>
          <a:lstStyle/>
          <a:p>
            <a:fld id="{6ACCB4AB-BE41-4A05-A6E5-B693170EA797}" type="datetimeFigureOut">
              <a:rPr lang="en-US" smtClean="0"/>
              <a:t>5/2/2018</a:t>
            </a:fld>
            <a:endParaRPr lang="en-US"/>
          </a:p>
        </p:txBody>
      </p:sp>
      <p:sp>
        <p:nvSpPr>
          <p:cNvPr id="6" name="Footer Placeholder 5">
            <a:extLst>
              <a:ext uri="{FF2B5EF4-FFF2-40B4-BE49-F238E27FC236}">
                <a16:creationId xmlns:a16="http://schemas.microsoft.com/office/drawing/2014/main" id="{5B38AD0A-71DE-429D-B403-DB18B54C8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1AE65-5CE5-4527-A6B7-2A5CEEE6FE25}"/>
              </a:ext>
            </a:extLst>
          </p:cNvPr>
          <p:cNvSpPr>
            <a:spLocks noGrp="1"/>
          </p:cNvSpPr>
          <p:nvPr>
            <p:ph type="sldNum" sz="quarter" idx="12"/>
          </p:nvPr>
        </p:nvSpPr>
        <p:spPr/>
        <p:txBody>
          <a:bodyPr/>
          <a:lstStyle/>
          <a:p>
            <a:fld id="{10FA8F8F-7A4C-4580-BD68-F2853CEF0B58}" type="slidenum">
              <a:rPr lang="en-US" smtClean="0"/>
              <a:t>‹#›</a:t>
            </a:fld>
            <a:endParaRPr lang="en-US"/>
          </a:p>
        </p:txBody>
      </p:sp>
    </p:spTree>
    <p:extLst>
      <p:ext uri="{BB962C8B-B14F-4D97-AF65-F5344CB8AC3E}">
        <p14:creationId xmlns:p14="http://schemas.microsoft.com/office/powerpoint/2010/main" val="175912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C5A90B-D86E-424A-A4B9-5C8ACD113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A51828-10E8-4EA1-85B6-6CC8E1BB2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67D47-0FAA-4DAD-9F75-2E50BCFBB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CB4AB-BE41-4A05-A6E5-B693170EA797}" type="datetimeFigureOut">
              <a:rPr lang="en-US" smtClean="0"/>
              <a:t>5/2/2018</a:t>
            </a:fld>
            <a:endParaRPr lang="en-US"/>
          </a:p>
        </p:txBody>
      </p:sp>
      <p:sp>
        <p:nvSpPr>
          <p:cNvPr id="5" name="Footer Placeholder 4">
            <a:extLst>
              <a:ext uri="{FF2B5EF4-FFF2-40B4-BE49-F238E27FC236}">
                <a16:creationId xmlns:a16="http://schemas.microsoft.com/office/drawing/2014/main" id="{1D562709-732F-49C3-AAC6-3A302DFC4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550823-A69F-4A0E-A799-FCF7E8753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A8F8F-7A4C-4580-BD68-F2853CEF0B58}" type="slidenum">
              <a:rPr lang="en-US" smtClean="0"/>
              <a:t>‹#›</a:t>
            </a:fld>
            <a:endParaRPr lang="en-US"/>
          </a:p>
        </p:txBody>
      </p:sp>
    </p:spTree>
    <p:extLst>
      <p:ext uri="{BB962C8B-B14F-4D97-AF65-F5344CB8AC3E}">
        <p14:creationId xmlns:p14="http://schemas.microsoft.com/office/powerpoint/2010/main" val="250031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41523CC2-2732-41DA-901C-239B9DE74D78}"/>
              </a:ext>
            </a:extLst>
          </p:cNvPr>
          <p:cNvPicPr>
            <a:picLocks noChangeAspect="1"/>
          </p:cNvPicPr>
          <p:nvPr/>
        </p:nvPicPr>
        <p:blipFill>
          <a:blip r:embed="rId2"/>
          <a:stretch>
            <a:fillRect/>
          </a:stretch>
        </p:blipFill>
        <p:spPr>
          <a:xfrm>
            <a:off x="5608319" y="1773218"/>
            <a:ext cx="5614835" cy="3158344"/>
          </a:xfrm>
          <a:prstGeom prst="rect">
            <a:avLst/>
          </a:prstGeom>
          <a:effectLst/>
        </p:spPr>
      </p:pic>
      <p:sp>
        <p:nvSpPr>
          <p:cNvPr id="2" name="Title 1">
            <a:extLst>
              <a:ext uri="{FF2B5EF4-FFF2-40B4-BE49-F238E27FC236}">
                <a16:creationId xmlns:a16="http://schemas.microsoft.com/office/drawing/2014/main" id="{CE34F310-294A-472C-AA4A-C22A6560068E}"/>
              </a:ext>
            </a:extLst>
          </p:cNvPr>
          <p:cNvSpPr>
            <a:spLocks noGrp="1"/>
          </p:cNvSpPr>
          <p:nvPr>
            <p:ph type="title"/>
          </p:nvPr>
        </p:nvSpPr>
        <p:spPr>
          <a:xfrm>
            <a:off x="648929" y="629266"/>
            <a:ext cx="3505495" cy="1622321"/>
          </a:xfrm>
        </p:spPr>
        <p:txBody>
          <a:bodyPr>
            <a:normAutofit fontScale="90000"/>
          </a:bodyPr>
          <a:lstStyle/>
          <a:p>
            <a:r>
              <a:rPr lang="en-US" dirty="0"/>
              <a:t>Rapid Response Teams Data</a:t>
            </a:r>
          </a:p>
        </p:txBody>
      </p:sp>
      <p:sp>
        <p:nvSpPr>
          <p:cNvPr id="12" name="Content Placeholder 11">
            <a:extLst>
              <a:ext uri="{FF2B5EF4-FFF2-40B4-BE49-F238E27FC236}">
                <a16:creationId xmlns:a16="http://schemas.microsoft.com/office/drawing/2014/main" id="{57E11B1E-7D22-4D14-B372-D7D71FA92067}"/>
              </a:ext>
            </a:extLst>
          </p:cNvPr>
          <p:cNvSpPr>
            <a:spLocks noGrp="1"/>
          </p:cNvSpPr>
          <p:nvPr>
            <p:ph idx="1"/>
          </p:nvPr>
        </p:nvSpPr>
        <p:spPr>
          <a:xfrm>
            <a:off x="648931" y="2438400"/>
            <a:ext cx="3505494" cy="3785419"/>
          </a:xfrm>
        </p:spPr>
        <p:txBody>
          <a:bodyPr>
            <a:normAutofit/>
          </a:bodyPr>
          <a:lstStyle/>
          <a:p>
            <a:r>
              <a:rPr lang="en-US" sz="2000" dirty="0"/>
              <a:t>Starting in Q 1 2018, The Washington State Hospital Association is collecting data using the Quality Benchmarking System (QBS) data portal instead of Survey Monkey. The graph reflects the percent of Washington Network Hospitals Implementing Patient/Family Initiated RRT. </a:t>
            </a:r>
          </a:p>
        </p:txBody>
      </p:sp>
      <p:graphicFrame>
        <p:nvGraphicFramePr>
          <p:cNvPr id="13" name="Chart 12">
            <a:extLst>
              <a:ext uri="{FF2B5EF4-FFF2-40B4-BE49-F238E27FC236}">
                <a16:creationId xmlns:a16="http://schemas.microsoft.com/office/drawing/2014/main" id="{8EA837AE-ADB8-41B2-9400-47E7090B1F59}"/>
              </a:ext>
            </a:extLst>
          </p:cNvPr>
          <p:cNvGraphicFramePr>
            <a:graphicFrameLocks/>
          </p:cNvGraphicFramePr>
          <p:nvPr>
            <p:extLst>
              <p:ext uri="{D42A27DB-BD31-4B8C-83A1-F6EECF244321}">
                <p14:modId xmlns:p14="http://schemas.microsoft.com/office/powerpoint/2010/main" val="2745729689"/>
              </p:ext>
            </p:extLst>
          </p:nvPr>
        </p:nvGraphicFramePr>
        <p:xfrm>
          <a:off x="5734240" y="1399764"/>
          <a:ext cx="5362576" cy="3905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6310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TotalTime>
  <Words>52</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Rapid Response Teams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Response Teams Data</dc:title>
  <dc:creator>Melina Ovchiyan</dc:creator>
  <cp:lastModifiedBy>Melina Ovchiyan</cp:lastModifiedBy>
  <cp:revision>1</cp:revision>
  <dcterms:created xsi:type="dcterms:W3CDTF">2018-05-02T20:47:06Z</dcterms:created>
  <dcterms:modified xsi:type="dcterms:W3CDTF">2018-05-02T20:56:05Z</dcterms:modified>
</cp:coreProperties>
</file>