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815" autoAdjust="0"/>
  </p:normalViewPr>
  <p:slideViewPr>
    <p:cSldViewPr snapToGrid="0">
      <p:cViewPr varScale="1">
        <p:scale>
          <a:sx n="80" d="100"/>
          <a:sy n="80" d="100"/>
        </p:scale>
        <p:origin x="17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E02A-095D-41EF-A640-95DB569DB27C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681E-5621-43DA-9A0F-F34BC26D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9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35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4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7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1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9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681E-5621-43DA-9A0F-F34BC26DB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3" Type="http://schemas.openxmlformats.org/officeDocument/2006/relationships/slide" Target="slide3.xml"/><Relationship Id="rId21" Type="http://schemas.openxmlformats.org/officeDocument/2006/relationships/slide" Target="slide17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5.xml"/><Relationship Id="rId5" Type="http://schemas.openxmlformats.org/officeDocument/2006/relationships/slide" Target="slide13.xml"/><Relationship Id="rId15" Type="http://schemas.openxmlformats.org/officeDocument/2006/relationships/slide" Target="slide6.xml"/><Relationship Id="rId10" Type="http://schemas.openxmlformats.org/officeDocument/2006/relationships/slide" Target="slide19.xml"/><Relationship Id="rId19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107" y="2289238"/>
            <a:ext cx="9144000" cy="1641490"/>
          </a:xfrm>
        </p:spPr>
        <p:txBody>
          <a:bodyPr/>
          <a:lstStyle/>
          <a:p>
            <a:pPr algn="ctr"/>
            <a:r>
              <a:rPr lang="en-US" dirty="0" smtClean="0"/>
              <a:t>JEOPARDY!</a:t>
            </a:r>
            <a:endParaRPr lang="en-US" dirty="0"/>
          </a:p>
        </p:txBody>
      </p:sp>
      <p:pic>
        <p:nvPicPr>
          <p:cNvPr id="3" name="45 - Theme From Jeopardy! - Think Music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047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the Law for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CMS </a:t>
            </a:r>
            <a:r>
              <a:rPr lang="en-US" sz="3600" dirty="0">
                <a:solidFill>
                  <a:schemeClr val="tx1"/>
                </a:solidFill>
              </a:rPr>
              <a:t>included falls with injury on this list, and no longer reimburses hospitals for the cost of care treating injuries caused by hospital falls.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“never event”?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the Law for 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In </a:t>
            </a:r>
            <a:r>
              <a:rPr lang="en-US" sz="3600" dirty="0">
                <a:solidFill>
                  <a:schemeClr val="tx1"/>
                </a:solidFill>
              </a:rPr>
              <a:t>2010, this national patient safety goal was upgraded to a standard.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reducing the risk of </a:t>
            </a:r>
            <a:r>
              <a:rPr lang="en-US" sz="3600" dirty="0" smtClean="0">
                <a:solidFill>
                  <a:schemeClr val="tx1"/>
                </a:solidFill>
              </a:rPr>
              <a:t>harm </a:t>
            </a:r>
            <a:r>
              <a:rPr lang="en-US" sz="3600" dirty="0">
                <a:solidFill>
                  <a:schemeClr val="tx1"/>
                </a:solidFill>
              </a:rPr>
              <a:t>resulting from falls and implementing a falls reduction program?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the Law for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CMS </a:t>
            </a:r>
            <a:r>
              <a:rPr lang="en-US" sz="3600" dirty="0">
                <a:solidFill>
                  <a:schemeClr val="tx1"/>
                </a:solidFill>
              </a:rPr>
              <a:t>included pressure ulcers on this list, and no longer reimburses hospitals for the cost of care resulting from them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“never events”?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for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In </a:t>
            </a:r>
            <a:r>
              <a:rPr lang="en-US" sz="3600" dirty="0">
                <a:solidFill>
                  <a:schemeClr val="tx1"/>
                </a:solidFill>
              </a:rPr>
              <a:t>older adults, roughly 10% of fatal falls occur in this setting.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a hospital?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for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This </a:t>
            </a:r>
            <a:r>
              <a:rPr lang="en-US" sz="3600" dirty="0">
                <a:solidFill>
                  <a:schemeClr val="tx1"/>
                </a:solidFill>
              </a:rPr>
              <a:t>percentage of all inpatients develop hospital-acquired pressure ulcers.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4-8 %?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for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Estimated 60</a:t>
            </a:r>
            <a:r>
              <a:rPr lang="en-US" sz="3600" dirty="0">
                <a:solidFill>
                  <a:schemeClr val="tx1"/>
                </a:solidFill>
              </a:rPr>
              <a:t>% of older adults fear this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</a:t>
            </a:r>
            <a:r>
              <a:rPr lang="en-US" sz="3600" dirty="0" smtClean="0">
                <a:solidFill>
                  <a:schemeClr val="tx1"/>
                </a:solidFill>
              </a:rPr>
              <a:t>fear of falling or another </a:t>
            </a:r>
            <a:r>
              <a:rPr lang="en-US" sz="3600" dirty="0">
                <a:solidFill>
                  <a:schemeClr val="tx1"/>
                </a:solidFill>
              </a:rPr>
              <a:t>fall?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for 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Hospital </a:t>
            </a:r>
            <a:r>
              <a:rPr lang="en-US" sz="3600" dirty="0">
                <a:solidFill>
                  <a:schemeClr val="tx1"/>
                </a:solidFill>
              </a:rPr>
              <a:t>falls are a serious patient safety problem accounting for this percentage of all inpatient incidents.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84%?</a:t>
            </a: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for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An </a:t>
            </a:r>
            <a:r>
              <a:rPr lang="en-US" sz="3600" dirty="0">
                <a:solidFill>
                  <a:schemeClr val="tx1"/>
                </a:solidFill>
              </a:rPr>
              <a:t>estimated 30% of falls result in this.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serious injury?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Numbers for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6.27 days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average number of days after a fall with serious injury?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Numbers for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leading cause of death due to injury for those 65 years of age and older.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a </a:t>
            </a:r>
            <a:r>
              <a:rPr lang="en-US" sz="3600" dirty="0" smtClean="0">
                <a:solidFill>
                  <a:schemeClr val="tx1"/>
                </a:solidFill>
              </a:rPr>
              <a:t>fall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58844"/>
              </p:ext>
            </p:extLst>
          </p:nvPr>
        </p:nvGraphicFramePr>
        <p:xfrm>
          <a:off x="421106" y="312821"/>
          <a:ext cx="11369840" cy="628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460"/>
                <a:gridCol w="2842460"/>
                <a:gridCol w="2842460"/>
                <a:gridCol w="2842460"/>
              </a:tblGrid>
              <a:tr h="1063706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bg1"/>
                          </a:solidFill>
                        </a:rPr>
                        <a:t>PRACTICES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bg1"/>
                          </a:solidFill>
                        </a:rPr>
                        <a:t>IT’S THE</a:t>
                      </a:r>
                      <a:r>
                        <a:rPr lang="en-US" sz="2700" baseline="0" dirty="0" smtClean="0">
                          <a:solidFill>
                            <a:schemeClr val="bg1"/>
                          </a:solidFill>
                        </a:rPr>
                        <a:t> LAW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bg1"/>
                          </a:solidFill>
                        </a:rPr>
                        <a:t>NUMBERS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bg1"/>
                          </a:solidFill>
                        </a:rPr>
                        <a:t>MORE NUMBERS</a:t>
                      </a:r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33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3" action="ppaction://hlinksldjump"/>
                        </a:rPr>
                        <a:t>100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4" action="ppaction://hlinksldjump"/>
                        </a:rPr>
                        <a:t>100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5" action="ppaction://hlinksldjump"/>
                        </a:rPr>
                        <a:t>100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6" action="ppaction://hlinksldjump"/>
                        </a:rPr>
                        <a:t>100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</a:tr>
              <a:tr h="10433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7" action="ppaction://hlinksldjump"/>
                        </a:rPr>
                        <a:t>200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8" action="ppaction://hlinksldjump"/>
                        </a:rPr>
                        <a:t>200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9" action="ppaction://hlinksldjump"/>
                        </a:rPr>
                        <a:t>200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0" action="ppaction://hlinksldjump"/>
                        </a:rPr>
                        <a:t>200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</a:tr>
              <a:tr h="10433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1" action="ppaction://hlinksldjump"/>
                        </a:rPr>
                        <a:t>300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2" action="ppaction://hlinksldjump"/>
                        </a:rPr>
                        <a:t>300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3" action="ppaction://hlinksldjump"/>
                        </a:rPr>
                        <a:t>300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4" action="ppaction://hlinksldjump"/>
                        </a:rPr>
                        <a:t>300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</a:tr>
              <a:tr h="10433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5" action="ppaction://hlinksldjump"/>
                        </a:rPr>
                        <a:t>400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6" action="ppaction://hlinksldjump"/>
                        </a:rPr>
                        <a:t>400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7" action="ppaction://hlinksldjump"/>
                        </a:rPr>
                        <a:t>400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8" action="ppaction://hlinksldjump"/>
                        </a:rPr>
                        <a:t>400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</a:tr>
              <a:tr h="104335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19" action="ppaction://hlinksldjump"/>
                        </a:rPr>
                        <a:t>500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0" action="ppaction://hlinksldjump"/>
                        </a:rPr>
                        <a:t>500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1" action="ppaction://hlinksldjump"/>
                        </a:rPr>
                        <a:t>500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hlinkClick r:id="rId22" action="ppaction://hlinksldjump"/>
                        </a:rPr>
                        <a:t>500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6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Numbers for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During </a:t>
            </a:r>
            <a:r>
              <a:rPr lang="en-US" sz="3600" dirty="0">
                <a:solidFill>
                  <a:schemeClr val="tx1"/>
                </a:solidFill>
              </a:rPr>
              <a:t>the first month after discharge, injuries related to falls account for 15% of all of these.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readmissions?</a:t>
            </a: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Numbers for 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$</a:t>
            </a:r>
            <a:r>
              <a:rPr lang="en-US" sz="3600" dirty="0">
                <a:solidFill>
                  <a:schemeClr val="tx1"/>
                </a:solidFill>
              </a:rPr>
              <a:t>13,300 in operating costs are caused by this.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fall resulting in serious injury?</a:t>
            </a: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Numbers for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These </a:t>
            </a:r>
            <a:r>
              <a:rPr lang="en-US" sz="3600" dirty="0">
                <a:solidFill>
                  <a:schemeClr val="tx1"/>
                </a:solidFill>
              </a:rPr>
              <a:t>result in $2.41 billion in excess healthcare costs in the US.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pressure ulcers?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Practices for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cheduled </a:t>
            </a:r>
            <a:r>
              <a:rPr lang="en-US" sz="3600" dirty="0">
                <a:solidFill>
                  <a:schemeClr val="tx1"/>
                </a:solidFill>
              </a:rPr>
              <a:t>process that includes the “Ps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What is hourly rounding?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  <p:pic>
        <p:nvPicPr>
          <p:cNvPr id="5" name="45 - Theme From Jeopardy! - Think Music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060.52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5730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Practices for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This </a:t>
            </a:r>
            <a:r>
              <a:rPr lang="en-US" sz="3600" dirty="0">
                <a:solidFill>
                  <a:schemeClr val="tx1"/>
                </a:solidFill>
              </a:rPr>
              <a:t>includes skin color, temperature, turgor, moisture status, and integrity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a skin assessment?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Practices for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 </a:t>
            </a:r>
            <a:r>
              <a:rPr lang="en-US" sz="3600" dirty="0">
                <a:solidFill>
                  <a:schemeClr val="tx1"/>
                </a:solidFill>
              </a:rPr>
              <a:t>gathering to review immediate care, plan and </a:t>
            </a:r>
            <a:r>
              <a:rPr lang="en-US" sz="3600" dirty="0" smtClean="0">
                <a:solidFill>
                  <a:schemeClr val="tx1"/>
                </a:solidFill>
              </a:rPr>
              <a:t>discuss the </a:t>
            </a:r>
            <a:r>
              <a:rPr lang="en-US" sz="3600" dirty="0">
                <a:solidFill>
                  <a:schemeClr val="tx1"/>
                </a:solidFill>
              </a:rPr>
              <a:t>incident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a </a:t>
            </a:r>
            <a:r>
              <a:rPr lang="en-US" sz="3600" dirty="0" smtClean="0">
                <a:solidFill>
                  <a:schemeClr val="tx1"/>
                </a:solidFill>
              </a:rPr>
              <a:t>post-fall </a:t>
            </a:r>
            <a:r>
              <a:rPr lang="en-US" sz="3600" dirty="0">
                <a:solidFill>
                  <a:schemeClr val="tx1"/>
                </a:solidFill>
              </a:rPr>
              <a:t>huddle?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Practices for 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This </a:t>
            </a:r>
            <a:r>
              <a:rPr lang="en-US" sz="3600" dirty="0">
                <a:solidFill>
                  <a:schemeClr val="tx1"/>
                </a:solidFill>
              </a:rPr>
              <a:t>action helps mimic normal offloading patterns for patients who are unable to do so.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regular repositioning?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Practices for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This </a:t>
            </a:r>
            <a:r>
              <a:rPr lang="en-US" sz="3600" dirty="0">
                <a:solidFill>
                  <a:schemeClr val="tx1"/>
                </a:solidFill>
              </a:rPr>
              <a:t>action may damage underlying tissue in a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Stage </a:t>
            </a:r>
            <a:r>
              <a:rPr lang="en-US" sz="3600" dirty="0">
                <a:solidFill>
                  <a:schemeClr val="tx1"/>
                </a:solidFill>
              </a:rPr>
              <a:t>1 pressure ulcer.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massaging over a bony prominence?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It’s the Law for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Hospital-acquired </a:t>
            </a:r>
            <a:r>
              <a:rPr lang="en-US" sz="3600" dirty="0">
                <a:solidFill>
                  <a:schemeClr val="tx1"/>
                </a:solidFill>
              </a:rPr>
              <a:t>conditions whose related expenses CMS no longer </a:t>
            </a:r>
            <a:r>
              <a:rPr lang="en-US" sz="3600" dirty="0" smtClean="0">
                <a:solidFill>
                  <a:schemeClr val="tx1"/>
                </a:solidFill>
              </a:rPr>
              <a:t>pays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a “never event”?</a:t>
            </a:r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It’s the Law for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900" dirty="0" smtClean="0">
                <a:solidFill>
                  <a:schemeClr val="tx1"/>
                </a:solidFill>
              </a:rPr>
              <a:t>The </a:t>
            </a:r>
            <a:r>
              <a:rPr lang="en-US" sz="3900" dirty="0">
                <a:solidFill>
                  <a:schemeClr val="tx1"/>
                </a:solidFill>
              </a:rPr>
              <a:t>Joint Commission limits these to “emergencies in which there is an imminent risk of a patient physically harming himself or herself, staff, or others, and nonphysical interventions would not be effective.”  Therefore these are not appropriate measures for fall prevention</a:t>
            </a:r>
            <a:r>
              <a:rPr lang="en-US" sz="39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39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9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900" dirty="0" smtClean="0">
                <a:solidFill>
                  <a:schemeClr val="tx1"/>
                </a:solidFill>
              </a:rPr>
              <a:t>What </a:t>
            </a:r>
            <a:r>
              <a:rPr lang="en-US" sz="3900" dirty="0">
                <a:solidFill>
                  <a:schemeClr val="tx1"/>
                </a:solidFill>
              </a:rPr>
              <a:t>are restraints?</a:t>
            </a:r>
          </a:p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15" y="5430252"/>
            <a:ext cx="1235099" cy="12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20575E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146</TotalTime>
  <Words>542</Words>
  <Application>Microsoft Office PowerPoint</Application>
  <PresentationFormat>Widescreen</PresentationFormat>
  <Paragraphs>174</Paragraphs>
  <Slides>22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Depth</vt:lpstr>
      <vt:lpstr>JEOPARDY!</vt:lpstr>
      <vt:lpstr>PowerPoint Presentation</vt:lpstr>
      <vt:lpstr>Practices for 100</vt:lpstr>
      <vt:lpstr>Practices for 200</vt:lpstr>
      <vt:lpstr>Practices for 300</vt:lpstr>
      <vt:lpstr>Practices for 400</vt:lpstr>
      <vt:lpstr>Practices for 500</vt:lpstr>
      <vt:lpstr>It’s the Law for 100</vt:lpstr>
      <vt:lpstr>It’s the Law for 200</vt:lpstr>
      <vt:lpstr>It’s the Law for 300</vt:lpstr>
      <vt:lpstr>It’s the Law for 400</vt:lpstr>
      <vt:lpstr>It’s the Law for 500</vt:lpstr>
      <vt:lpstr>Numbers for 100</vt:lpstr>
      <vt:lpstr>Numbers for 200</vt:lpstr>
      <vt:lpstr>Numbers for 300</vt:lpstr>
      <vt:lpstr>Numbers for 400</vt:lpstr>
      <vt:lpstr>Numbers for 500</vt:lpstr>
      <vt:lpstr>More Numbers for 100</vt:lpstr>
      <vt:lpstr>More Numbers for 200</vt:lpstr>
      <vt:lpstr>More Numbers for 300</vt:lpstr>
      <vt:lpstr>More Numbers for 400</vt:lpstr>
      <vt:lpstr>More Numbers for 500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JEOPARDY!</dc:title>
  <dc:creator>Sonali Khera</dc:creator>
  <cp:lastModifiedBy>Sonali Khera</cp:lastModifiedBy>
  <cp:revision>45</cp:revision>
  <dcterms:created xsi:type="dcterms:W3CDTF">2014-01-03T02:56:06Z</dcterms:created>
  <dcterms:modified xsi:type="dcterms:W3CDTF">2014-01-16T22:14:06Z</dcterms:modified>
</cp:coreProperties>
</file>