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  <p:sldMasterId id="2147483694" r:id="rId2"/>
  </p:sldMasterIdLst>
  <p:notesMasterIdLst>
    <p:notesMasterId r:id="rId27"/>
  </p:notesMasterIdLst>
  <p:handoutMasterIdLst>
    <p:handoutMasterId r:id="rId28"/>
  </p:handoutMasterIdLst>
  <p:sldIdLst>
    <p:sldId id="306" r:id="rId3"/>
    <p:sldId id="400" r:id="rId4"/>
    <p:sldId id="399" r:id="rId5"/>
    <p:sldId id="258" r:id="rId6"/>
    <p:sldId id="356" r:id="rId7"/>
    <p:sldId id="364" r:id="rId8"/>
    <p:sldId id="395" r:id="rId9"/>
    <p:sldId id="396" r:id="rId10"/>
    <p:sldId id="383" r:id="rId11"/>
    <p:sldId id="387" r:id="rId12"/>
    <p:sldId id="388" r:id="rId13"/>
    <p:sldId id="308" r:id="rId14"/>
    <p:sldId id="352" r:id="rId15"/>
    <p:sldId id="353" r:id="rId16"/>
    <p:sldId id="389" r:id="rId17"/>
    <p:sldId id="390" r:id="rId18"/>
    <p:sldId id="391" r:id="rId19"/>
    <p:sldId id="397" r:id="rId20"/>
    <p:sldId id="392" r:id="rId21"/>
    <p:sldId id="393" r:id="rId22"/>
    <p:sldId id="398" r:id="rId23"/>
    <p:sldId id="394" r:id="rId24"/>
    <p:sldId id="366" r:id="rId25"/>
    <p:sldId id="296" r:id="rId26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ne Tan Piazza" initials="ATP" lastIdx="2" clrIdx="0">
    <p:extLst>
      <p:ext uri="{19B8F6BF-5375-455C-9EA6-DF929625EA0E}">
        <p15:presenceInfo xmlns:p15="http://schemas.microsoft.com/office/powerpoint/2012/main" userId="S-1-5-21-136211520-3095970164-3596329236-114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FF"/>
    <a:srgbClr val="000510"/>
    <a:srgbClr val="0055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44" autoAdjust="0"/>
    <p:restoredTop sz="80789" autoAdjust="0"/>
  </p:normalViewPr>
  <p:slideViewPr>
    <p:cSldViewPr>
      <p:cViewPr varScale="1">
        <p:scale>
          <a:sx n="73" d="100"/>
          <a:sy n="73" d="100"/>
        </p:scale>
        <p:origin x="1590" y="5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2440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413" cy="46418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165" tIns="46582" rIns="93165" bIns="46582" numCol="1" anchor="t" anchorCtr="0" compatLnSpc="1">
            <a:prstTxWarp prst="textNoShape">
              <a:avLst/>
            </a:prstTxWarp>
          </a:bodyPr>
          <a:lstStyle>
            <a:lvl1pPr defTabSz="931365" eaLnBrk="0" hangingPunct="0">
              <a:defRPr sz="1200"/>
            </a:lvl1pPr>
          </a:lstStyle>
          <a:p>
            <a:endParaRPr lang="en-US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987" y="0"/>
            <a:ext cx="3037413" cy="46418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165" tIns="46582" rIns="93165" bIns="46582" numCol="1" anchor="t" anchorCtr="0" compatLnSpc="1">
            <a:prstTxWarp prst="textNoShape">
              <a:avLst/>
            </a:prstTxWarp>
          </a:bodyPr>
          <a:lstStyle>
            <a:lvl1pPr algn="r" defTabSz="931365" eaLnBrk="0" hangingPunct="0">
              <a:defRPr sz="1200"/>
            </a:lvl1pPr>
          </a:lstStyle>
          <a:p>
            <a:endParaRPr lang="en-US" dirty="0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2216"/>
            <a:ext cx="3037413" cy="46418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165" tIns="46582" rIns="93165" bIns="46582" numCol="1" anchor="b" anchorCtr="0" compatLnSpc="1">
            <a:prstTxWarp prst="textNoShape">
              <a:avLst/>
            </a:prstTxWarp>
          </a:bodyPr>
          <a:lstStyle>
            <a:lvl1pPr defTabSz="931365" eaLnBrk="0" hangingPunct="0">
              <a:defRPr sz="1200"/>
            </a:lvl1pPr>
          </a:lstStyle>
          <a:p>
            <a:endParaRPr lang="en-US" dirty="0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987" y="8832216"/>
            <a:ext cx="3037413" cy="46418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165" tIns="46582" rIns="93165" bIns="46582" numCol="1" anchor="b" anchorCtr="0" compatLnSpc="1">
            <a:prstTxWarp prst="textNoShape">
              <a:avLst/>
            </a:prstTxWarp>
          </a:bodyPr>
          <a:lstStyle>
            <a:lvl1pPr algn="r" defTabSz="931365" eaLnBrk="0" hangingPunct="0">
              <a:defRPr sz="1200"/>
            </a:lvl1pPr>
          </a:lstStyle>
          <a:p>
            <a:fld id="{869B480C-B29A-4AC3-BEB2-16881601FE4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7274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413" cy="46418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165" tIns="46582" rIns="93165" bIns="46582" numCol="1" anchor="t" anchorCtr="0" compatLnSpc="1">
            <a:prstTxWarp prst="textNoShape">
              <a:avLst/>
            </a:prstTxWarp>
          </a:bodyPr>
          <a:lstStyle>
            <a:lvl1pPr defTabSz="931365" eaLnBrk="0" hangingPunct="0">
              <a:defRPr sz="1200"/>
            </a:lvl1pPr>
          </a:lstStyle>
          <a:p>
            <a:endParaRPr lang="en-US" dirty="0"/>
          </a:p>
        </p:txBody>
      </p:sp>
      <p:sp>
        <p:nvSpPr>
          <p:cNvPr id="2051" name="Rectangle 3"/>
          <p:cNvSpPr>
            <a:spLocks noGrp="1" noRot="1" noChangeAspect="1" noChangeArrowheads="1"/>
          </p:cNvSpPr>
          <p:nvPr>
            <p:ph type="sldImg" idx="2"/>
          </p:nvPr>
        </p:nvSpPr>
        <p:spPr bwMode="auto">
          <a:xfrm>
            <a:off x="1181100" y="698500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2" name="Rectangle 4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3974" y="4416108"/>
            <a:ext cx="5142455" cy="4182427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165" tIns="46582" rIns="93165" bIns="465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987" y="0"/>
            <a:ext cx="3037413" cy="46418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165" tIns="46582" rIns="93165" bIns="46582" numCol="1" anchor="t" anchorCtr="0" compatLnSpc="1">
            <a:prstTxWarp prst="textNoShape">
              <a:avLst/>
            </a:prstTxWarp>
          </a:bodyPr>
          <a:lstStyle>
            <a:lvl1pPr algn="r" defTabSz="931365" eaLnBrk="0" hangingPunct="0">
              <a:defRPr sz="1200"/>
            </a:lvl1pPr>
          </a:lstStyle>
          <a:p>
            <a:endParaRPr lang="en-US" dirty="0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216"/>
            <a:ext cx="3037413" cy="46418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165" tIns="46582" rIns="93165" bIns="46582" numCol="1" anchor="b" anchorCtr="0" compatLnSpc="1">
            <a:prstTxWarp prst="textNoShape">
              <a:avLst/>
            </a:prstTxWarp>
          </a:bodyPr>
          <a:lstStyle>
            <a:lvl1pPr defTabSz="931365" eaLnBrk="0" hangingPunct="0">
              <a:defRPr sz="1200"/>
            </a:lvl1pPr>
          </a:lstStyle>
          <a:p>
            <a:endParaRPr lang="en-US" dirty="0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987" y="8832216"/>
            <a:ext cx="3037413" cy="464184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3165" tIns="46582" rIns="93165" bIns="46582" numCol="1" anchor="b" anchorCtr="0" compatLnSpc="1">
            <a:prstTxWarp prst="textNoShape">
              <a:avLst/>
            </a:prstTxWarp>
          </a:bodyPr>
          <a:lstStyle>
            <a:lvl1pPr algn="r" defTabSz="931365" eaLnBrk="0" hangingPunct="0">
              <a:defRPr sz="1200"/>
            </a:lvl1pPr>
          </a:lstStyle>
          <a:p>
            <a:fld id="{36A9CBDF-068F-4937-9E87-F47C7539F4B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6884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A9CBDF-068F-4937-9E87-F47C7539F4BE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0976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CHRISTIE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A9CBDF-068F-4937-9E87-F47C7539F4BE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3211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CHRISTIE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A9CBDF-068F-4937-9E87-F47C7539F4B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520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SAMANTHA/STACEY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A9CBDF-068F-4937-9E87-F47C7539F4B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213462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dirty="0"/>
              <a:t>SAMANTHA/STACEY</a:t>
            </a:r>
          </a:p>
          <a:p>
            <a:endParaRPr lang="en-US" sz="1200" b="1" dirty="0"/>
          </a:p>
          <a:p>
            <a:r>
              <a:rPr lang="en-US" sz="1200" b="1" dirty="0"/>
              <a:t>Checklists for: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b="1" dirty="0"/>
              <a:t>Composition and participation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b="1" dirty="0"/>
              <a:t>Primary responsibilities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b="1" dirty="0"/>
              <a:t>Key elements in developing a staffing plan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200" b="1" dirty="0"/>
              <a:t>Posting, disclosure, implementation, and complaints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9CBDF-068F-4937-9E87-F47C7539F4B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338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SAMANTHA/STACEY</a:t>
            </a:r>
          </a:p>
          <a:p>
            <a:endParaRPr lang="en-US" dirty="0"/>
          </a:p>
          <a:p>
            <a:r>
              <a:rPr lang="en-US" dirty="0"/>
              <a:t>Describes roles, responsibilities, and key processes for the nurse staffing committee including: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Membership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Purpose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Tasks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Timelines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Meeting management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Describe color coding – yellow highlights for best practices, green highlights for new requirements in 1714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9CBDF-068F-4937-9E87-F47C7539F4B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9716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ANNE/SALLY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Matrix by unit and shift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How to staff breaks, planned and unplanned leave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Attestation signed by the CEO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9CBDF-068F-4937-9E87-F47C7539F4B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920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ANNE/SALLY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Covers all units under hospital license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Process has included consideration of all elements required by law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9CBDF-068F-4937-9E87-F47C7539F4B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258600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ANNE/SALLY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Guidelines for:</a:t>
            </a:r>
          </a:p>
          <a:p>
            <a:pPr marL="1257300" lvl="1" indent="-571500">
              <a:buFont typeface="Arial" panose="020B0604020202020204" pitchFamily="34" charset="0"/>
              <a:buChar char="•"/>
            </a:pPr>
            <a:r>
              <a:rPr lang="en-US" dirty="0"/>
              <a:t>Dismissed complaints</a:t>
            </a:r>
          </a:p>
          <a:p>
            <a:pPr marL="1257300" lvl="1" indent="-571500">
              <a:buFont typeface="Arial" panose="020B0604020202020204" pitchFamily="34" charset="0"/>
              <a:buChar char="•"/>
            </a:pPr>
            <a:r>
              <a:rPr lang="en-US" dirty="0"/>
              <a:t>Resolved complaints</a:t>
            </a:r>
          </a:p>
          <a:p>
            <a:pPr marL="1257300" lvl="1" indent="-571500">
              <a:buFont typeface="Arial" panose="020B0604020202020204" pitchFamily="34" charset="0"/>
              <a:buChar char="•"/>
            </a:pPr>
            <a:r>
              <a:rPr lang="en-US" dirty="0"/>
              <a:t>Unresolved complaints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9CBDF-068F-4937-9E87-F47C7539F4BE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73085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ANNE/SALLY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A9CBDF-068F-4937-9E87-F47C7539F4BE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8275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IAN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Contains minimum standard elements and best practices recommended by Coalition</a:t>
            </a:r>
          </a:p>
          <a:p>
            <a:pPr marL="1257300" lvl="1" indent="-571500">
              <a:buFont typeface="Arial" panose="020B0604020202020204" pitchFamily="34" charset="0"/>
              <a:buChar char="•"/>
            </a:pPr>
            <a:r>
              <a:rPr lang="en-US" dirty="0"/>
              <a:t>How to question an assignment</a:t>
            </a:r>
          </a:p>
          <a:p>
            <a:pPr marL="1257300" lvl="1" indent="-571500">
              <a:buFont typeface="Arial" panose="020B0604020202020204" pitchFamily="34" charset="0"/>
              <a:buChar char="•"/>
            </a:pPr>
            <a:r>
              <a:rPr lang="en-US" dirty="0"/>
              <a:t>Reasons for complaint</a:t>
            </a:r>
          </a:p>
          <a:p>
            <a:pPr marL="1257300" lvl="1" indent="-571500">
              <a:buFont typeface="Arial" panose="020B0604020202020204" pitchFamily="34" charset="0"/>
              <a:buChar char="•"/>
            </a:pPr>
            <a:r>
              <a:rPr lang="en-US" dirty="0"/>
              <a:t>Shift details</a:t>
            </a:r>
          </a:p>
          <a:p>
            <a:pPr marL="1257300" lvl="1" indent="-571500">
              <a:buFont typeface="Arial" panose="020B0604020202020204" pitchFamily="34" charset="0"/>
              <a:buChar char="•"/>
            </a:pPr>
            <a:r>
              <a:rPr lang="en-US" dirty="0"/>
              <a:t>Charge nurse input</a:t>
            </a:r>
          </a:p>
          <a:p>
            <a:pPr marL="1257300" lvl="1" indent="-571500">
              <a:buFont typeface="Arial" panose="020B0604020202020204" pitchFamily="34" charset="0"/>
              <a:buChar char="•"/>
            </a:pPr>
            <a:r>
              <a:rPr lang="en-US" dirty="0"/>
              <a:t>Nurse staffing committee follow-up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9CBDF-068F-4937-9E87-F47C7539F4BE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1972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9CBDF-068F-4937-9E87-F47C7539F4BE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40862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US" dirty="0"/>
              <a:t>IAN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Excel document to track </a:t>
            </a:r>
          </a:p>
          <a:p>
            <a:pPr marL="1257300" lvl="1" indent="-571500">
              <a:buFont typeface="Arial" panose="020B0604020202020204" pitchFamily="34" charset="0"/>
              <a:buChar char="•"/>
            </a:pPr>
            <a:r>
              <a:rPr lang="en-US" dirty="0"/>
              <a:t>Complaints</a:t>
            </a:r>
          </a:p>
          <a:p>
            <a:pPr marL="1257300" lvl="1" indent="-571500">
              <a:buFont typeface="Arial" panose="020B0604020202020204" pitchFamily="34" charset="0"/>
              <a:buChar char="•"/>
            </a:pPr>
            <a:r>
              <a:rPr lang="en-US" dirty="0"/>
              <a:t>Resolution</a:t>
            </a:r>
          </a:p>
          <a:p>
            <a:pPr marL="1257300" lvl="1" indent="-571500">
              <a:buFont typeface="Arial" panose="020B0604020202020204" pitchFamily="34" charset="0"/>
              <a:buChar char="•"/>
            </a:pPr>
            <a:r>
              <a:rPr lang="en-US" dirty="0"/>
              <a:t>Time frame from received to resolved</a:t>
            </a:r>
          </a:p>
          <a:p>
            <a:pPr marL="1257300" lvl="1" indent="-57150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9CBDF-068F-4937-9E87-F47C7539F4BE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3305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A9CBDF-068F-4937-9E87-F47C7539F4BE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3540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A9CBDF-068F-4937-9E87-F47C7539F4BE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8577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A9CBDF-068F-4937-9E87-F47C7539F4BE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53476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A9CBDF-068F-4937-9E87-F47C7539F4BE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466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9CBDF-068F-4937-9E87-F47C7539F4B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262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9CBDF-068F-4937-9E87-F47C7539F4B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785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1200" dirty="0"/>
              <a:t>IAN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1200" dirty="0"/>
              <a:t>Met monthly between November 2017 through June 2018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1200" dirty="0"/>
              <a:t>Collaborative process - all decisions made by consensus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1200" dirty="0"/>
              <a:t>Developed tools to help with implementation: focused on what’s required by the law and best practices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1200" dirty="0"/>
              <a:t>Plan to continue working collaboratively to help identify and resolve issues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A9CBDF-068F-4937-9E87-F47C7539F4B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6053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CHRIS</a:t>
            </a:r>
          </a:p>
          <a:p>
            <a:endParaRPr lang="en-US" dirty="0"/>
          </a:p>
          <a:p>
            <a:r>
              <a:rPr lang="en-US" dirty="0"/>
              <a:t>Many hospital do not have functioning nurse staffing committees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A9CBDF-068F-4937-9E87-F47C7539F4B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474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514350" lvl="1" indent="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kumimoji="1" lang="en-US" sz="1600" kern="1200" dirty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CHRIS</a:t>
            </a:r>
          </a:p>
          <a:p>
            <a:pPr marL="942975" lvl="1" indent="-428625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kumimoji="1" lang="en-US" sz="1600" kern="1200" dirty="0">
              <a:solidFill>
                <a:schemeClr val="bg1"/>
              </a:solidFill>
              <a:latin typeface="Times New Roman" pitchFamily="18" charset="0"/>
              <a:ea typeface="+mn-ea"/>
              <a:cs typeface="+mn-cs"/>
            </a:endParaRPr>
          </a:p>
          <a:p>
            <a:pPr marL="942975" lvl="1" indent="-428625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kumimoji="1" lang="en-US" sz="1600" kern="1200" dirty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Include the number of complaints submitted, investigated, associated costs to DOH and any recommended changes to statute. </a:t>
            </a:r>
          </a:p>
          <a:p>
            <a:pPr marL="942975" lvl="1" indent="-428625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kumimoji="1" lang="en-US" sz="1600" kern="1200" dirty="0">
                <a:solidFill>
                  <a:schemeClr val="bg1"/>
                </a:solidFill>
                <a:latin typeface="Times New Roman" pitchFamily="18" charset="0"/>
                <a:ea typeface="+mn-ea"/>
                <a:cs typeface="+mn-cs"/>
              </a:rPr>
              <a:t>The Nurse Staffing Coalition will review the report before it is submitted to the legislature.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A9CBDF-068F-4937-9E87-F47C7539F4B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2151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CHRIS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A9CBDF-068F-4937-9E87-F47C7539F4B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17500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  CHRIS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6A9CBDF-068F-4937-9E87-F47C7539F4B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469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85393" y="4186770"/>
            <a:ext cx="7710243" cy="14520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600"/>
              </a:spcBef>
              <a:buNone/>
              <a:defRPr sz="2000" b="0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SPEAKER NAME HERE (Georgia, 24 pt.)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627578"/>
            <a:ext cx="6972300" cy="3407041"/>
          </a:xfrm>
          <a:prstGeom prst="rect">
            <a:avLst/>
          </a:prstGeom>
          <a:ln>
            <a:noFill/>
          </a:ln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6000" b="1" i="0" cap="none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TITLE HERE</a:t>
            </a:r>
          </a:p>
          <a:p>
            <a:pPr lvl="0"/>
            <a:r>
              <a:rPr lang="en-US" dirty="0"/>
              <a:t>Georgia Bold</a:t>
            </a:r>
          </a:p>
          <a:p>
            <a:pPr lvl="0"/>
            <a:r>
              <a:rPr lang="en-US" dirty="0"/>
              <a:t>60 pt. 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5791200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57" y="6019800"/>
            <a:ext cx="1356640" cy="4943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18ED92D-3C47-D243-A625-640CD48ED1E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679" y="6147581"/>
            <a:ext cx="2168727" cy="3614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CF3A63-3C21-134E-9969-63A14226772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6168618"/>
            <a:ext cx="2133600" cy="35946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EBD70B5-915F-1D48-B727-44ABB72F08D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287" y="6126870"/>
            <a:ext cx="1879600" cy="42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8921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85393" y="4186770"/>
            <a:ext cx="7710243" cy="145203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600"/>
              </a:spcBef>
              <a:buNone/>
              <a:defRPr sz="2000" b="0" i="0" baseline="0">
                <a:solidFill>
                  <a:srgbClr val="00558A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SPEAKER NAME HERE (Georgia, 24 pt.)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627578"/>
            <a:ext cx="6972300" cy="3407041"/>
          </a:xfrm>
          <a:prstGeom prst="rect">
            <a:avLst/>
          </a:prstGeom>
          <a:ln>
            <a:noFill/>
          </a:ln>
        </p:spPr>
        <p:txBody>
          <a:bodyPr anchor="b">
            <a:normAutofit/>
          </a:bodyPr>
          <a:lstStyle>
            <a:lvl1pPr marL="0" indent="0">
              <a:lnSpc>
                <a:spcPct val="90000"/>
              </a:lnSpc>
              <a:buNone/>
              <a:defRPr sz="6000" b="1" i="0" cap="none" baseline="0">
                <a:solidFill>
                  <a:srgbClr val="00558A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TITLE HERE</a:t>
            </a:r>
          </a:p>
          <a:p>
            <a:pPr lvl="0"/>
            <a:r>
              <a:rPr lang="en-US" dirty="0"/>
              <a:t>Georgia Bold</a:t>
            </a:r>
          </a:p>
          <a:p>
            <a:pPr lvl="0"/>
            <a:r>
              <a:rPr lang="en-US" dirty="0"/>
              <a:t>60 pt. 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5791200"/>
            <a:ext cx="91440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57" y="6019800"/>
            <a:ext cx="1356639" cy="49433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009" y="6248400"/>
            <a:ext cx="2843698" cy="174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036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320239"/>
            <a:ext cx="7798895" cy="381008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lnSpc>
                <a:spcPct val="120000"/>
              </a:lnSpc>
              <a:spcBef>
                <a:spcPts val="1300"/>
              </a:spcBef>
              <a:buClr>
                <a:srgbClr val="00558A"/>
              </a:buClr>
              <a:buFont typeface="Lucida Grande"/>
              <a:buChar char="&gt;"/>
              <a:defRPr sz="2000" b="0" i="0" baseline="0">
                <a:solidFill>
                  <a:srgbClr val="00558A"/>
                </a:solidFill>
                <a:latin typeface="Georgia" charset="0"/>
                <a:ea typeface="Georgia" charset="0"/>
                <a:cs typeface="Georgia" charset="0"/>
              </a:defRPr>
            </a:lvl1pPr>
            <a:lvl2pPr>
              <a:lnSpc>
                <a:spcPct val="120000"/>
              </a:lnSpc>
              <a:spcBef>
                <a:spcPts val="900"/>
              </a:spcBef>
              <a:buClr>
                <a:srgbClr val="00558A"/>
              </a:buClr>
              <a:defRPr sz="1800" b="0" i="0" baseline="0">
                <a:solidFill>
                  <a:srgbClr val="00558A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1143000" indent="-228600">
              <a:lnSpc>
                <a:spcPct val="120000"/>
              </a:lnSpc>
              <a:spcBef>
                <a:spcPts val="900"/>
              </a:spcBef>
              <a:buClr>
                <a:srgbClr val="00558A"/>
              </a:buClr>
              <a:buSzPct val="100000"/>
              <a:buFont typeface="Lucida Grande"/>
              <a:buChar char="&gt;"/>
              <a:defRPr sz="1600" b="0" i="0" baseline="0">
                <a:solidFill>
                  <a:srgbClr val="00558A"/>
                </a:solidFill>
                <a:latin typeface="Georgia" charset="0"/>
                <a:ea typeface="Georgia" charset="0"/>
                <a:cs typeface="Georgia" charset="0"/>
              </a:defRPr>
            </a:lvl3pPr>
            <a:lvl4pPr>
              <a:lnSpc>
                <a:spcPct val="120000"/>
              </a:lnSpc>
              <a:spcBef>
                <a:spcPts val="900"/>
              </a:spcBef>
              <a:buClr>
                <a:srgbClr val="00558A"/>
              </a:buClr>
              <a:defRPr sz="1400" b="0" i="0" baseline="0">
                <a:solidFill>
                  <a:srgbClr val="00558A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2057400" indent="-228600">
              <a:lnSpc>
                <a:spcPct val="120000"/>
              </a:lnSpc>
              <a:spcBef>
                <a:spcPts val="900"/>
              </a:spcBef>
              <a:buClr>
                <a:srgbClr val="00558A"/>
              </a:buClr>
              <a:buFont typeface="Lucida Grande"/>
              <a:buChar char="&gt;"/>
              <a:defRPr sz="1200" b="0" i="0" baseline="0">
                <a:solidFill>
                  <a:srgbClr val="00558A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Content here (Georgia, 20 pt.)</a:t>
            </a:r>
          </a:p>
          <a:p>
            <a:pPr lvl="1"/>
            <a:r>
              <a:rPr lang="en-US" dirty="0"/>
              <a:t>Second level (Georgia, 18)</a:t>
            </a:r>
          </a:p>
          <a:p>
            <a:pPr lvl="2"/>
            <a:r>
              <a:rPr lang="en-US" dirty="0"/>
              <a:t>Third level (Georgia, 16)</a:t>
            </a:r>
          </a:p>
          <a:p>
            <a:pPr lvl="3"/>
            <a:r>
              <a:rPr lang="en-US" dirty="0"/>
              <a:t>Fourth level (Georgia, 14)</a:t>
            </a:r>
          </a:p>
          <a:p>
            <a:pPr lvl="4"/>
            <a:r>
              <a:rPr lang="en-US" dirty="0"/>
              <a:t>Fifth level (Georgia, 12)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447801"/>
            <a:ext cx="8184662" cy="69403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90000"/>
              </a:lnSpc>
              <a:buNone/>
              <a:defRPr sz="1600" b="0" i="0" cap="all" spc="100" baseline="0">
                <a:solidFill>
                  <a:srgbClr val="00558A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(Georgia, all caps 16PT.)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009" y="6438506"/>
            <a:ext cx="2843698" cy="174523"/>
          </a:xfrm>
          <a:prstGeom prst="rect">
            <a:avLst/>
          </a:prstGeom>
        </p:spPr>
      </p:pic>
      <p:sp>
        <p:nvSpPr>
          <p:cNvPr id="8" name="Slide Number Placeholder 2"/>
          <p:cNvSpPr txBox="1">
            <a:spLocks/>
          </p:cNvSpPr>
          <p:nvPr userDrawn="1"/>
        </p:nvSpPr>
        <p:spPr>
          <a:xfrm>
            <a:off x="95250" y="6172200"/>
            <a:ext cx="43815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fld id="{E1B853F4-C8BE-6F4B-9A94-78566E076FFB}" type="slidenum">
              <a:rPr lang="en-US" smtClean="0">
                <a:solidFill>
                  <a:srgbClr val="00558A"/>
                </a:solidFill>
              </a:rPr>
              <a:pPr/>
              <a:t>‹#›</a:t>
            </a:fld>
            <a:endParaRPr lang="en-US" dirty="0">
              <a:solidFill>
                <a:srgbClr val="00558A"/>
              </a:solidFill>
            </a:endParaRPr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10000"/>
              </a:lnSpc>
              <a:buNone/>
              <a:defRPr sz="4000" b="1" i="0" baseline="0">
                <a:solidFill>
                  <a:srgbClr val="00558A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(Georgia Bold, 40 pt.)</a:t>
            </a:r>
          </a:p>
        </p:txBody>
      </p:sp>
    </p:spTree>
    <p:extLst>
      <p:ext uri="{BB962C8B-B14F-4D97-AF65-F5344CB8AC3E}">
        <p14:creationId xmlns:p14="http://schemas.microsoft.com/office/powerpoint/2010/main" val="4604679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659305" y="1752600"/>
            <a:ext cx="7798895" cy="3962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chemeClr val="bg1"/>
              </a:buClr>
              <a:buFont typeface="Lucida Grande"/>
              <a:buNone/>
              <a:defRPr sz="4000" b="0" i="0" baseline="0">
                <a:solidFill>
                  <a:srgbClr val="00558A"/>
                </a:solidFill>
                <a:latin typeface="Georgia" charset="0"/>
                <a:ea typeface="Georgia" charset="0"/>
                <a:cs typeface="Georgia" charset="0"/>
              </a:defRPr>
            </a:lvl1pPr>
            <a:lvl2pPr>
              <a:buClr>
                <a:schemeClr val="bg1"/>
              </a:buClr>
              <a:defRPr sz="18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1143000" indent="-228600">
              <a:buClr>
                <a:schemeClr val="bg1"/>
              </a:buClr>
              <a:buSzPct val="100000"/>
              <a:buFont typeface="Lucida Grande"/>
              <a:buChar char="&gt;"/>
              <a:defRPr sz="16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>
              <a:buClr>
                <a:schemeClr val="bg1"/>
              </a:buClr>
              <a:defRPr sz="14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2057400" indent="-228600">
              <a:buClr>
                <a:schemeClr val="bg1"/>
              </a:buClr>
              <a:buFont typeface="Lucida Grande"/>
              <a:buChar char="&gt;"/>
              <a:defRPr sz="1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Content here (Georgia, 40 pt.)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0" y="1600200"/>
            <a:ext cx="1295400" cy="0"/>
          </a:xfrm>
          <a:prstGeom prst="line">
            <a:avLst/>
          </a:prstGeom>
          <a:ln>
            <a:solidFill>
              <a:srgbClr val="0055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2"/>
          <p:cNvSpPr txBox="1">
            <a:spLocks/>
          </p:cNvSpPr>
          <p:nvPr userDrawn="1"/>
        </p:nvSpPr>
        <p:spPr>
          <a:xfrm>
            <a:off x="95250" y="6172200"/>
            <a:ext cx="43815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fld id="{E1B853F4-C8BE-6F4B-9A94-78566E076FFB}" type="slidenum">
              <a:rPr lang="en-US" smtClean="0">
                <a:solidFill>
                  <a:srgbClr val="00558A"/>
                </a:solidFill>
              </a:rPr>
              <a:pPr/>
              <a:t>‹#›</a:t>
            </a:fld>
            <a:endParaRPr lang="en-US" dirty="0">
              <a:solidFill>
                <a:srgbClr val="00558A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360" y="6058869"/>
            <a:ext cx="1356639" cy="494331"/>
          </a:xfrm>
          <a:prstGeom prst="rect">
            <a:avLst/>
          </a:prstGeom>
        </p:spPr>
      </p:pic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10000"/>
              </a:lnSpc>
              <a:buNone/>
              <a:defRPr sz="4000" b="1" i="0" baseline="0">
                <a:solidFill>
                  <a:srgbClr val="00558A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(Georgia Bold, 40 pt.)</a:t>
            </a:r>
          </a:p>
        </p:txBody>
      </p:sp>
    </p:spTree>
    <p:extLst>
      <p:ext uri="{BB962C8B-B14F-4D97-AF65-F5344CB8AC3E}">
        <p14:creationId xmlns:p14="http://schemas.microsoft.com/office/powerpoint/2010/main" val="2708038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10000"/>
              </a:lnSpc>
              <a:buNone/>
              <a:defRPr sz="4000" b="1" i="0" baseline="0">
                <a:solidFill>
                  <a:srgbClr val="00558A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(Georgia Bold, 40 pt.)</a:t>
            </a:r>
          </a:p>
        </p:txBody>
      </p:sp>
      <p:sp>
        <p:nvSpPr>
          <p:cNvPr id="9" name="Slide Number Placeholder 2"/>
          <p:cNvSpPr txBox="1">
            <a:spLocks/>
          </p:cNvSpPr>
          <p:nvPr userDrawn="1"/>
        </p:nvSpPr>
        <p:spPr>
          <a:xfrm>
            <a:off x="95250" y="6172200"/>
            <a:ext cx="43815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fld id="{E1B853F4-C8BE-6F4B-9A94-78566E076FFB}" type="slidenum">
              <a:rPr lang="en-US" smtClean="0">
                <a:solidFill>
                  <a:srgbClr val="00558A"/>
                </a:solidFill>
              </a:rPr>
              <a:pPr/>
              <a:t>‹#›</a:t>
            </a:fld>
            <a:endParaRPr lang="en-US" dirty="0">
              <a:solidFill>
                <a:srgbClr val="00558A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360" y="6058869"/>
            <a:ext cx="1356639" cy="494331"/>
          </a:xfrm>
          <a:prstGeom prst="rect">
            <a:avLst/>
          </a:prstGeom>
        </p:spPr>
      </p:pic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676401"/>
            <a:ext cx="7798895" cy="4191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lnSpc>
                <a:spcPct val="120000"/>
              </a:lnSpc>
              <a:spcBef>
                <a:spcPts val="1300"/>
              </a:spcBef>
              <a:buClr>
                <a:srgbClr val="00558A"/>
              </a:buClr>
              <a:buFont typeface="Lucida Grande"/>
              <a:buChar char="&gt;"/>
              <a:defRPr sz="2400" b="0" i="0" baseline="0">
                <a:solidFill>
                  <a:srgbClr val="00558A"/>
                </a:solidFill>
                <a:latin typeface="Georgia" charset="0"/>
                <a:ea typeface="Georgia" charset="0"/>
                <a:cs typeface="Georgia" charset="0"/>
              </a:defRPr>
            </a:lvl1pPr>
            <a:lvl2pPr>
              <a:lnSpc>
                <a:spcPct val="120000"/>
              </a:lnSpc>
              <a:spcBef>
                <a:spcPts val="900"/>
              </a:spcBef>
              <a:buClr>
                <a:srgbClr val="00558A"/>
              </a:buClr>
              <a:defRPr sz="2000" b="0" i="0" baseline="0">
                <a:solidFill>
                  <a:srgbClr val="00558A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1143000" indent="-228600">
              <a:lnSpc>
                <a:spcPct val="120000"/>
              </a:lnSpc>
              <a:spcBef>
                <a:spcPts val="900"/>
              </a:spcBef>
              <a:buClr>
                <a:srgbClr val="00558A"/>
              </a:buClr>
              <a:buSzPct val="100000"/>
              <a:buFont typeface="Lucida Grande"/>
              <a:buChar char="&gt;"/>
              <a:defRPr sz="1800" b="0" i="0" baseline="0">
                <a:solidFill>
                  <a:srgbClr val="00558A"/>
                </a:solidFill>
                <a:latin typeface="Georgia" charset="0"/>
                <a:ea typeface="Georgia" charset="0"/>
                <a:cs typeface="Georgia" charset="0"/>
              </a:defRPr>
            </a:lvl3pPr>
            <a:lvl4pPr>
              <a:lnSpc>
                <a:spcPct val="120000"/>
              </a:lnSpc>
              <a:spcBef>
                <a:spcPts val="900"/>
              </a:spcBef>
              <a:buClr>
                <a:srgbClr val="00558A"/>
              </a:buClr>
              <a:defRPr sz="1600" b="0" i="0" baseline="0">
                <a:solidFill>
                  <a:srgbClr val="00558A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2057400" indent="-228600">
              <a:lnSpc>
                <a:spcPct val="120000"/>
              </a:lnSpc>
              <a:spcBef>
                <a:spcPts val="900"/>
              </a:spcBef>
              <a:buClr>
                <a:srgbClr val="00558A"/>
              </a:buClr>
              <a:buFont typeface="Lucida Grande"/>
              <a:buChar char="&gt;"/>
              <a:defRPr sz="1400" b="0" i="0" baseline="0">
                <a:solidFill>
                  <a:srgbClr val="00558A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Content here (Georgia, 24 pt.)</a:t>
            </a:r>
          </a:p>
          <a:p>
            <a:pPr lvl="1"/>
            <a:r>
              <a:rPr lang="en-US" dirty="0"/>
              <a:t>Second level (Georgia, 20 pt.)</a:t>
            </a:r>
          </a:p>
          <a:p>
            <a:pPr lvl="2"/>
            <a:r>
              <a:rPr lang="en-US" dirty="0"/>
              <a:t>Third level (Georgia, 18 pt.)</a:t>
            </a:r>
          </a:p>
          <a:p>
            <a:pPr lvl="3"/>
            <a:r>
              <a:rPr lang="en-US" dirty="0"/>
              <a:t>Fourth level (Georgia, 16 pt.)</a:t>
            </a:r>
          </a:p>
          <a:p>
            <a:pPr lvl="4"/>
            <a:r>
              <a:rPr lang="en-US" dirty="0"/>
              <a:t>Fifth level (Georgia, 14 pt.)</a:t>
            </a:r>
          </a:p>
        </p:txBody>
      </p:sp>
    </p:spTree>
    <p:extLst>
      <p:ext uri="{BB962C8B-B14F-4D97-AF65-F5344CB8AC3E}">
        <p14:creationId xmlns:p14="http://schemas.microsoft.com/office/powerpoint/2010/main" val="1305937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10000"/>
              </a:lnSpc>
              <a:buNone/>
              <a:defRPr sz="4000" b="1" i="0" baseline="0">
                <a:solidFill>
                  <a:srgbClr val="00558A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(Georgia Bold, 40 pt.)</a:t>
            </a:r>
          </a:p>
        </p:txBody>
      </p:sp>
      <p:sp>
        <p:nvSpPr>
          <p:cNvPr id="4" name="Slide Number Placeholder 2"/>
          <p:cNvSpPr txBox="1">
            <a:spLocks/>
          </p:cNvSpPr>
          <p:nvPr userDrawn="1"/>
        </p:nvSpPr>
        <p:spPr>
          <a:xfrm>
            <a:off x="95250" y="6172200"/>
            <a:ext cx="43815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fld id="{E1B853F4-C8BE-6F4B-9A94-78566E076FFB}" type="slidenum">
              <a:rPr lang="en-US" smtClean="0">
                <a:solidFill>
                  <a:srgbClr val="00558A"/>
                </a:solidFill>
              </a:rPr>
              <a:pPr/>
              <a:t>‹#›</a:t>
            </a:fld>
            <a:endParaRPr lang="en-US" dirty="0">
              <a:solidFill>
                <a:srgbClr val="00558A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360" y="6058869"/>
            <a:ext cx="1356639" cy="494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999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685800"/>
            <a:ext cx="7875587" cy="437950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lnSpc>
                <a:spcPct val="125000"/>
              </a:lnSpc>
              <a:buClr>
                <a:schemeClr val="bg1"/>
              </a:buClr>
              <a:buFont typeface="Lucida Grande"/>
              <a:buNone/>
              <a:defRPr sz="6000" b="1" i="0" baseline="0">
                <a:solidFill>
                  <a:srgbClr val="00558A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Clr>
                <a:schemeClr val="bg1"/>
              </a:buClr>
              <a:buNone/>
              <a:defRPr sz="18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Clr>
                <a:schemeClr val="bg1"/>
              </a:buClr>
              <a:buSzPct val="100000"/>
              <a:buFont typeface="Lucida Grande"/>
              <a:buNone/>
              <a:defRPr sz="16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Clr>
                <a:schemeClr val="bg1"/>
              </a:buClr>
              <a:buNone/>
              <a:defRPr sz="14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Clr>
                <a:schemeClr val="bg1"/>
              </a:buClr>
              <a:buFont typeface="Lucida Grande"/>
              <a:buNone/>
              <a:defRPr sz="1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Content here (Georgia Bold, 60 pt.)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659305" y="5374101"/>
            <a:ext cx="6427295" cy="533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60000"/>
              </a:lnSpc>
              <a:buNone/>
              <a:defRPr sz="1400" b="0" i="1" cap="all" spc="200" baseline="0">
                <a:solidFill>
                  <a:srgbClr val="00558A"/>
                </a:solidFill>
                <a:latin typeface="Georgia Italic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Author name (Georgia italic all caps, 14pt)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762000" y="5181600"/>
            <a:ext cx="1295400" cy="0"/>
          </a:xfrm>
          <a:prstGeom prst="line">
            <a:avLst/>
          </a:prstGeom>
          <a:ln>
            <a:solidFill>
              <a:srgbClr val="00558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6360" y="6058869"/>
            <a:ext cx="1356639" cy="494331"/>
          </a:xfrm>
          <a:prstGeom prst="rect">
            <a:avLst/>
          </a:prstGeom>
        </p:spPr>
      </p:pic>
      <p:sp>
        <p:nvSpPr>
          <p:cNvPr id="12" name="Slide Number Placeholder 2"/>
          <p:cNvSpPr txBox="1">
            <a:spLocks/>
          </p:cNvSpPr>
          <p:nvPr userDrawn="1"/>
        </p:nvSpPr>
        <p:spPr>
          <a:xfrm>
            <a:off x="95250" y="6172200"/>
            <a:ext cx="43815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fld id="{E1B853F4-C8BE-6F4B-9A94-78566E076FFB}" type="slidenum">
              <a:rPr lang="en-US" smtClean="0">
                <a:solidFill>
                  <a:srgbClr val="00558A"/>
                </a:solidFill>
              </a:rPr>
              <a:pPr/>
              <a:t>‹#›</a:t>
            </a:fld>
            <a:endParaRPr lang="en-US" dirty="0">
              <a:solidFill>
                <a:srgbClr val="0055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4618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-6178" y="0"/>
            <a:ext cx="9150178" cy="6172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(Click icon at center to add a photo)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7009" y="6438506"/>
            <a:ext cx="2843698" cy="174523"/>
          </a:xfrm>
          <a:prstGeom prst="rect">
            <a:avLst/>
          </a:prstGeom>
        </p:spPr>
      </p:pic>
      <p:sp>
        <p:nvSpPr>
          <p:cNvPr id="8" name="Slide Number Placeholder 2"/>
          <p:cNvSpPr txBox="1">
            <a:spLocks/>
          </p:cNvSpPr>
          <p:nvPr userDrawn="1"/>
        </p:nvSpPr>
        <p:spPr>
          <a:xfrm>
            <a:off x="95250" y="6172200"/>
            <a:ext cx="43815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fld id="{E1B853F4-C8BE-6F4B-9A94-78566E076FFB}" type="slidenum">
              <a:rPr lang="en-US" smtClean="0">
                <a:solidFill>
                  <a:srgbClr val="00558A"/>
                </a:solidFill>
              </a:rPr>
              <a:pPr/>
              <a:t>‹#›</a:t>
            </a:fld>
            <a:endParaRPr lang="en-US" dirty="0">
              <a:solidFill>
                <a:srgbClr val="00558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798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Subheader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2320239"/>
            <a:ext cx="7798895" cy="3810086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lnSpc>
                <a:spcPct val="120000"/>
              </a:lnSpc>
              <a:spcBef>
                <a:spcPts val="1300"/>
              </a:spcBef>
              <a:buClr>
                <a:schemeClr val="bg1"/>
              </a:buClr>
              <a:buFont typeface="Lucida Grande"/>
              <a:buChar char="&gt;"/>
              <a:defRPr sz="2000" b="0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>
              <a:lnSpc>
                <a:spcPct val="120000"/>
              </a:lnSpc>
              <a:spcBef>
                <a:spcPts val="900"/>
              </a:spcBef>
              <a:buClr>
                <a:schemeClr val="bg1"/>
              </a:buClr>
              <a:defRPr sz="1800" b="0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1143000" indent="-228600">
              <a:lnSpc>
                <a:spcPct val="120000"/>
              </a:lnSpc>
              <a:spcBef>
                <a:spcPts val="900"/>
              </a:spcBef>
              <a:buClr>
                <a:schemeClr val="bg1"/>
              </a:buClr>
              <a:buSzPct val="100000"/>
              <a:buFont typeface="Lucida Grande"/>
              <a:buChar char="&gt;"/>
              <a:defRPr sz="1600" b="0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>
              <a:lnSpc>
                <a:spcPct val="120000"/>
              </a:lnSpc>
              <a:spcBef>
                <a:spcPts val="900"/>
              </a:spcBef>
              <a:buClr>
                <a:schemeClr val="bg1"/>
              </a:buClr>
              <a:defRPr sz="1400" b="0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2057400" indent="-228600">
              <a:lnSpc>
                <a:spcPct val="120000"/>
              </a:lnSpc>
              <a:spcBef>
                <a:spcPts val="900"/>
              </a:spcBef>
              <a:buClr>
                <a:schemeClr val="bg1"/>
              </a:buClr>
              <a:buFont typeface="Lucida Grande"/>
              <a:buChar char="&gt;"/>
              <a:defRPr sz="1200" b="0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Content here (Georgia, 20 pt.)</a:t>
            </a:r>
          </a:p>
          <a:p>
            <a:pPr lvl="1"/>
            <a:r>
              <a:rPr lang="en-US" dirty="0"/>
              <a:t>Second level (Georgia, 18)</a:t>
            </a:r>
          </a:p>
          <a:p>
            <a:pPr lvl="2"/>
            <a:r>
              <a:rPr lang="en-US" dirty="0"/>
              <a:t>Third level (Georgia, 16)</a:t>
            </a:r>
          </a:p>
          <a:p>
            <a:pPr lvl="3"/>
            <a:r>
              <a:rPr lang="en-US" dirty="0"/>
              <a:t>Fourth level (Georgia, 14)</a:t>
            </a:r>
          </a:p>
          <a:p>
            <a:pPr lvl="4"/>
            <a:r>
              <a:rPr lang="en-US" dirty="0"/>
              <a:t>Fifth level (Georgia, 12)</a:t>
            </a:r>
          </a:p>
        </p:txBody>
      </p:sp>
      <p:sp>
        <p:nvSpPr>
          <p:cNvPr id="5" name="Text Placeholder 5"/>
          <p:cNvSpPr>
            <a:spLocks noGrp="1"/>
          </p:cNvSpPr>
          <p:nvPr>
            <p:ph type="body" sz="quarter" idx="12" hasCustomPrompt="1"/>
          </p:nvPr>
        </p:nvSpPr>
        <p:spPr>
          <a:xfrm>
            <a:off x="671757" y="1447801"/>
            <a:ext cx="8184662" cy="694038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>
              <a:lnSpc>
                <a:spcPct val="90000"/>
              </a:lnSpc>
              <a:buNone/>
              <a:defRPr sz="1600" b="0" i="0" cap="all" spc="10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SUB-HEADER HERE (Georgia, all caps 16PT.)</a:t>
            </a:r>
          </a:p>
        </p:txBody>
      </p:sp>
      <p:sp>
        <p:nvSpPr>
          <p:cNvPr id="8" name="Slide Number Placeholder 2"/>
          <p:cNvSpPr txBox="1">
            <a:spLocks/>
          </p:cNvSpPr>
          <p:nvPr userDrawn="1"/>
        </p:nvSpPr>
        <p:spPr>
          <a:xfrm>
            <a:off x="95250" y="6172200"/>
            <a:ext cx="43815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fld id="{E1B853F4-C8BE-6F4B-9A94-78566E076F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10000"/>
              </a:lnSpc>
              <a:buNone/>
              <a:defRPr sz="40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(Georgia Bold, 40 pt.)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11B06F2-7BA4-0546-8920-4FA2BFE6AED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502" y="6180944"/>
            <a:ext cx="1356640" cy="49433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12B4084-09B6-A442-856D-46C86061DD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3424" y="6308725"/>
            <a:ext cx="2168727" cy="36145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3F7FEC6-FEB8-FA44-B8EA-B844D4A1B9B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745" y="6329762"/>
            <a:ext cx="2133600" cy="3594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7639ACF-C540-D940-8B5B-01EAE9EA02C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032" y="6288014"/>
            <a:ext cx="1879600" cy="42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94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659305" y="1752600"/>
            <a:ext cx="7798895" cy="3962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Clr>
                <a:schemeClr val="bg1"/>
              </a:buClr>
              <a:buFont typeface="Lucida Grande"/>
              <a:buNone/>
              <a:defRPr sz="4000" b="0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>
              <a:buClr>
                <a:schemeClr val="bg1"/>
              </a:buClr>
              <a:defRPr sz="18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1143000" indent="-228600">
              <a:buClr>
                <a:schemeClr val="bg1"/>
              </a:buClr>
              <a:buSzPct val="100000"/>
              <a:buFont typeface="Lucida Grande"/>
              <a:buChar char="&gt;"/>
              <a:defRPr sz="16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>
              <a:buClr>
                <a:schemeClr val="bg1"/>
              </a:buClr>
              <a:defRPr sz="14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2057400" indent="-228600">
              <a:buClr>
                <a:schemeClr val="bg1"/>
              </a:buClr>
              <a:buFont typeface="Lucida Grande"/>
              <a:buChar char="&gt;"/>
              <a:defRPr sz="1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Content here (Georgia, 40 pt.)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0" y="1600200"/>
            <a:ext cx="1295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2"/>
          <p:cNvSpPr txBox="1">
            <a:spLocks/>
          </p:cNvSpPr>
          <p:nvPr userDrawn="1"/>
        </p:nvSpPr>
        <p:spPr>
          <a:xfrm>
            <a:off x="95250" y="6172200"/>
            <a:ext cx="43815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fld id="{E1B853F4-C8BE-6F4B-9A94-78566E076F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10000"/>
              </a:lnSpc>
              <a:buNone/>
              <a:defRPr sz="40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(Georgia Bold, 40 pt.)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B11AE82-AEC1-D14D-99F6-5BB5FC6AB4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57" y="6019800"/>
            <a:ext cx="1356640" cy="4943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6853470-0253-5443-BEF5-1F09A356283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679" y="6147581"/>
            <a:ext cx="2168727" cy="36145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B207AC6-2781-0343-9B61-5FBF68A6F55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6168618"/>
            <a:ext cx="2133600" cy="3594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97437FF3-45F3-164B-8209-68E5B3B0C5B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287" y="6126870"/>
            <a:ext cx="1879600" cy="42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034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BD97FA-1E39-3441-A74D-F732D66935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2343150" cy="29876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737161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10000"/>
              </a:lnSpc>
              <a:buNone/>
              <a:defRPr sz="40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(Georgia Bold, 40 pt.)</a:t>
            </a:r>
          </a:p>
        </p:txBody>
      </p:sp>
      <p:sp>
        <p:nvSpPr>
          <p:cNvPr id="9" name="Slide Number Placeholder 2"/>
          <p:cNvSpPr txBox="1">
            <a:spLocks/>
          </p:cNvSpPr>
          <p:nvPr userDrawn="1"/>
        </p:nvSpPr>
        <p:spPr>
          <a:xfrm>
            <a:off x="95250" y="6172200"/>
            <a:ext cx="43815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fld id="{E1B853F4-C8BE-6F4B-9A94-78566E076FF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1676401"/>
            <a:ext cx="7798895" cy="41910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lnSpc>
                <a:spcPct val="120000"/>
              </a:lnSpc>
              <a:spcBef>
                <a:spcPts val="1300"/>
              </a:spcBef>
              <a:buClr>
                <a:schemeClr val="bg1"/>
              </a:buClr>
              <a:buFont typeface="Lucida Grande"/>
              <a:buChar char="&gt;"/>
              <a:defRPr sz="2400" b="0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>
              <a:lnSpc>
                <a:spcPct val="120000"/>
              </a:lnSpc>
              <a:spcBef>
                <a:spcPts val="900"/>
              </a:spcBef>
              <a:buClr>
                <a:schemeClr val="bg1"/>
              </a:buClr>
              <a:defRPr sz="2000" b="0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1143000" indent="-228600">
              <a:lnSpc>
                <a:spcPct val="120000"/>
              </a:lnSpc>
              <a:spcBef>
                <a:spcPts val="900"/>
              </a:spcBef>
              <a:buClr>
                <a:schemeClr val="bg1"/>
              </a:buClr>
              <a:buSzPct val="100000"/>
              <a:buFont typeface="Lucida Grande"/>
              <a:buChar char="&gt;"/>
              <a:defRPr sz="1800" b="0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>
              <a:lnSpc>
                <a:spcPct val="120000"/>
              </a:lnSpc>
              <a:spcBef>
                <a:spcPts val="900"/>
              </a:spcBef>
              <a:buClr>
                <a:schemeClr val="bg1"/>
              </a:buClr>
              <a:defRPr sz="1600" b="0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2057400" indent="-228600">
              <a:lnSpc>
                <a:spcPct val="120000"/>
              </a:lnSpc>
              <a:spcBef>
                <a:spcPts val="900"/>
              </a:spcBef>
              <a:buClr>
                <a:schemeClr val="bg1"/>
              </a:buClr>
              <a:buFont typeface="Lucida Grande"/>
              <a:buChar char="&gt;"/>
              <a:defRPr sz="1400" b="0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Content here (Georgia, 24 pt.)</a:t>
            </a:r>
          </a:p>
          <a:p>
            <a:pPr lvl="1"/>
            <a:r>
              <a:rPr lang="en-US" dirty="0"/>
              <a:t>Second level (Georgia, 20 pt.)</a:t>
            </a:r>
          </a:p>
          <a:p>
            <a:pPr lvl="2"/>
            <a:r>
              <a:rPr lang="en-US" dirty="0"/>
              <a:t>Third level (Georgia, 18 pt.)</a:t>
            </a:r>
          </a:p>
          <a:p>
            <a:pPr lvl="3"/>
            <a:r>
              <a:rPr lang="en-US" dirty="0"/>
              <a:t>Fourth level (Georgia, 16 pt.)</a:t>
            </a:r>
          </a:p>
          <a:p>
            <a:pPr lvl="4"/>
            <a:r>
              <a:rPr lang="en-US" dirty="0"/>
              <a:t>Fifth level (Georgia, 14 pt.)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5D8E12-C38F-DF45-B95C-9DFE7AA14AF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57" y="6019800"/>
            <a:ext cx="1356640" cy="49433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599237A-89F5-0647-8D42-517BA8F67D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679" y="6147581"/>
            <a:ext cx="2168727" cy="3614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D307E8E-909A-8D49-9AC0-3B24437BD8B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6168618"/>
            <a:ext cx="2133600" cy="35946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79E0518-2E6B-814B-8B93-56D7626C7A8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287" y="6126870"/>
            <a:ext cx="1879600" cy="42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400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71757" y="371510"/>
            <a:ext cx="8184662" cy="991998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marL="0" indent="0">
              <a:lnSpc>
                <a:spcPct val="110000"/>
              </a:lnSpc>
              <a:buNone/>
              <a:defRPr sz="40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2pPr>
            <a:lvl3pPr marL="9144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3pPr>
            <a:lvl4pPr marL="13716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4pPr>
            <a:lvl5pPr marL="1828800" indent="0">
              <a:buNone/>
              <a:defRPr b="0" i="0">
                <a:solidFill>
                  <a:srgbClr val="E8D3A2"/>
                </a:solidFill>
                <a:latin typeface="Encode Sans Normal Black"/>
                <a:cs typeface="Encode Sans Normal Black"/>
              </a:defRPr>
            </a:lvl5pPr>
          </a:lstStyle>
          <a:p>
            <a:pPr lvl="0"/>
            <a:r>
              <a:rPr lang="en-US" dirty="0"/>
              <a:t>HEADER HERE </a:t>
            </a:r>
          </a:p>
          <a:p>
            <a:pPr lvl="0"/>
            <a:r>
              <a:rPr lang="en-US" dirty="0"/>
              <a:t>(Georgia Bold, 40 pt.)</a:t>
            </a:r>
          </a:p>
        </p:txBody>
      </p:sp>
      <p:sp>
        <p:nvSpPr>
          <p:cNvPr id="4" name="Slide Number Placeholder 2"/>
          <p:cNvSpPr txBox="1">
            <a:spLocks/>
          </p:cNvSpPr>
          <p:nvPr userDrawn="1"/>
        </p:nvSpPr>
        <p:spPr>
          <a:xfrm>
            <a:off x="95250" y="6172200"/>
            <a:ext cx="43815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fld id="{E1B853F4-C8BE-6F4B-9A94-78566E076F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5BBB29-246F-CC42-8174-C8B6782EF04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57" y="6019800"/>
            <a:ext cx="1356640" cy="49433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C1DDBFB-2F4B-1449-B0D3-E908AE319A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679" y="6147581"/>
            <a:ext cx="2168727" cy="3614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CE13E44-9759-BA49-98E4-212D66C400F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6168618"/>
            <a:ext cx="2133600" cy="35946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816A843-2AED-BA47-B10E-56032C750A8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287" y="6126870"/>
            <a:ext cx="1879600" cy="42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044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659305" y="685800"/>
            <a:ext cx="7875587" cy="437950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 marL="0" indent="0">
              <a:lnSpc>
                <a:spcPct val="125000"/>
              </a:lnSpc>
              <a:buClr>
                <a:schemeClr val="bg1"/>
              </a:buClr>
              <a:buFont typeface="Lucida Grande"/>
              <a:buNone/>
              <a:defRPr sz="60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1pPr>
            <a:lvl2pPr marL="457200" indent="0">
              <a:buClr>
                <a:schemeClr val="bg1"/>
              </a:buClr>
              <a:buNone/>
              <a:defRPr sz="18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2pPr>
            <a:lvl3pPr marL="914400" indent="0">
              <a:buClr>
                <a:schemeClr val="bg1"/>
              </a:buClr>
              <a:buSzPct val="100000"/>
              <a:buFont typeface="Lucida Grande"/>
              <a:buNone/>
              <a:defRPr sz="16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3pPr>
            <a:lvl4pPr marL="1371600" indent="0">
              <a:buClr>
                <a:schemeClr val="bg1"/>
              </a:buClr>
              <a:buNone/>
              <a:defRPr sz="14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4pPr>
            <a:lvl5pPr marL="1828800" indent="0">
              <a:buClr>
                <a:schemeClr val="bg1"/>
              </a:buClr>
              <a:buFont typeface="Lucida Grande"/>
              <a:buNone/>
              <a:defRPr sz="1200" b="1" i="0" baseline="0">
                <a:solidFill>
                  <a:schemeClr val="bg1"/>
                </a:solidFill>
                <a:latin typeface="Georgia" charset="0"/>
                <a:ea typeface="Georgia" charset="0"/>
                <a:cs typeface="Georgia" charset="0"/>
              </a:defRPr>
            </a:lvl5pPr>
          </a:lstStyle>
          <a:p>
            <a:pPr lvl="0"/>
            <a:r>
              <a:rPr lang="en-US" dirty="0"/>
              <a:t>Content here (Georgia Bold, 60 pt.)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2" hasCustomPrompt="1"/>
          </p:nvPr>
        </p:nvSpPr>
        <p:spPr>
          <a:xfrm>
            <a:off x="659305" y="5374101"/>
            <a:ext cx="6427295" cy="53340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60000"/>
              </a:lnSpc>
              <a:buNone/>
              <a:defRPr sz="1400" b="0" i="1" cap="all" spc="200" baseline="0">
                <a:solidFill>
                  <a:schemeClr val="bg1"/>
                </a:solidFill>
                <a:latin typeface="Georgia Italic" charset="0"/>
                <a:ea typeface="Arial" charset="0"/>
                <a:cs typeface="Arial" charset="0"/>
              </a:defRPr>
            </a:lvl1pPr>
          </a:lstStyle>
          <a:p>
            <a:pPr lvl="0"/>
            <a:r>
              <a:rPr lang="en-US" dirty="0"/>
              <a:t>Author name (Georgia italic all caps, 14pt)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762000" y="5181600"/>
            <a:ext cx="12954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2"/>
          <p:cNvSpPr txBox="1">
            <a:spLocks/>
          </p:cNvSpPr>
          <p:nvPr userDrawn="1"/>
        </p:nvSpPr>
        <p:spPr>
          <a:xfrm>
            <a:off x="95250" y="6172200"/>
            <a:ext cx="43815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fld id="{E1B853F4-C8BE-6F4B-9A94-78566E076F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C3BB9BC-3CDC-614E-9D31-1A580EB32B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57" y="6019800"/>
            <a:ext cx="1356640" cy="4943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7FADE99-A5DA-934C-8ED7-632F3DB32F9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679" y="6147581"/>
            <a:ext cx="2168727" cy="36145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0FC3C54-0009-2A45-B46E-0B79B3CAAE2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6168618"/>
            <a:ext cx="2133600" cy="35946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90FED62-86CF-344C-A89D-C30C417227E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287" y="6126870"/>
            <a:ext cx="1879600" cy="42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0633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-6178" y="0"/>
            <a:ext cx="9150178" cy="6172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i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(Click icon at center to add a photo)</a:t>
            </a:r>
          </a:p>
        </p:txBody>
      </p:sp>
      <p:sp>
        <p:nvSpPr>
          <p:cNvPr id="7" name="Slide Number Placeholder 2"/>
          <p:cNvSpPr txBox="1">
            <a:spLocks/>
          </p:cNvSpPr>
          <p:nvPr userDrawn="1"/>
        </p:nvSpPr>
        <p:spPr>
          <a:xfrm>
            <a:off x="95250" y="6172200"/>
            <a:ext cx="438150" cy="6858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800" kern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fld id="{E1B853F4-C8BE-6F4B-9A94-78566E076FF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3930D4-B96D-0142-9950-DEF578E4169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245" y="6159321"/>
            <a:ext cx="1356640" cy="4943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D518FBE-BBAD-E141-91AA-1D279E6C5B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167" y="6287102"/>
            <a:ext cx="2168727" cy="36145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D7B67BE-4AAC-B447-9D29-2D2D8AD919B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488" y="6308139"/>
            <a:ext cx="2133600" cy="35946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616CC16-5DBE-2749-830B-190D5F162D2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2775" y="6266391"/>
            <a:ext cx="1879600" cy="42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87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B3DB082-804B-46E5-9F05-4A0B74079DD4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768704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55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841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92" r:id="rId3"/>
    <p:sldLayoutId id="2147483703" r:id="rId4"/>
    <p:sldLayoutId id="2147483674" r:id="rId5"/>
    <p:sldLayoutId id="2147483693" r:id="rId6"/>
    <p:sldLayoutId id="2147483691" r:id="rId7"/>
    <p:sldLayoutId id="2147483679" r:id="rId8"/>
    <p:sldLayoutId id="2147483702" r:id="rId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7195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sha.org/our-members/resources-for-hospitals/2017-nurse-staffing-law-resources-and-tools/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ufcw21.org/" TargetMode="External"/><Relationship Id="rId5" Type="http://schemas.openxmlformats.org/officeDocument/2006/relationships/hyperlink" Target="https://www.seiu1199nw.org/2017-nurse-staffing-law-resources-and-tools/" TargetMode="External"/><Relationship Id="rId4" Type="http://schemas.openxmlformats.org/officeDocument/2006/relationships/hyperlink" Target="https://www.wsna.org/nursing-practice/safe-nurse-staffing/resources-and-tools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://app.leg.wa.gov/RCW/default.aspx?cite=70.41.425" TargetMode="External"/><Relationship Id="rId4" Type="http://schemas.openxmlformats.org/officeDocument/2006/relationships/hyperlink" Target="http://app.leg.wa.gov/RCW/default.aspx?cite=70.41.42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lawfilesext.leg.wa.gov/biennium/2017-18/Pdf/Bills/Session%20Laws/House/1714-S.SL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dirty="0"/>
              <a:t>Nurse Staffing Coalition, September  25, 2018</a:t>
            </a:r>
          </a:p>
          <a:p>
            <a:endParaRPr lang="en-US" sz="1600" dirty="0"/>
          </a:p>
          <a:p>
            <a:r>
              <a:rPr lang="en-US" sz="1600" dirty="0"/>
              <a:t>Anne Tan Piazza, MBA – WSNA, Senior Director of Strategic Initiatives</a:t>
            </a:r>
          </a:p>
          <a:p>
            <a:r>
              <a:rPr lang="en-US" sz="1600" dirty="0"/>
              <a:t>Ian Corbridge, RN – WSHA , Policy Director</a:t>
            </a:r>
          </a:p>
          <a:p>
            <a:r>
              <a:rPr lang="en-US" sz="1600" dirty="0"/>
              <a:t>Jane Hopkins, RN – SEIU Healthcare 1199NW, Executive Vice President</a:t>
            </a:r>
          </a:p>
          <a:p>
            <a:r>
              <a:rPr lang="en-US" sz="1600" dirty="0"/>
              <a:t>Jennifer Graves, RN – WSHA, Senior Vice President, Patient Safety and Quality</a:t>
            </a:r>
          </a:p>
          <a:p>
            <a:r>
              <a:rPr lang="en-US" sz="1600" dirty="0"/>
              <a:t>Sally Watkins, PhD, RN – WSNA, Executive Director</a:t>
            </a:r>
          </a:p>
          <a:p>
            <a:r>
              <a:rPr lang="en-US" sz="1600" dirty="0"/>
              <a:t>Samantha Grad, UFCW 21, Political and Legislative Organizer</a:t>
            </a:r>
          </a:p>
          <a:p>
            <a:r>
              <a:rPr lang="en-US" sz="1600" dirty="0"/>
              <a:t>Stacey </a:t>
            </a:r>
            <a:r>
              <a:rPr lang="en-US" sz="1600" dirty="0" err="1"/>
              <a:t>Opiopio</a:t>
            </a:r>
            <a:r>
              <a:rPr lang="en-US" sz="1600" dirty="0"/>
              <a:t>, UFCW 21, Membership Action Director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0" dirty="0"/>
              <a:t>Washington’s 2017 Nurse Staffing Law – An Overview and Tools to Ensure Success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9356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93B5181-D7AA-D847-8D3C-EA07F93B584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 lnSpcReduction="2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Form or establish staffing committee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Conduct semi-annual review of staffing plan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Submit staffing plan and any updates to Dept of Health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dirty="0"/>
              <a:t>If confirmed and unaddressed, can lead to financial sanctions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1257300" lvl="1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658AF2-9A31-8A4A-A42E-9C57A94F5D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4067" y="533400"/>
            <a:ext cx="8184662" cy="991998"/>
          </a:xfrm>
        </p:spPr>
        <p:txBody>
          <a:bodyPr/>
          <a:lstStyle/>
          <a:p>
            <a:r>
              <a:rPr lang="en-US" dirty="0"/>
              <a:t>Dept of Health shall investigate failure to</a:t>
            </a:r>
          </a:p>
        </p:txBody>
      </p:sp>
    </p:spTree>
    <p:extLst>
      <p:ext uri="{BB962C8B-B14F-4D97-AF65-F5344CB8AC3E}">
        <p14:creationId xmlns:p14="http://schemas.microsoft.com/office/powerpoint/2010/main" val="1246206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93B5181-D7AA-D847-8D3C-EA07F93B584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925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Continued pattern for a 60-day continuous period of unresolved staffing assignment complaints </a:t>
            </a:r>
          </a:p>
          <a:p>
            <a:pPr marL="1257300" lvl="1" indent="-571500">
              <a:buFont typeface="Arial" panose="020B0604020202020204" pitchFamily="34" charset="0"/>
              <a:buChar char="•"/>
            </a:pPr>
            <a:r>
              <a:rPr lang="en-US" dirty="0"/>
              <a:t>Failure to follow nurse staffing plan</a:t>
            </a:r>
          </a:p>
          <a:p>
            <a:pPr marL="1257300" lvl="1" indent="-571500">
              <a:buFont typeface="Arial" panose="020B0604020202020204" pitchFamily="34" charset="0"/>
              <a:buChar char="•"/>
            </a:pPr>
            <a:r>
              <a:rPr lang="en-US" dirty="0"/>
              <a:t>RN objections to shift-to-shift adjustment to plan</a:t>
            </a:r>
          </a:p>
          <a:p>
            <a:pPr marL="1257300" lvl="1" indent="-571500">
              <a:buFont typeface="Arial" panose="020B0604020202020204" pitchFamily="34" charset="0"/>
              <a:buChar char="•"/>
            </a:pPr>
            <a:r>
              <a:rPr lang="en-US" dirty="0"/>
              <a:t>Excludes unforeseeable emergency circumstances or documented reasonable efforts to obtain staffing</a:t>
            </a:r>
          </a:p>
          <a:p>
            <a:pPr marL="571500" indent="-571500">
              <a:buFont typeface="Wingdings" pitchFamily="2" charset="2"/>
              <a:buChar char="Ø"/>
            </a:pPr>
            <a:r>
              <a:rPr lang="en-US" dirty="0"/>
              <a:t>If confirmed and unaddressed, can lead to financial sanctions</a:t>
            </a:r>
          </a:p>
          <a:p>
            <a:pPr marL="1257300" lvl="1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1257300" lvl="1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>
              <a:buFont typeface="Wingdings" pitchFamily="2" charset="2"/>
              <a:buChar char="Ø"/>
            </a:pP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658AF2-9A31-8A4A-A42E-9C57A94F5DF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200" dirty="0"/>
              <a:t>Dept of Health may investigate staffing assignment complaints</a:t>
            </a:r>
          </a:p>
        </p:txBody>
      </p:sp>
    </p:spTree>
    <p:extLst>
      <p:ext uri="{BB962C8B-B14F-4D97-AF65-F5344CB8AC3E}">
        <p14:creationId xmlns:p14="http://schemas.microsoft.com/office/powerpoint/2010/main" val="26900584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71757" y="533400"/>
            <a:ext cx="8184662" cy="991998"/>
          </a:xfrm>
        </p:spPr>
        <p:txBody>
          <a:bodyPr/>
          <a:lstStyle/>
          <a:p>
            <a:r>
              <a:rPr lang="en-US" dirty="0"/>
              <a:t>New Nurse Staffing Tools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609600" y="2133600"/>
            <a:ext cx="7696200" cy="3886200"/>
          </a:xfrm>
        </p:spPr>
        <p:txBody>
          <a:bodyPr>
            <a:normAutofit fontScale="77500" lnSpcReduction="2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Checklist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Nurse staffing committee charter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Nurse staffing plan minimum criteria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CEO attestation form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Assessing and evaluating complaints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Sample complaint form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Complaint tracking form</a:t>
            </a:r>
          </a:p>
        </p:txBody>
      </p:sp>
    </p:spTree>
    <p:extLst>
      <p:ext uri="{BB962C8B-B14F-4D97-AF65-F5344CB8AC3E}">
        <p14:creationId xmlns:p14="http://schemas.microsoft.com/office/powerpoint/2010/main" val="3188540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37825" y="2003425"/>
            <a:ext cx="4100513" cy="201295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Nurse Staffing Committee Checklist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1344613" y="1676400"/>
            <a:ext cx="7799387" cy="3200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1900" dirty="0">
              <a:highlight>
                <a:srgbClr val="FF0000"/>
              </a:highlight>
            </a:endParaRPr>
          </a:p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6573DCA-D08A-2143-AA0E-14576A6285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629" y="457200"/>
            <a:ext cx="4343400" cy="5582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658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113607" y="1905000"/>
            <a:ext cx="3162993" cy="23622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Nurse Staffing Committee Charter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452F2EE-4407-9F4E-ABE0-9C5A49B35B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457200"/>
            <a:ext cx="452437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8220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57200" y="2057400"/>
            <a:ext cx="3672840" cy="28194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Nurse Staffing Plan Key Elements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889974-B8F3-9145-B02A-35F960CD55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457200"/>
            <a:ext cx="4114800" cy="5550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7576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57200" y="2095499"/>
            <a:ext cx="3765550" cy="22098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CEO Attestation Form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65C92FD-ED46-B14B-A1B9-3DAFEC796A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799" y="457199"/>
            <a:ext cx="432194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8805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57200" y="1828800"/>
            <a:ext cx="3352800" cy="24384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Assessing and Evaluating Complaints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01FB3B1-4667-3545-87E2-0D25EB0206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457200"/>
            <a:ext cx="4466021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2523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57200" y="1828800"/>
            <a:ext cx="3352800" cy="2525886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Assessing and Evaluating Complaints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69077D-424B-C942-9EFF-68FC15175A27}"/>
              </a:ext>
            </a:extLst>
          </p:cNvPr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339" y="838200"/>
            <a:ext cx="5212080" cy="475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8231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4294967295"/>
          </p:nvPr>
        </p:nvSpPr>
        <p:spPr>
          <a:xfrm>
            <a:off x="457200" y="1828800"/>
            <a:ext cx="3460750" cy="2590800"/>
          </a:xfrm>
          <a:prstGeom prst="rect">
            <a:avLst/>
          </a:prstGeom>
        </p:spPr>
        <p:txBody>
          <a:bodyPr/>
          <a:lstStyle/>
          <a:p>
            <a:pPr marL="0" indent="0">
              <a:buNone/>
            </a:pPr>
            <a:r>
              <a:rPr lang="en-US" sz="4000" b="1" dirty="0">
                <a:solidFill>
                  <a:schemeClr val="bg1"/>
                </a:solidFill>
              </a:rPr>
              <a:t>Sample Complaint Form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EAC3F4A-3E34-2745-83C0-A217A4846E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457200"/>
            <a:ext cx="4054706" cy="5577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5689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991CDBF-8ABF-4FE2-B8F5-8FE4CF91A78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/>
              <a:t>A Few Things to Keep in Mind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We will hold 10-15 minutes at the end of the presentation for Q&amp;A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Please type question in the chat box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The webinar will be recorded and available after the meeting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/>
              <a:t>Slides will be shared after the webinar via email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E85E1F-1303-4DC4-844E-5EFAE932B23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Welcome!</a:t>
            </a:r>
          </a:p>
        </p:txBody>
      </p:sp>
    </p:spTree>
    <p:extLst>
      <p:ext uri="{BB962C8B-B14F-4D97-AF65-F5344CB8AC3E}">
        <p14:creationId xmlns:p14="http://schemas.microsoft.com/office/powerpoint/2010/main" val="21976181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71757" y="533400"/>
            <a:ext cx="8184662" cy="991998"/>
          </a:xfrm>
        </p:spPr>
        <p:txBody>
          <a:bodyPr/>
          <a:lstStyle/>
          <a:p>
            <a:r>
              <a:rPr lang="en-US" dirty="0"/>
              <a:t>Sample Complaint Tracking Form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4C9657-8F33-FF43-B1D5-8B5483A6C4B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54034"/>
            <a:ext cx="9144000" cy="1949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3944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399468D-4AD8-8744-B9AB-FA7E7B761DB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en-US" u="sng" dirty="0"/>
              <a:t>Functioning</a:t>
            </a:r>
            <a:r>
              <a:rPr lang="en-US" dirty="0"/>
              <a:t> staffing committees and </a:t>
            </a:r>
            <a:r>
              <a:rPr lang="en-US" u="sng" dirty="0"/>
              <a:t>good data </a:t>
            </a:r>
            <a:r>
              <a:rPr lang="en-US" dirty="0"/>
              <a:t>will help resolve issues</a:t>
            </a:r>
          </a:p>
          <a:p>
            <a:pPr lvl="1"/>
            <a:r>
              <a:rPr lang="en-US" dirty="0"/>
              <a:t>Number and type of complaints received</a:t>
            </a:r>
          </a:p>
          <a:p>
            <a:pPr lvl="1"/>
            <a:r>
              <a:rPr lang="en-US" dirty="0"/>
              <a:t>Resolution of complaints</a:t>
            </a:r>
          </a:p>
          <a:p>
            <a:pPr lvl="1"/>
            <a:r>
              <a:rPr lang="en-US" dirty="0"/>
              <a:t>When and how complaint resolutions were conveyed to staff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AF74D6-5860-4741-8D64-9F27C846E8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200" dirty="0"/>
              <a:t>A Renewed Focus on Staffing Committee Fundamentals and Data</a:t>
            </a:r>
          </a:p>
        </p:txBody>
      </p:sp>
    </p:spTree>
    <p:extLst>
      <p:ext uri="{BB962C8B-B14F-4D97-AF65-F5344CB8AC3E}">
        <p14:creationId xmlns:p14="http://schemas.microsoft.com/office/powerpoint/2010/main" val="181608582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71757" y="533400"/>
            <a:ext cx="8184662" cy="991998"/>
          </a:xfrm>
        </p:spPr>
        <p:txBody>
          <a:bodyPr/>
          <a:lstStyle/>
          <a:p>
            <a:r>
              <a:rPr lang="en-US" dirty="0"/>
              <a:t>Tool Locations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609601" y="2133600"/>
            <a:ext cx="7543800" cy="3657600"/>
          </a:xfrm>
        </p:spPr>
        <p:txBody>
          <a:bodyPr>
            <a:normAutofit fontScale="70000" lnSpcReduction="2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http://www.wsha.org/our-members/resources-for-hospitals/2017-nurse-staffing-law-resources-and-tools/</a:t>
            </a: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https://www.wsna.org/nursing-practice/safe-nurse-staffing/resources-and-tools</a:t>
            </a: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>
                <a:hlinkClick r:id="rId5"/>
              </a:rPr>
              <a:t>https://www.seiu1199nw.org/2017-nurse-staffing-law-resources-and-tools/</a:t>
            </a: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dirty="0">
                <a:hlinkClick r:id="rId6"/>
              </a:rPr>
              <a:t>https://</a:t>
            </a:r>
            <a:r>
              <a:rPr lang="en-US">
                <a:hlinkClick r:id="rId6"/>
              </a:rPr>
              <a:t>www.ufcw21.org/</a:t>
            </a:r>
            <a:r>
              <a:rPr lang="en-US"/>
              <a:t>  (Coming soon!)</a:t>
            </a:r>
            <a:endParaRPr lang="en-US" dirty="0"/>
          </a:p>
          <a:p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7506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7D3A57F-D797-4581-8015-FA6BF260E4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71757" y="1828800"/>
            <a:ext cx="7798895" cy="3962400"/>
          </a:xfrm>
        </p:spPr>
        <p:txBody>
          <a:bodyPr>
            <a:normAutofit/>
          </a:bodyPr>
          <a:lstStyle/>
          <a:p>
            <a:r>
              <a:rPr lang="en-US" sz="1800" dirty="0"/>
              <a:t>What has been the experience with your staffing committee?</a:t>
            </a:r>
          </a:p>
          <a:p>
            <a:endParaRPr lang="en-US" sz="18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AACB85-7CDD-4379-B5ED-BE66C2921D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12898906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A121AD-8222-8A42-ADE7-953E3544E0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/>
              <a:t>Anne Tan Piazza, MBA – WSNA </a:t>
            </a:r>
          </a:p>
          <a:p>
            <a:pPr marL="0" indent="0">
              <a:buNone/>
            </a:pPr>
            <a:r>
              <a:rPr lang="en-US" dirty="0"/>
              <a:t>	206-575-7979 x 3006, </a:t>
            </a:r>
            <a:r>
              <a:rPr lang="en-US" dirty="0" err="1"/>
              <a:t>apiazza@wsna.org</a:t>
            </a:r>
            <a:endParaRPr lang="en-US" dirty="0"/>
          </a:p>
          <a:p>
            <a:r>
              <a:rPr lang="en-US" dirty="0"/>
              <a:t>Ian Corbridge, MPH, RN – WSHA </a:t>
            </a:r>
          </a:p>
          <a:p>
            <a:pPr marL="0" indent="0">
              <a:buNone/>
            </a:pPr>
            <a:r>
              <a:rPr lang="en-US" dirty="0"/>
              <a:t>	206-216-2514, </a:t>
            </a:r>
            <a:r>
              <a:rPr lang="en-US" dirty="0" err="1"/>
              <a:t>ianc@wsha.org</a:t>
            </a:r>
            <a:endParaRPr lang="en-US" dirty="0"/>
          </a:p>
          <a:p>
            <a:r>
              <a:rPr lang="en-US" dirty="0"/>
              <a:t>Jane Hopkins, RN – SEIU Healthcare 1199NW</a:t>
            </a:r>
          </a:p>
          <a:p>
            <a:pPr marL="0" indent="0">
              <a:buNone/>
            </a:pPr>
            <a:r>
              <a:rPr lang="en-US" dirty="0"/>
              <a:t>	206-245-5930, janeh@seiu1199nw.org</a:t>
            </a:r>
          </a:p>
          <a:p>
            <a:r>
              <a:rPr lang="en-US" dirty="0"/>
              <a:t>Sally Watkins, PhD, RN – WSNA</a:t>
            </a:r>
          </a:p>
          <a:p>
            <a:pPr marL="0" indent="0">
              <a:buNone/>
            </a:pPr>
            <a:r>
              <a:rPr lang="en-US" dirty="0"/>
              <a:t>	206-575-7979, </a:t>
            </a:r>
            <a:r>
              <a:rPr lang="en-US" dirty="0" err="1"/>
              <a:t>swatkins@wsna.org</a:t>
            </a:r>
            <a:endParaRPr lang="en-US" dirty="0"/>
          </a:p>
          <a:p>
            <a:r>
              <a:rPr lang="en-US" dirty="0"/>
              <a:t>Samantha Grad, MPA – UFCW 21</a:t>
            </a:r>
          </a:p>
          <a:p>
            <a:pPr marL="0" indent="0">
              <a:buNone/>
            </a:pPr>
            <a:r>
              <a:rPr lang="en-US" dirty="0"/>
              <a:t>	206-436-6558, sgrad@ufcw21.org</a:t>
            </a:r>
          </a:p>
          <a:p>
            <a:r>
              <a:rPr lang="en-US" dirty="0"/>
              <a:t>Stacey </a:t>
            </a:r>
            <a:r>
              <a:rPr lang="en-US" dirty="0" err="1"/>
              <a:t>Opiopio</a:t>
            </a:r>
            <a:r>
              <a:rPr lang="en-US" dirty="0"/>
              <a:t>, UFCW 21</a:t>
            </a:r>
          </a:p>
          <a:p>
            <a:pPr marL="0" indent="0">
              <a:buNone/>
            </a:pPr>
            <a:r>
              <a:rPr lang="en-US" dirty="0"/>
              <a:t>	206-436-6573, sopiopio@ufcw21.org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484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191E19-97B9-44B4-870D-78312DB6F9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0"/>
            <a:ext cx="8032262" cy="762000"/>
          </a:xfrm>
        </p:spPr>
        <p:txBody>
          <a:bodyPr/>
          <a:lstStyle/>
          <a:p>
            <a:r>
              <a:rPr lang="en-US" dirty="0"/>
              <a:t>                Presenters</a:t>
            </a:r>
          </a:p>
        </p:txBody>
      </p:sp>
      <p:pic>
        <p:nvPicPr>
          <p:cNvPr id="1026" name="2D0B14EF-164B-4F1C-A0D3-4046EC8F1291" descr="2D0B14EF-164B-4F1C-A0D3-4046EC8F1291">
            <a:extLst>
              <a:ext uri="{FF2B5EF4-FFF2-40B4-BE49-F238E27FC236}">
                <a16:creationId xmlns:a16="http://schemas.microsoft.com/office/drawing/2014/main" id="{CE94D57C-4AF7-478D-8A46-F2C5953708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60" r="20906" b="2916"/>
          <a:stretch/>
        </p:blipFill>
        <p:spPr bwMode="auto">
          <a:xfrm>
            <a:off x="301247" y="171450"/>
            <a:ext cx="2209800" cy="2536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49FB516-96EB-41EF-81E6-BDDD7B4A31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934" r="12480"/>
          <a:stretch/>
        </p:blipFill>
        <p:spPr>
          <a:xfrm>
            <a:off x="6218139" y="152400"/>
            <a:ext cx="2691299" cy="24787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B147B4A-85B0-4840-9FAC-2066C875A36F}"/>
              </a:ext>
            </a:extLst>
          </p:cNvPr>
          <p:cNvSpPr txBox="1"/>
          <p:nvPr/>
        </p:nvSpPr>
        <p:spPr>
          <a:xfrm>
            <a:off x="6218138" y="2552699"/>
            <a:ext cx="2691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UFCW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F198FCD-1C74-45B9-9D4A-1339655029D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898" t="7572"/>
          <a:stretch/>
        </p:blipFill>
        <p:spPr>
          <a:xfrm>
            <a:off x="273538" y="3266871"/>
            <a:ext cx="2334109" cy="253630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2A73F05-1288-40FE-96FB-B27C6600EA5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3329"/>
          <a:stretch/>
        </p:blipFill>
        <p:spPr>
          <a:xfrm>
            <a:off x="6397599" y="3249553"/>
            <a:ext cx="2332377" cy="2553620"/>
          </a:xfrm>
          <a:prstGeom prst="rect">
            <a:avLst/>
          </a:prstGeom>
        </p:spPr>
      </p:pic>
      <p:pic>
        <p:nvPicPr>
          <p:cNvPr id="11" name="Picture 10" descr="A person wearing a suit and tie smiling at the camera&#10;&#10;Description generated with very high confidence">
            <a:extLst>
              <a:ext uri="{FF2B5EF4-FFF2-40B4-BE49-F238E27FC236}">
                <a16:creationId xmlns:a16="http://schemas.microsoft.com/office/drawing/2014/main" id="{7AB0DF00-6324-4F62-BA6E-A393A8D8032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12"/>
          <a:stretch/>
        </p:blipFill>
        <p:spPr>
          <a:xfrm>
            <a:off x="3564269" y="3266871"/>
            <a:ext cx="2015461" cy="253630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EB5A6D3-DBDD-41EF-B7D8-FA4EA1F9B6B1}"/>
              </a:ext>
            </a:extLst>
          </p:cNvPr>
          <p:cNvSpPr txBox="1"/>
          <p:nvPr/>
        </p:nvSpPr>
        <p:spPr>
          <a:xfrm>
            <a:off x="273538" y="2648449"/>
            <a:ext cx="22375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WSNA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8B45902-7C58-4C02-A72A-7F6732B72669}"/>
              </a:ext>
            </a:extLst>
          </p:cNvPr>
          <p:cNvSpPr txBox="1"/>
          <p:nvPr/>
        </p:nvSpPr>
        <p:spPr>
          <a:xfrm>
            <a:off x="273538" y="5744933"/>
            <a:ext cx="2334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SEIU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E5355FE-E799-4483-8224-D68E98D282F3}"/>
              </a:ext>
            </a:extLst>
          </p:cNvPr>
          <p:cNvSpPr txBox="1"/>
          <p:nvPr/>
        </p:nvSpPr>
        <p:spPr>
          <a:xfrm>
            <a:off x="3564269" y="5727615"/>
            <a:ext cx="2015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WSHA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FDB03E9-D725-4EE2-96AA-129D83210DB5}"/>
              </a:ext>
            </a:extLst>
          </p:cNvPr>
          <p:cNvSpPr txBox="1"/>
          <p:nvPr/>
        </p:nvSpPr>
        <p:spPr>
          <a:xfrm>
            <a:off x="6397599" y="5725234"/>
            <a:ext cx="23323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DOH</a:t>
            </a:r>
          </a:p>
        </p:txBody>
      </p:sp>
    </p:spTree>
    <p:extLst>
      <p:ext uri="{BB962C8B-B14F-4D97-AF65-F5344CB8AC3E}">
        <p14:creationId xmlns:p14="http://schemas.microsoft.com/office/powerpoint/2010/main" val="2747371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533401" y="1524000"/>
            <a:ext cx="7772400" cy="3886200"/>
          </a:xfrm>
        </p:spPr>
        <p:txBody>
          <a:bodyPr>
            <a:noAutofit/>
          </a:bodyPr>
          <a:lstStyle/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Describe the Coalition</a:t>
            </a: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Review existing law</a:t>
            </a: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Review updates to the Washington state staffing law </a:t>
            </a: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800" dirty="0"/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Review tools developed by the collaborative effort between hospital association and union leaders</a:t>
            </a: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Department of Health role and process</a:t>
            </a: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pic>
        <p:nvPicPr>
          <p:cNvPr id="9220" name="Picture 4" descr="Image result for objectives">
            <a:extLst>
              <a:ext uri="{FF2B5EF4-FFF2-40B4-BE49-F238E27FC236}">
                <a16:creationId xmlns:a16="http://schemas.microsoft.com/office/drawing/2014/main" id="{56421D86-5B0B-4A5D-9214-1781B68FF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685800"/>
            <a:ext cx="3200400" cy="152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0339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533400" y="2133600"/>
            <a:ext cx="8001000" cy="3962400"/>
          </a:xfrm>
        </p:spPr>
        <p:txBody>
          <a:bodyPr>
            <a:noAutofit/>
          </a:bodyPr>
          <a:lstStyle/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2400" dirty="0"/>
              <a:t>Monthly meetings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2400" dirty="0"/>
              <a:t>Consensus-based decision making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2400" dirty="0"/>
              <a:t>Tools to help with implementation</a:t>
            </a:r>
          </a:p>
          <a:p>
            <a:pPr marL="428625" indent="-428625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428625" indent="-428625">
              <a:buFont typeface="Arial" panose="020B0604020202020204" pitchFamily="34" charset="0"/>
              <a:buChar char="•"/>
            </a:pPr>
            <a:r>
              <a:rPr lang="en-US" sz="2400" dirty="0"/>
              <a:t>Future: education, help resolve issues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71757" y="371510"/>
            <a:ext cx="5652843" cy="991998"/>
          </a:xfrm>
        </p:spPr>
        <p:txBody>
          <a:bodyPr/>
          <a:lstStyle/>
          <a:p>
            <a:r>
              <a:rPr lang="en-US" sz="3200" dirty="0"/>
              <a:t>Coalition– WSNA, WSHA, SEIU 1199NW, UFCW21</a:t>
            </a:r>
          </a:p>
        </p:txBody>
      </p:sp>
      <p:pic>
        <p:nvPicPr>
          <p:cNvPr id="2050" name="Picture 2" descr="Image result for collaboration">
            <a:extLst>
              <a:ext uri="{FF2B5EF4-FFF2-40B4-BE49-F238E27FC236}">
                <a16:creationId xmlns:a16="http://schemas.microsoft.com/office/drawing/2014/main" id="{D5BA0EC6-6E3C-4488-A9BF-50EA655D1E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81000"/>
            <a:ext cx="2362200" cy="157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8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695325" y="2708646"/>
            <a:ext cx="8184662" cy="1414391"/>
          </a:xfrm>
        </p:spPr>
        <p:txBody>
          <a:bodyPr>
            <a:normAutofit/>
          </a:bodyPr>
          <a:lstStyle/>
          <a:p>
            <a:pPr marL="428625" indent="-428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Requires nurse staffing committees with 50/50 staff nurse and management</a:t>
            </a:r>
          </a:p>
          <a:p>
            <a:pPr marL="428625" indent="-428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800" dirty="0"/>
              <a:t>Committees develop unit and shift-based staffing plans based on variety of factors specified in law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609600"/>
            <a:ext cx="8184662" cy="742950"/>
          </a:xfrm>
        </p:spPr>
        <p:txBody>
          <a:bodyPr/>
          <a:lstStyle/>
          <a:p>
            <a:r>
              <a:rPr lang="en-US" dirty="0"/>
              <a:t>Existing Law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C84916-BA06-A543-B047-6CB18991F408}"/>
              </a:ext>
            </a:extLst>
          </p:cNvPr>
          <p:cNvSpPr txBox="1"/>
          <p:nvPr/>
        </p:nvSpPr>
        <p:spPr>
          <a:xfrm>
            <a:off x="685800" y="3886200"/>
            <a:ext cx="8190342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  <a:latin typeface="Georgia" panose="02040502050405020303" pitchFamily="18" charset="0"/>
              </a:rPr>
              <a:t>Plans posted in patient care units</a:t>
            </a:r>
          </a:p>
          <a:p>
            <a:pPr marL="428625" indent="-42862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  <a:latin typeface="Georgia" panose="02040502050405020303" pitchFamily="18" charset="0"/>
              </a:rPr>
              <a:t>Semi-annual review of plans</a:t>
            </a:r>
          </a:p>
          <a:p>
            <a:pPr marL="428625" indent="-42862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  <a:latin typeface="Georgia" panose="02040502050405020303" pitchFamily="18" charset="0"/>
              </a:rPr>
              <a:t>Committee reviews staffing concerns</a:t>
            </a:r>
          </a:p>
          <a:p>
            <a:pPr marL="428625" indent="-428625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bg1"/>
                </a:solidFill>
                <a:latin typeface="Georgia" panose="02040502050405020303" pitchFamily="18" charset="0"/>
              </a:rPr>
              <a:t>If the nurse staffing plan is not adopted by the hospital, the CEO must provide a written explanation to the nurse staffing committee</a:t>
            </a:r>
          </a:p>
          <a:p>
            <a:pPr marL="428625" indent="-428625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800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66BCB8-D122-AE4F-BF93-32BDF21AE68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399437"/>
            <a:ext cx="4625083" cy="81329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7483CAA-5819-C94E-B560-07015C406581}"/>
              </a:ext>
            </a:extLst>
          </p:cNvPr>
          <p:cNvSpPr txBox="1"/>
          <p:nvPr/>
        </p:nvSpPr>
        <p:spPr>
          <a:xfrm>
            <a:off x="695324" y="1745404"/>
            <a:ext cx="372427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7988" indent="-407988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bg1"/>
                </a:solidFill>
                <a:latin typeface="+mn-lt"/>
              </a:rPr>
              <a:t>Enacted in 2008 and remains in place - </a:t>
            </a:r>
            <a:r>
              <a:rPr lang="en-US" sz="1800" dirty="0">
                <a:solidFill>
                  <a:schemeClr val="bg1"/>
                </a:solidFill>
                <a:latin typeface="+mn-lt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RCW 70.41.420</a:t>
            </a:r>
            <a:r>
              <a:rPr lang="en-US" sz="1800" dirty="0">
                <a:solidFill>
                  <a:schemeClr val="bg1"/>
                </a:solidFill>
                <a:latin typeface="+mn-lt"/>
              </a:rPr>
              <a:t> and </a:t>
            </a:r>
            <a:r>
              <a:rPr lang="en-US" sz="1800" dirty="0">
                <a:solidFill>
                  <a:schemeClr val="bg1"/>
                </a:solidFill>
                <a:latin typeface="+mn-lt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70.41.425</a:t>
            </a:r>
            <a:endParaRPr lang="en-US" sz="1800" dirty="0">
              <a:solidFill>
                <a:schemeClr val="bg1"/>
              </a:solidFill>
              <a:latin typeface="+mn-lt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471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9C84916-BA06-A543-B047-6CB18991F408}"/>
              </a:ext>
            </a:extLst>
          </p:cNvPr>
          <p:cNvSpPr txBox="1"/>
          <p:nvPr/>
        </p:nvSpPr>
        <p:spPr>
          <a:xfrm>
            <a:off x="701040" y="3964122"/>
            <a:ext cx="81903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28625" indent="-428625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+mn-lt"/>
              </a:rPr>
              <a:t>Requires the Washington State Department of Health to submit a report to the legislature by December 31, 2020.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685800" y="1611630"/>
            <a:ext cx="4044280" cy="2400300"/>
          </a:xfrm>
        </p:spPr>
        <p:txBody>
          <a:bodyPr>
            <a:normAutofit fontScale="92500"/>
          </a:bodyPr>
          <a:lstStyle/>
          <a:p>
            <a:pPr marL="428625" indent="-428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hlinkClick r:id="rId3"/>
              </a:rPr>
              <a:t>House Bill 1714</a:t>
            </a:r>
            <a:r>
              <a:rPr lang="en-US" sz="1700" dirty="0"/>
              <a:t> updated existing law </a:t>
            </a:r>
          </a:p>
          <a:p>
            <a:pPr marL="428625" indent="-428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700" dirty="0"/>
              <a:t>Improves transparency and accountability of staffing plans</a:t>
            </a:r>
          </a:p>
          <a:p>
            <a:pPr marL="428625" indent="-428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700" dirty="0"/>
              <a:t>Clarifies nurse staffing roles and responsibilities</a:t>
            </a:r>
          </a:p>
          <a:p>
            <a:pPr marL="428625" indent="-428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700" dirty="0"/>
              <a:t>Strengthens staffing committees</a:t>
            </a:r>
          </a:p>
          <a:p>
            <a:pPr marL="428625" indent="-428625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700" dirty="0"/>
              <a:t>Establishes formal complaint process</a:t>
            </a:r>
          </a:p>
          <a:p>
            <a:pPr marL="428625" indent="-428625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800" y="609600"/>
            <a:ext cx="8184662" cy="742950"/>
          </a:xfrm>
        </p:spPr>
        <p:txBody>
          <a:bodyPr/>
          <a:lstStyle/>
          <a:p>
            <a:r>
              <a:rPr lang="en-US" dirty="0"/>
              <a:t>2017 Patient Safety Act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129" y="1352550"/>
            <a:ext cx="3569886" cy="2379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1493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D0DCC35-A427-E34C-BF08-AE03232B227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32500" lnSpcReduction="20000"/>
          </a:bodyPr>
          <a:lstStyle/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5500" dirty="0"/>
              <a:t>New considerations for developing staffing plans (effective date – July 23, 2017)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5500" dirty="0"/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5500" dirty="0"/>
              <a:t>Additional changes to staffing committee process (effective date – January 1, 2019)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5500" dirty="0"/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5500" dirty="0"/>
              <a:t>Staffing plans due to the Dept of Health (January 1, 2019)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5500" dirty="0"/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5500" dirty="0"/>
              <a:t>Report to legislature (December 31, 2020)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5500" dirty="0"/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5500" dirty="0"/>
              <a:t>Expiration date (June 1, 2023) 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5C0806-9515-2B4D-A624-2447181E0A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Important Dates</a:t>
            </a:r>
          </a:p>
        </p:txBody>
      </p:sp>
    </p:spTree>
    <p:extLst>
      <p:ext uri="{BB962C8B-B14F-4D97-AF65-F5344CB8AC3E}">
        <p14:creationId xmlns:p14="http://schemas.microsoft.com/office/powerpoint/2010/main" val="744620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D0DCC35-A427-E34C-BF08-AE03232B227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77500" lnSpcReduction="20000"/>
          </a:bodyPr>
          <a:lstStyle/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Plans must take into account:</a:t>
            </a:r>
          </a:p>
          <a:p>
            <a:pPr marL="1257300" lvl="1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400" b="0" dirty="0"/>
              <a:t>Hospital fiscal data</a:t>
            </a:r>
          </a:p>
          <a:p>
            <a:pPr marL="1257300" lvl="1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400" b="0" dirty="0"/>
              <a:t>Support personnel</a:t>
            </a:r>
          </a:p>
          <a:p>
            <a:pPr marL="1257300" lvl="1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400" b="0" dirty="0"/>
              <a:t>Meal and rest breaks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The CEO may modify the nurse staffing committee plan or come up with their own alternative plan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/>
              <a:t>Hospitals must follow nurse staffing plans</a:t>
            </a:r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  <a:p>
            <a:pPr marL="571500" indent="-57150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5C0806-9515-2B4D-A624-2447181E0A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71756" y="371510"/>
            <a:ext cx="8472243" cy="991998"/>
          </a:xfrm>
        </p:spPr>
        <p:txBody>
          <a:bodyPr/>
          <a:lstStyle/>
          <a:p>
            <a:r>
              <a:rPr lang="en-US" sz="3600" dirty="0"/>
              <a:t>New Requirements</a:t>
            </a:r>
          </a:p>
        </p:txBody>
      </p:sp>
    </p:spTree>
    <p:extLst>
      <p:ext uri="{BB962C8B-B14F-4D97-AF65-F5344CB8AC3E}">
        <p14:creationId xmlns:p14="http://schemas.microsoft.com/office/powerpoint/2010/main" val="187630117"/>
      </p:ext>
    </p:extLst>
  </p:cSld>
  <p:clrMapOvr>
    <a:masterClrMapping/>
  </p:clrMapOvr>
</p:sld>
</file>

<file path=ppt/theme/theme1.xml><?xml version="1.0" encoding="utf-8"?>
<a:theme xmlns:a="http://schemas.openxmlformats.org/drawingml/2006/main" name="Blue Background">
  <a:themeElements>
    <a:clrScheme name="Blues">
      <a:dk1>
        <a:srgbClr val="005F9E"/>
      </a:dk1>
      <a:lt1>
        <a:srgbClr val="FFFFFF"/>
      </a:lt1>
      <a:dk2>
        <a:srgbClr val="005F9E"/>
      </a:dk2>
      <a:lt2>
        <a:srgbClr val="E7E6E6"/>
      </a:lt2>
      <a:accent1>
        <a:srgbClr val="005F9E"/>
      </a:accent1>
      <a:accent2>
        <a:srgbClr val="4CB8FF"/>
      </a:accent2>
      <a:accent3>
        <a:srgbClr val="0099FF"/>
      </a:accent3>
      <a:accent4>
        <a:srgbClr val="007BCC"/>
      </a:accent4>
      <a:accent5>
        <a:srgbClr val="265C7F"/>
      </a:accent5>
      <a:accent6>
        <a:srgbClr val="002640"/>
      </a:accent6>
      <a:hlink>
        <a:srgbClr val="FF7836"/>
      </a:hlink>
      <a:folHlink>
        <a:srgbClr val="FF592B"/>
      </a:folHlink>
    </a:clrScheme>
    <a:fontScheme name="Georgia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affing Committees WSNA 2017 DRAFT" id="{A01186F6-0EE3-439A-9528-BDBFE3DB6A4C}" vid="{D0D18FAE-DCB2-4FBC-ADF1-FC3A20A81637}"/>
    </a:ext>
  </a:extLst>
</a:theme>
</file>

<file path=ppt/theme/theme2.xml><?xml version="1.0" encoding="utf-8"?>
<a:theme xmlns:a="http://schemas.openxmlformats.org/drawingml/2006/main" name="White Backgroun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taffing Committees WSNA 2017 DRAFT" id="{A01186F6-0EE3-439A-9528-BDBFE3DB6A4C}" vid="{589FC71B-30CD-4D6B-B8DD-D0A628F52402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Staffing Committees WSNA 2017 DRAFT</Template>
  <TotalTime>39520</TotalTime>
  <Words>997</Words>
  <Application>Microsoft Office PowerPoint</Application>
  <PresentationFormat>On-screen Show (4:3)</PresentationFormat>
  <Paragraphs>226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4" baseType="lpstr">
      <vt:lpstr>Arial</vt:lpstr>
      <vt:lpstr>Calibri</vt:lpstr>
      <vt:lpstr>Encode Sans Normal Black</vt:lpstr>
      <vt:lpstr>Georgia</vt:lpstr>
      <vt:lpstr>Georgia Italic</vt:lpstr>
      <vt:lpstr>Lucida Grande</vt:lpstr>
      <vt:lpstr>Times New Roman</vt:lpstr>
      <vt:lpstr>Wingdings</vt:lpstr>
      <vt:lpstr>Blue Background</vt:lpstr>
      <vt:lpstr>White Background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Sally Watkins</dc:creator>
  <cp:lastModifiedBy>Ian Corbridge</cp:lastModifiedBy>
  <cp:revision>191</cp:revision>
  <cp:lastPrinted>2018-01-23T23:56:17Z</cp:lastPrinted>
  <dcterms:created xsi:type="dcterms:W3CDTF">2017-02-27T17:25:39Z</dcterms:created>
  <dcterms:modified xsi:type="dcterms:W3CDTF">2018-09-26T20:00:14Z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TC010184561033</vt:lpwstr>
  </property>
</Properties>
</file>