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99" r:id="rId3"/>
    <p:sldId id="533" r:id="rId4"/>
    <p:sldId id="827" r:id="rId5"/>
    <p:sldId id="542" r:id="rId6"/>
    <p:sldId id="256" r:id="rId7"/>
    <p:sldId id="832" r:id="rId8"/>
    <p:sldId id="828" r:id="rId9"/>
    <p:sldId id="802" r:id="rId10"/>
    <p:sldId id="834" r:id="rId11"/>
    <p:sldId id="833" r:id="rId12"/>
    <p:sldId id="812" r:id="rId13"/>
    <p:sldId id="840" r:id="rId14"/>
    <p:sldId id="817" r:id="rId15"/>
    <p:sldId id="818" r:id="rId16"/>
    <p:sldId id="814" r:id="rId17"/>
    <p:sldId id="813" r:id="rId18"/>
    <p:sldId id="829" r:id="rId19"/>
    <p:sldId id="841" r:id="rId20"/>
    <p:sldId id="839" r:id="rId21"/>
    <p:sldId id="720" r:id="rId22"/>
    <p:sldId id="842" r:id="rId23"/>
    <p:sldId id="8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2BB89A-0D41-4172-92F0-ED06441166F4}">
          <p14:sldIdLst>
            <p14:sldId id="799"/>
            <p14:sldId id="533"/>
            <p14:sldId id="827"/>
            <p14:sldId id="542"/>
            <p14:sldId id="256"/>
            <p14:sldId id="832"/>
            <p14:sldId id="828"/>
            <p14:sldId id="802"/>
            <p14:sldId id="834"/>
            <p14:sldId id="833"/>
            <p14:sldId id="812"/>
            <p14:sldId id="840"/>
            <p14:sldId id="817"/>
            <p14:sldId id="818"/>
            <p14:sldId id="814"/>
            <p14:sldId id="813"/>
            <p14:sldId id="829"/>
            <p14:sldId id="841"/>
            <p14:sldId id="839"/>
            <p14:sldId id="720"/>
            <p14:sldId id="842"/>
            <p14:sldId id="8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F3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FBDAB-2A50-4453-BDC6-9E18BE499553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64E256-9DBD-4AB5-A2FE-0CBACC81E038}">
      <dgm:prSet phldrT="[Text]"/>
      <dgm:spPr>
        <a:gradFill flip="none" rotWithShape="1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 prst="relaxedInset"/>
        </a:sp3d>
      </dgm:spPr>
      <dgm:t>
        <a:bodyPr/>
        <a:lstStyle/>
        <a:p>
          <a:r>
            <a:rPr lang="en-US" dirty="0"/>
            <a:t>Physicians</a:t>
          </a:r>
        </a:p>
      </dgm:t>
    </dgm:pt>
    <dgm:pt modelId="{80C4A23D-5CDA-4232-93E8-3404CCB219BB}" type="parTrans" cxnId="{17CB5D70-FE79-49BF-9B73-9D6D9400F7A0}">
      <dgm:prSet/>
      <dgm:spPr/>
      <dgm:t>
        <a:bodyPr/>
        <a:lstStyle/>
        <a:p>
          <a:endParaRPr lang="en-US"/>
        </a:p>
      </dgm:t>
    </dgm:pt>
    <dgm:pt modelId="{070C2F84-C94B-42E5-A0EC-825FB2D2C6B2}" type="sibTrans" cxnId="{17CB5D70-FE79-49BF-9B73-9D6D9400F7A0}">
      <dgm:prSet/>
      <dgm:spPr/>
      <dgm:t>
        <a:bodyPr/>
        <a:lstStyle/>
        <a:p>
          <a:endParaRPr lang="en-US"/>
        </a:p>
      </dgm:t>
    </dgm:pt>
    <dgm:pt modelId="{DB72E32D-89CA-404C-9E0E-6E970BF4A4FA}">
      <dgm:prSet phldrT="[Text]"/>
      <dgm:spPr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Behavioral Health Providers</a:t>
          </a:r>
        </a:p>
      </dgm:t>
    </dgm:pt>
    <dgm:pt modelId="{5B7342A6-CC12-40FC-9153-BC4589EF3F86}" type="parTrans" cxnId="{9E2627DB-0702-4BC5-85FF-6E8DC6DF1CE4}">
      <dgm:prSet/>
      <dgm:spPr/>
      <dgm:t>
        <a:bodyPr/>
        <a:lstStyle/>
        <a:p>
          <a:endParaRPr lang="en-US"/>
        </a:p>
      </dgm:t>
    </dgm:pt>
    <dgm:pt modelId="{1AAE1B99-A3AB-4E0B-9E91-BE3F45F8DC9D}" type="sibTrans" cxnId="{9E2627DB-0702-4BC5-85FF-6E8DC6DF1CE4}">
      <dgm:prSet/>
      <dgm:spPr/>
      <dgm:t>
        <a:bodyPr/>
        <a:lstStyle/>
        <a:p>
          <a:endParaRPr lang="en-US"/>
        </a:p>
      </dgm:t>
    </dgm:pt>
    <dgm:pt modelId="{FC9C3CAE-8016-43A0-A354-8BF311B3F499}">
      <dgm:prSet phldrT="[Text]"/>
      <dgm:spPr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CRNA’s (Certified Nurse Anesthetists)</a:t>
          </a:r>
        </a:p>
      </dgm:t>
    </dgm:pt>
    <dgm:pt modelId="{4E39EBC8-327A-4E3A-98A1-FE85DBC8B186}" type="parTrans" cxnId="{10EB7740-1587-4B57-86C1-940381F099B0}">
      <dgm:prSet/>
      <dgm:spPr/>
      <dgm:t>
        <a:bodyPr/>
        <a:lstStyle/>
        <a:p>
          <a:endParaRPr lang="en-US"/>
        </a:p>
      </dgm:t>
    </dgm:pt>
    <dgm:pt modelId="{5ECEF904-7B62-46D1-820D-0160233B3772}" type="sibTrans" cxnId="{10EB7740-1587-4B57-86C1-940381F099B0}">
      <dgm:prSet/>
      <dgm:spPr/>
      <dgm:t>
        <a:bodyPr/>
        <a:lstStyle/>
        <a:p>
          <a:endParaRPr lang="en-US"/>
        </a:p>
      </dgm:t>
    </dgm:pt>
    <dgm:pt modelId="{1BF8C53E-CD8F-49C0-95C2-E8BBFE0197C6}">
      <dgm:prSet phldrT="[Text]"/>
      <dgm:spPr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And Other Healthcare Professionals</a:t>
          </a:r>
        </a:p>
      </dgm:t>
    </dgm:pt>
    <dgm:pt modelId="{E8615532-BAD5-42C5-9A2D-E6CAD90FCB87}" type="parTrans" cxnId="{F78EE1FD-4056-404E-B292-E2F7E0D0DE98}">
      <dgm:prSet/>
      <dgm:spPr/>
      <dgm:t>
        <a:bodyPr/>
        <a:lstStyle/>
        <a:p>
          <a:endParaRPr lang="en-US"/>
        </a:p>
      </dgm:t>
    </dgm:pt>
    <dgm:pt modelId="{223030BA-3255-447F-AB5B-AD0DCE6FCE7F}" type="sibTrans" cxnId="{F78EE1FD-4056-404E-B292-E2F7E0D0DE98}">
      <dgm:prSet/>
      <dgm:spPr/>
      <dgm:t>
        <a:bodyPr/>
        <a:lstStyle/>
        <a:p>
          <a:endParaRPr lang="en-US"/>
        </a:p>
      </dgm:t>
    </dgm:pt>
    <dgm:pt modelId="{B5F08D41-2189-4FEF-AF26-E64A698F22CA}">
      <dgm:prSet phldrT="[Text]"/>
      <dgm:spPr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/>
            <a:t>Nurse Practitioners</a:t>
          </a:r>
        </a:p>
      </dgm:t>
    </dgm:pt>
    <dgm:pt modelId="{2E415EC8-904F-4C59-AB14-C80520FC6CDA}" type="sibTrans" cxnId="{9286091C-521F-4029-AF00-751273B42687}">
      <dgm:prSet/>
      <dgm:spPr/>
      <dgm:t>
        <a:bodyPr/>
        <a:lstStyle/>
        <a:p>
          <a:endParaRPr lang="en-US"/>
        </a:p>
      </dgm:t>
    </dgm:pt>
    <dgm:pt modelId="{ACA64218-B1DE-4F83-858A-A2FEED1A00B9}" type="parTrans" cxnId="{9286091C-521F-4029-AF00-751273B42687}">
      <dgm:prSet/>
      <dgm:spPr/>
      <dgm:t>
        <a:bodyPr/>
        <a:lstStyle/>
        <a:p>
          <a:endParaRPr lang="en-US"/>
        </a:p>
      </dgm:t>
    </dgm:pt>
    <dgm:pt modelId="{5AC004E3-CD99-4BFD-89BB-E66D74951800}" type="pres">
      <dgm:prSet presAssocID="{D44FBDAB-2A50-4453-BDC6-9E18BE499553}" presName="diagram" presStyleCnt="0">
        <dgm:presLayoutVars>
          <dgm:dir/>
          <dgm:resizeHandles val="exact"/>
        </dgm:presLayoutVars>
      </dgm:prSet>
      <dgm:spPr/>
    </dgm:pt>
    <dgm:pt modelId="{9EAD019E-19E4-4554-82E0-07AC74AE4476}" type="pres">
      <dgm:prSet presAssocID="{6364E256-9DBD-4AB5-A2FE-0CBACC81E038}" presName="node" presStyleLbl="node1" presStyleIdx="0" presStyleCnt="5">
        <dgm:presLayoutVars>
          <dgm:bulletEnabled val="1"/>
        </dgm:presLayoutVars>
      </dgm:prSet>
      <dgm:spPr/>
    </dgm:pt>
    <dgm:pt modelId="{E245AAA7-07C1-4BEA-9652-D8927F7BE7AD}" type="pres">
      <dgm:prSet presAssocID="{070C2F84-C94B-42E5-A0EC-825FB2D2C6B2}" presName="sibTrans" presStyleCnt="0"/>
      <dgm:spPr/>
    </dgm:pt>
    <dgm:pt modelId="{C82B7A98-581A-4C06-9FF9-463D862631BE}" type="pres">
      <dgm:prSet presAssocID="{B5F08D41-2189-4FEF-AF26-E64A698F22CA}" presName="node" presStyleLbl="node1" presStyleIdx="1" presStyleCnt="5">
        <dgm:presLayoutVars>
          <dgm:bulletEnabled val="1"/>
        </dgm:presLayoutVars>
      </dgm:prSet>
      <dgm:spPr/>
    </dgm:pt>
    <dgm:pt modelId="{F9F950AD-B042-4914-B0D8-E7E6D9BD7822}" type="pres">
      <dgm:prSet presAssocID="{2E415EC8-904F-4C59-AB14-C80520FC6CDA}" presName="sibTrans" presStyleCnt="0"/>
      <dgm:spPr/>
    </dgm:pt>
    <dgm:pt modelId="{C620FE0D-4685-488E-994E-3FC8752B1040}" type="pres">
      <dgm:prSet presAssocID="{DB72E32D-89CA-404C-9E0E-6E970BF4A4FA}" presName="node" presStyleLbl="node1" presStyleIdx="2" presStyleCnt="5">
        <dgm:presLayoutVars>
          <dgm:bulletEnabled val="1"/>
        </dgm:presLayoutVars>
      </dgm:prSet>
      <dgm:spPr/>
    </dgm:pt>
    <dgm:pt modelId="{B3514B1E-1461-4D7C-9274-C6717AD9453D}" type="pres">
      <dgm:prSet presAssocID="{1AAE1B99-A3AB-4E0B-9E91-BE3F45F8DC9D}" presName="sibTrans" presStyleCnt="0"/>
      <dgm:spPr/>
    </dgm:pt>
    <dgm:pt modelId="{83FA898D-7438-483F-80DC-EC77A29B7DCF}" type="pres">
      <dgm:prSet presAssocID="{FC9C3CAE-8016-43A0-A354-8BF311B3F499}" presName="node" presStyleLbl="node1" presStyleIdx="3" presStyleCnt="5">
        <dgm:presLayoutVars>
          <dgm:bulletEnabled val="1"/>
        </dgm:presLayoutVars>
      </dgm:prSet>
      <dgm:spPr/>
    </dgm:pt>
    <dgm:pt modelId="{4A457F68-BC7E-4D0B-BFAC-0E8CF829F8CC}" type="pres">
      <dgm:prSet presAssocID="{5ECEF904-7B62-46D1-820D-0160233B3772}" presName="sibTrans" presStyleCnt="0"/>
      <dgm:spPr/>
    </dgm:pt>
    <dgm:pt modelId="{493DB581-2DBC-4659-9472-4333216CF401}" type="pres">
      <dgm:prSet presAssocID="{1BF8C53E-CD8F-49C0-95C2-E8BBFE0197C6}" presName="node" presStyleLbl="node1" presStyleIdx="4" presStyleCnt="5">
        <dgm:presLayoutVars>
          <dgm:bulletEnabled val="1"/>
        </dgm:presLayoutVars>
      </dgm:prSet>
      <dgm:spPr/>
    </dgm:pt>
  </dgm:ptLst>
  <dgm:cxnLst>
    <dgm:cxn modelId="{A8109005-D5B2-4563-937F-0A780CA178BD}" type="presOf" srcId="{6364E256-9DBD-4AB5-A2FE-0CBACC81E038}" destId="{9EAD019E-19E4-4554-82E0-07AC74AE4476}" srcOrd="0" destOrd="0" presId="urn:microsoft.com/office/officeart/2005/8/layout/default"/>
    <dgm:cxn modelId="{9286091C-521F-4029-AF00-751273B42687}" srcId="{D44FBDAB-2A50-4453-BDC6-9E18BE499553}" destId="{B5F08D41-2189-4FEF-AF26-E64A698F22CA}" srcOrd="1" destOrd="0" parTransId="{ACA64218-B1DE-4F83-858A-A2FEED1A00B9}" sibTransId="{2E415EC8-904F-4C59-AB14-C80520FC6CDA}"/>
    <dgm:cxn modelId="{10EB7740-1587-4B57-86C1-940381F099B0}" srcId="{D44FBDAB-2A50-4453-BDC6-9E18BE499553}" destId="{FC9C3CAE-8016-43A0-A354-8BF311B3F499}" srcOrd="3" destOrd="0" parTransId="{4E39EBC8-327A-4E3A-98A1-FE85DBC8B186}" sibTransId="{5ECEF904-7B62-46D1-820D-0160233B3772}"/>
    <dgm:cxn modelId="{17CB5D70-FE79-49BF-9B73-9D6D9400F7A0}" srcId="{D44FBDAB-2A50-4453-BDC6-9E18BE499553}" destId="{6364E256-9DBD-4AB5-A2FE-0CBACC81E038}" srcOrd="0" destOrd="0" parTransId="{80C4A23D-5CDA-4232-93E8-3404CCB219BB}" sibTransId="{070C2F84-C94B-42E5-A0EC-825FB2D2C6B2}"/>
    <dgm:cxn modelId="{36F2DB52-8CE8-4329-A2A2-6C0A50C58ED5}" type="presOf" srcId="{B5F08D41-2189-4FEF-AF26-E64A698F22CA}" destId="{C82B7A98-581A-4C06-9FF9-463D862631BE}" srcOrd="0" destOrd="0" presId="urn:microsoft.com/office/officeart/2005/8/layout/default"/>
    <dgm:cxn modelId="{EB1E7DA0-550B-4164-AADC-3305EDA07DC7}" type="presOf" srcId="{D44FBDAB-2A50-4453-BDC6-9E18BE499553}" destId="{5AC004E3-CD99-4BFD-89BB-E66D74951800}" srcOrd="0" destOrd="0" presId="urn:microsoft.com/office/officeart/2005/8/layout/default"/>
    <dgm:cxn modelId="{E73869B5-CBB4-4656-8CDD-F7306F12AEB1}" type="presOf" srcId="{FC9C3CAE-8016-43A0-A354-8BF311B3F499}" destId="{83FA898D-7438-483F-80DC-EC77A29B7DCF}" srcOrd="0" destOrd="0" presId="urn:microsoft.com/office/officeart/2005/8/layout/default"/>
    <dgm:cxn modelId="{9E2627DB-0702-4BC5-85FF-6E8DC6DF1CE4}" srcId="{D44FBDAB-2A50-4453-BDC6-9E18BE499553}" destId="{DB72E32D-89CA-404C-9E0E-6E970BF4A4FA}" srcOrd="2" destOrd="0" parTransId="{5B7342A6-CC12-40FC-9153-BC4589EF3F86}" sibTransId="{1AAE1B99-A3AB-4E0B-9E91-BE3F45F8DC9D}"/>
    <dgm:cxn modelId="{51CEE0E4-9F1C-440D-82A4-1D75EF3344B3}" type="presOf" srcId="{DB72E32D-89CA-404C-9E0E-6E970BF4A4FA}" destId="{C620FE0D-4685-488E-994E-3FC8752B1040}" srcOrd="0" destOrd="0" presId="urn:microsoft.com/office/officeart/2005/8/layout/default"/>
    <dgm:cxn modelId="{B0BCE2F1-2118-4514-83F9-6382ADA6FA8C}" type="presOf" srcId="{1BF8C53E-CD8F-49C0-95C2-E8BBFE0197C6}" destId="{493DB581-2DBC-4659-9472-4333216CF401}" srcOrd="0" destOrd="0" presId="urn:microsoft.com/office/officeart/2005/8/layout/default"/>
    <dgm:cxn modelId="{F78EE1FD-4056-404E-B292-E2F7E0D0DE98}" srcId="{D44FBDAB-2A50-4453-BDC6-9E18BE499553}" destId="{1BF8C53E-CD8F-49C0-95C2-E8BBFE0197C6}" srcOrd="4" destOrd="0" parTransId="{E8615532-BAD5-42C5-9A2D-E6CAD90FCB87}" sibTransId="{223030BA-3255-447F-AB5B-AD0DCE6FCE7F}"/>
    <dgm:cxn modelId="{CA463661-0EB2-4209-9AC4-61756A9649B9}" type="presParOf" srcId="{5AC004E3-CD99-4BFD-89BB-E66D74951800}" destId="{9EAD019E-19E4-4554-82E0-07AC74AE4476}" srcOrd="0" destOrd="0" presId="urn:microsoft.com/office/officeart/2005/8/layout/default"/>
    <dgm:cxn modelId="{5E7A3738-F725-4921-9AA4-C4DF8A83414E}" type="presParOf" srcId="{5AC004E3-CD99-4BFD-89BB-E66D74951800}" destId="{E245AAA7-07C1-4BEA-9652-D8927F7BE7AD}" srcOrd="1" destOrd="0" presId="urn:microsoft.com/office/officeart/2005/8/layout/default"/>
    <dgm:cxn modelId="{EDAAB06D-9169-4A4A-84B3-27247FC84A07}" type="presParOf" srcId="{5AC004E3-CD99-4BFD-89BB-E66D74951800}" destId="{C82B7A98-581A-4C06-9FF9-463D862631BE}" srcOrd="2" destOrd="0" presId="urn:microsoft.com/office/officeart/2005/8/layout/default"/>
    <dgm:cxn modelId="{DB5A8EA4-0D41-428C-B481-178144F42258}" type="presParOf" srcId="{5AC004E3-CD99-4BFD-89BB-E66D74951800}" destId="{F9F950AD-B042-4914-B0D8-E7E6D9BD7822}" srcOrd="3" destOrd="0" presId="urn:microsoft.com/office/officeart/2005/8/layout/default"/>
    <dgm:cxn modelId="{F8CE6857-A77A-48B2-A8FD-3DA636B0E19E}" type="presParOf" srcId="{5AC004E3-CD99-4BFD-89BB-E66D74951800}" destId="{C620FE0D-4685-488E-994E-3FC8752B1040}" srcOrd="4" destOrd="0" presId="urn:microsoft.com/office/officeart/2005/8/layout/default"/>
    <dgm:cxn modelId="{34CE8C7B-BA49-4E8F-9540-BAB2844F577B}" type="presParOf" srcId="{5AC004E3-CD99-4BFD-89BB-E66D74951800}" destId="{B3514B1E-1461-4D7C-9274-C6717AD9453D}" srcOrd="5" destOrd="0" presId="urn:microsoft.com/office/officeart/2005/8/layout/default"/>
    <dgm:cxn modelId="{8ED91509-93C9-4247-908D-1AE7F786D4D4}" type="presParOf" srcId="{5AC004E3-CD99-4BFD-89BB-E66D74951800}" destId="{83FA898D-7438-483F-80DC-EC77A29B7DCF}" srcOrd="6" destOrd="0" presId="urn:microsoft.com/office/officeart/2005/8/layout/default"/>
    <dgm:cxn modelId="{CC2A0D5F-B19D-4881-9999-B619A60D4A28}" type="presParOf" srcId="{5AC004E3-CD99-4BFD-89BB-E66D74951800}" destId="{4A457F68-BC7E-4D0B-BFAC-0E8CF829F8CC}" srcOrd="7" destOrd="0" presId="urn:microsoft.com/office/officeart/2005/8/layout/default"/>
    <dgm:cxn modelId="{F101A930-572E-4432-9D3B-D9D2721BC846}" type="presParOf" srcId="{5AC004E3-CD99-4BFD-89BB-E66D74951800}" destId="{493DB581-2DBC-4659-9472-4333216CF40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D019E-19E4-4554-82E0-07AC74AE4476}">
      <dsp:nvSpPr>
        <dsp:cNvPr id="0" name=""/>
        <dsp:cNvSpPr/>
      </dsp:nvSpPr>
      <dsp:spPr>
        <a:xfrm>
          <a:off x="1228411" y="581"/>
          <a:ext cx="2402337" cy="1441402"/>
        </a:xfrm>
        <a:prstGeom prst="rect">
          <a:avLst/>
        </a:prstGeom>
        <a:gradFill flip="none" rotWithShape="1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Physicians</a:t>
          </a:r>
        </a:p>
      </dsp:txBody>
      <dsp:txXfrm>
        <a:off x="1228411" y="581"/>
        <a:ext cx="2402337" cy="1441402"/>
      </dsp:txXfrm>
    </dsp:sp>
    <dsp:sp modelId="{C82B7A98-581A-4C06-9FF9-463D862631BE}">
      <dsp:nvSpPr>
        <dsp:cNvPr id="0" name=""/>
        <dsp:cNvSpPr/>
      </dsp:nvSpPr>
      <dsp:spPr>
        <a:xfrm>
          <a:off x="3870982" y="581"/>
          <a:ext cx="2402337" cy="1441402"/>
        </a:xfrm>
        <a:prstGeom prst="rect">
          <a:avLst/>
        </a:prstGeom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Nurse Practitioners</a:t>
          </a:r>
        </a:p>
      </dsp:txBody>
      <dsp:txXfrm>
        <a:off x="3870982" y="581"/>
        <a:ext cx="2402337" cy="1441402"/>
      </dsp:txXfrm>
    </dsp:sp>
    <dsp:sp modelId="{C620FE0D-4685-488E-994E-3FC8752B1040}">
      <dsp:nvSpPr>
        <dsp:cNvPr id="0" name=""/>
        <dsp:cNvSpPr/>
      </dsp:nvSpPr>
      <dsp:spPr>
        <a:xfrm>
          <a:off x="6513553" y="581"/>
          <a:ext cx="2402337" cy="1441402"/>
        </a:xfrm>
        <a:prstGeom prst="rect">
          <a:avLst/>
        </a:prstGeom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Behavioral Health Providers</a:t>
          </a:r>
        </a:p>
      </dsp:txBody>
      <dsp:txXfrm>
        <a:off x="6513553" y="581"/>
        <a:ext cx="2402337" cy="1441402"/>
      </dsp:txXfrm>
    </dsp:sp>
    <dsp:sp modelId="{83FA898D-7438-483F-80DC-EC77A29B7DCF}">
      <dsp:nvSpPr>
        <dsp:cNvPr id="0" name=""/>
        <dsp:cNvSpPr/>
      </dsp:nvSpPr>
      <dsp:spPr>
        <a:xfrm>
          <a:off x="2549697" y="1682217"/>
          <a:ext cx="2402337" cy="1441402"/>
        </a:xfrm>
        <a:prstGeom prst="rect">
          <a:avLst/>
        </a:prstGeom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CRNA’s (Certified Nurse Anesthetists)</a:t>
          </a:r>
        </a:p>
      </dsp:txBody>
      <dsp:txXfrm>
        <a:off x="2549697" y="1682217"/>
        <a:ext cx="2402337" cy="1441402"/>
      </dsp:txXfrm>
    </dsp:sp>
    <dsp:sp modelId="{493DB581-2DBC-4659-9472-4333216CF401}">
      <dsp:nvSpPr>
        <dsp:cNvPr id="0" name=""/>
        <dsp:cNvSpPr/>
      </dsp:nvSpPr>
      <dsp:spPr>
        <a:xfrm>
          <a:off x="5192268" y="1682217"/>
          <a:ext cx="2402337" cy="1441402"/>
        </a:xfrm>
        <a:prstGeom prst="rect">
          <a:avLst/>
        </a:prstGeom>
        <a:gradFill flip="none" rotWithShape="0">
          <a:gsLst>
            <a:gs pos="0">
              <a:schemeClr val="accent1">
                <a:lumMod val="75000"/>
                <a:shade val="30000"/>
                <a:satMod val="115000"/>
              </a:schemeClr>
            </a:gs>
            <a:gs pos="50000">
              <a:schemeClr val="accent1">
                <a:lumMod val="75000"/>
                <a:shade val="67500"/>
                <a:satMod val="115000"/>
              </a:schemeClr>
            </a:gs>
            <a:gs pos="100000">
              <a:schemeClr val="accent1">
                <a:lumMod val="75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And Other Healthcare Professionals</a:t>
          </a:r>
        </a:p>
      </dsp:txBody>
      <dsp:txXfrm>
        <a:off x="5192268" y="1682217"/>
        <a:ext cx="2402337" cy="1441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7C5E-CE3E-5159-89A7-09D45C587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9F00F-2E2B-8389-D5AE-294A8E8E4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B2EDD-001F-B66D-15C3-CC9C0FCC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6539E-AF21-F06D-59C4-AFEDA60F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388E0-A4F3-CBD4-154A-D57CC223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0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7D4E-03B9-FE4C-512A-33EBD5DC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5DED9-D455-DCC0-BB83-FD665C6F1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2352D-B9E3-41B0-8417-44705B40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E2F58-5435-CF6B-842C-54F60BA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3EAF1-3D99-EDB4-7138-697BDF7E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ED4968-13E7-2C30-CBDE-65F514E4A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7008E-AE91-8E3E-B132-1F8A03DC6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8C7EC-9C99-4E21-6FCA-91ECB4BE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AA3E-4001-E716-9AF8-48395825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D1591-0119-E647-75D6-80D70F0E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7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773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203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49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3523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6762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19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6249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457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97869-FC77-D268-F3C2-E8E6F02C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72581-8CCC-9695-FA99-D5C9BB640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B1F16-3649-EB1A-700D-3F0EA971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029F-220F-EB71-97FB-A779C166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92585-5A21-2296-DA3B-F237559C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1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3277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048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929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195272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98330" y="1309624"/>
            <a:ext cx="5096256" cy="4949952"/>
          </a:xfrm>
          <a:custGeom>
            <a:avLst/>
            <a:gdLst>
              <a:gd name="connsiteX0" fmla="*/ 0 w 5096256"/>
              <a:gd name="connsiteY0" fmla="*/ 0 h 4949952"/>
              <a:gd name="connsiteX1" fmla="*/ 2718811 w 5096256"/>
              <a:gd name="connsiteY1" fmla="*/ 0 h 4949952"/>
              <a:gd name="connsiteX2" fmla="*/ 2718811 w 5096256"/>
              <a:gd name="connsiteY2" fmla="*/ 2474976 h 4949952"/>
              <a:gd name="connsiteX3" fmla="*/ 5096256 w 5096256"/>
              <a:gd name="connsiteY3" fmla="*/ 2474976 h 4949952"/>
              <a:gd name="connsiteX4" fmla="*/ 5096256 w 5096256"/>
              <a:gd name="connsiteY4" fmla="*/ 4949952 h 4949952"/>
              <a:gd name="connsiteX5" fmla="*/ 0 w 5096256"/>
              <a:gd name="connsiteY5" fmla="*/ 4949952 h 494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6256" h="4949952">
                <a:moveTo>
                  <a:pt x="0" y="0"/>
                </a:moveTo>
                <a:lnTo>
                  <a:pt x="2718811" y="0"/>
                </a:lnTo>
                <a:lnTo>
                  <a:pt x="2718811" y="2474976"/>
                </a:lnTo>
                <a:lnTo>
                  <a:pt x="5096256" y="2474976"/>
                </a:lnTo>
                <a:lnTo>
                  <a:pt x="5096256" y="4949952"/>
                </a:lnTo>
                <a:lnTo>
                  <a:pt x="0" y="49499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662654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55096" y="0"/>
            <a:ext cx="7036904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  <a:latin typeface="Myriad pro"/>
              </a:rPr>
              <a:pPr algn="l"/>
              <a:t>‹#›</a:t>
            </a:fld>
            <a:endParaRPr lang="id-ID" sz="1400" dirty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66447" y="6392883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tx1"/>
                </a:solidFill>
                <a:latin typeface="Myriad pro"/>
              </a:rPr>
              <a:t>SLIDE 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rgbClr val="61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186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73414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754159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378430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5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TextBox 8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0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287617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41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C3614-0777-68CB-788E-8D3C6AAEB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B84A0-7BAD-6E11-2C2E-CAB740F1F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4E5A6-A0B3-842F-D0E6-DE8E0045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83F2-85D2-72E2-CEDE-70197991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71B8-5E72-0CEB-2F9B-49EA8A41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3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4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4854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4854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55027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5026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93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235" y="0"/>
            <a:ext cx="9236765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0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13169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793914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418185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1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3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13169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793914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418185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81671" y="0"/>
            <a:ext cx="408167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10330" y="0"/>
            <a:ext cx="40816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07564" y="4915882"/>
            <a:ext cx="1914938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4915879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9935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801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76462"/>
            <a:ext cx="4267200" cy="4189917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06348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43531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0713" y="2176462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513168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793913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1418184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6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30887" y="1880517"/>
            <a:ext cx="5261113" cy="2994992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0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5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332382"/>
            <a:ext cx="12192000" cy="3635739"/>
          </a:xfrm>
        </p:spPr>
        <p:txBody>
          <a:bodyPr/>
          <a:lstStyle/>
          <a:p>
            <a:endParaRPr lang="id-ID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89710" y="6379631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9B9A1CC-CF23-404A-A754-6B4803B2A082}" type="slidenum">
              <a:rPr lang="id-ID" sz="1400" smtClean="0">
                <a:solidFill>
                  <a:schemeClr val="tx1"/>
                </a:solidFill>
              </a:rPr>
              <a:pPr algn="l"/>
              <a:t>‹#›</a:t>
            </a:fld>
            <a:endParaRPr lang="id-ID" sz="14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70455" y="6392883"/>
            <a:ext cx="753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b="1">
                <a:solidFill>
                  <a:schemeClr val="tx1"/>
                </a:solidFill>
                <a:latin typeface="+mn-lt"/>
              </a:rPr>
              <a:t>SLIDE  </a:t>
            </a:r>
            <a:endParaRPr lang="id-ID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94726" y="6546086"/>
            <a:ext cx="116208" cy="68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5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808A-4EFE-3981-5063-896A7E5F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5211B-8B22-B1AE-B5B9-0FD2FACBB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3DC24-EECC-B769-B7DF-0B791BE7B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BDBCE-9CFB-B6CE-A5EC-C012CB3C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413F5-2BFA-1965-A43E-55BB5206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FD80-BED8-D2F5-94D4-51ADC1522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3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577E-DFC5-3946-5579-7ED875C2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B29D7-02AB-C5FF-B9FA-971FFFD6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DB2A8-EF7D-42FF-2EA0-C56C1D09E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02F12-BC2B-C769-9464-47E29C0D6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83B0F-7ED1-43DF-D9D7-E4B920604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67EB7-8359-39F4-4BFB-1E9831FF3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FA4438-7C10-3736-072B-43E2634A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3EE2F-3024-A836-F6C6-61750A5B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575E8-B668-DC3F-8EA2-C69A25C6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99D74-C4B1-2A86-A1BC-A5564D525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4DB4F-EB56-B03C-0FA6-9708939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5CC5D-1E53-3ECA-1D84-BF3552B7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18C34-70BC-62B8-71D0-50CD6BD2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9395-A0A6-3331-F95E-712FE989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F43CF-6339-0AB1-87FF-6DA94143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8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4C5E-C445-4062-1DC2-D5F8B3EE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B2212-1CB4-C6B4-8CF9-48CD8F70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691F1-4FC2-829A-F9D0-F53114AA6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C6C1E-D185-4709-CC86-A4C9DA2F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205DE-D894-101F-922D-CEEEBB0B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DD5DE-FAD0-EFD8-78EB-4EE7EEFC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9F966-040D-905F-50AE-44722E91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AF93-BB1D-BBA6-D2F8-E828336E3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EF2B7-622D-AD8E-0F17-8366CCF09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146CC-1487-4251-0DA3-6AFAADEA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E2436-A1D8-7A76-3CF7-B850D72B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FDBD0-5438-3465-5D32-0C778326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7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3334F-238F-82B1-E291-FF20BAAE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A16F1-6823-6FAB-59F2-E4C849A3B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AE03-6CA1-B985-69F1-C49950CAD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3843B-CB59-4961-9E3D-0E1C87A04738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0EDA-3FE7-206F-8470-E2127702B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8895D-F187-185E-AAFC-475F0B5DB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7BE6-29D4-4A7C-A501-BC33DAD6B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7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47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foodista.com/recipe/88MPNWLK/schezwan-sandwi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barmijo@nmhsc.com" TargetMode="External"/><Relationship Id="rId5" Type="http://schemas.openxmlformats.org/officeDocument/2006/relationships/hyperlink" Target="mailto:ctyson@nmhsc.com" TargetMode="External"/><Relationship Id="rId4" Type="http://schemas.openxmlformats.org/officeDocument/2006/relationships/hyperlink" Target="mailto:ecampos@nmhsc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5" y="553249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156" y="4657929"/>
            <a:ext cx="1449286" cy="15689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E7F4CE-014E-431B-A6A9-10A244E2E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400" y="631160"/>
            <a:ext cx="8178102" cy="138868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Corbel" panose="020B0503020204020204" pitchFamily="34" charset="0"/>
              </a:rPr>
              <a:t>Credentialing &amp; Insurance Enrollment</a:t>
            </a:r>
            <a:br>
              <a:rPr lang="en-US" sz="4800" dirty="0">
                <a:latin typeface="+mn-lt"/>
              </a:rPr>
            </a:b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5D103-E218-0148-64B9-8FAFC3FC3C47}"/>
              </a:ext>
            </a:extLst>
          </p:cNvPr>
          <p:cNvSpPr txBox="1"/>
          <p:nvPr/>
        </p:nvSpPr>
        <p:spPr>
          <a:xfrm>
            <a:off x="3349592" y="1199579"/>
            <a:ext cx="86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Re-Introduction to Credentials Verification Services and How They Can Create Efficiencies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013B7-E2C2-9D44-DD42-05E8DA08A7A3}"/>
              </a:ext>
            </a:extLst>
          </p:cNvPr>
          <p:cNvSpPr txBox="1"/>
          <p:nvPr/>
        </p:nvSpPr>
        <p:spPr>
          <a:xfrm>
            <a:off x="4423875" y="1845910"/>
            <a:ext cx="7324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rbel" panose="020B0503020204020204" pitchFamily="34" charset="0"/>
              </a:rPr>
              <a:t>Webinar</a:t>
            </a:r>
          </a:p>
          <a:p>
            <a:pPr algn="ctr"/>
            <a:r>
              <a:rPr lang="en-US" sz="2800" dirty="0">
                <a:latin typeface="Corbel" panose="020B0503020204020204" pitchFamily="34" charset="0"/>
              </a:rPr>
              <a:t>March 14, 2023,  12:00 p.m. 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79B2FAB-EAFF-1ADA-6704-832690BCD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74" y="3410477"/>
            <a:ext cx="3230880" cy="1158240"/>
          </a:xfrm>
          <a:prstGeom prst="rect">
            <a:avLst/>
          </a:prstGeom>
        </p:spPr>
      </p:pic>
      <p:pic>
        <p:nvPicPr>
          <p:cNvPr id="14" name="Picture 13" descr="A picture containing sandwich, food, snack food, plate&#10;&#10;Description automatically generated">
            <a:extLst>
              <a:ext uri="{FF2B5EF4-FFF2-40B4-BE49-F238E27FC236}">
                <a16:creationId xmlns:a16="http://schemas.microsoft.com/office/drawing/2014/main" id="{91C8D504-49F2-4922-CAF2-F935AA77C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9519" y="1568911"/>
            <a:ext cx="3381511" cy="28576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472F36-6210-B12D-2E6E-C91E64042A1E}"/>
              </a:ext>
            </a:extLst>
          </p:cNvPr>
          <p:cNvSpPr txBox="1"/>
          <p:nvPr/>
        </p:nvSpPr>
        <p:spPr>
          <a:xfrm>
            <a:off x="612613" y="4088760"/>
            <a:ext cx="356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radley Hand ITC" panose="03070402050302030203" pitchFamily="66" charset="0"/>
              </a:rPr>
              <a:t>Lunch Bites</a:t>
            </a:r>
          </a:p>
          <a:p>
            <a:r>
              <a:rPr lang="en-US" sz="3600" b="1" dirty="0">
                <a:latin typeface="Bradley Hand ITC" panose="03070402050302030203" pitchFamily="66" charset="0"/>
              </a:rPr>
              <a:t>Webinar Series</a:t>
            </a:r>
          </a:p>
        </p:txBody>
      </p:sp>
    </p:spTree>
    <p:extLst>
      <p:ext uri="{BB962C8B-B14F-4D97-AF65-F5344CB8AC3E}">
        <p14:creationId xmlns:p14="http://schemas.microsoft.com/office/powerpoint/2010/main" val="388254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18175B-4786-4A0B-8621-0E03A98988F7}"/>
              </a:ext>
            </a:extLst>
          </p:cNvPr>
          <p:cNvSpPr txBox="1">
            <a:spLocks/>
          </p:cNvSpPr>
          <p:nvPr/>
        </p:nvSpPr>
        <p:spPr>
          <a:xfrm>
            <a:off x="833428" y="617208"/>
            <a:ext cx="3105195" cy="66322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How big is big enough?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BDBB3-86EE-7056-CE8C-FDDA692E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8249" y="-29207"/>
            <a:ext cx="7610187" cy="4609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F29EDC-1610-48F8-9904-C14C0B678D21}"/>
              </a:ext>
            </a:extLst>
          </p:cNvPr>
          <p:cNvSpPr txBox="1">
            <a:spLocks/>
          </p:cNvSpPr>
          <p:nvPr/>
        </p:nvSpPr>
        <p:spPr>
          <a:xfrm>
            <a:off x="1980517" y="1645241"/>
            <a:ext cx="8400743" cy="4263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858838" marR="0" lvl="1" indent="-401638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Courier New" panose="02070309020205020404" pitchFamily="49" charset="0"/>
              <a:buChar char="o"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4B405-86DC-1393-DD4C-4E4138D11DD6}"/>
              </a:ext>
            </a:extLst>
          </p:cNvPr>
          <p:cNvSpPr/>
          <p:nvPr/>
        </p:nvSpPr>
        <p:spPr>
          <a:xfrm>
            <a:off x="272240" y="1280437"/>
            <a:ext cx="4227572" cy="4000200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buClr>
                <a:srgbClr val="C00000"/>
              </a:buClr>
              <a:buSzPct val="104000"/>
              <a:buFont typeface="Arial" panose="020B0604020202020204" pitchFamily="34" charset="0"/>
              <a:buChar char="•"/>
            </a:pPr>
            <a:r>
              <a:rPr lang="en-US" sz="2000" b="0" i="0" baseline="0" dirty="0">
                <a:latin typeface="Corbel" panose="020B0503020204020204" pitchFamily="34" charset="0"/>
              </a:rPr>
              <a:t>Several hospitals have reported that they were “dropped” from their Credentialing vendor for being too small! </a:t>
            </a:r>
            <a:endParaRPr lang="en-US" sz="2000" dirty="0">
              <a:latin typeface="Corbel" panose="020B0503020204020204" pitchFamily="34" charset="0"/>
            </a:endParaRPr>
          </a:p>
          <a:p>
            <a:pPr marL="285750" lvl="0" indent="-285750">
              <a:buClr>
                <a:srgbClr val="C00000"/>
              </a:buClr>
              <a:buSzPct val="104000"/>
              <a:buFont typeface="Arial" panose="020B0604020202020204" pitchFamily="34" charset="0"/>
              <a:buChar char="•"/>
            </a:pPr>
            <a:r>
              <a:rPr lang="en-US" sz="2000" b="0" i="0" baseline="0" dirty="0">
                <a:latin typeface="Corbel" panose="020B0503020204020204" pitchFamily="34" charset="0"/>
              </a:rPr>
              <a:t>The Medical Staff team at smaller hospitals will find using backup for these processes a relief</a:t>
            </a:r>
            <a:endParaRPr lang="en-US" sz="2000" dirty="0">
              <a:latin typeface="Corbel" panose="020B0503020204020204" pitchFamily="34" charset="0"/>
            </a:endParaRPr>
          </a:p>
          <a:p>
            <a:pPr marL="285750" lvl="0" indent="-285750">
              <a:buClr>
                <a:srgbClr val="C00000"/>
              </a:buClr>
              <a:buSzPct val="104000"/>
              <a:buFont typeface="Arial" panose="020B0604020202020204" pitchFamily="34" charset="0"/>
              <a:buChar char="•"/>
            </a:pPr>
            <a:r>
              <a:rPr lang="en-US" sz="2000" b="0" i="0" baseline="0" dirty="0">
                <a:latin typeface="Corbel" panose="020B0503020204020204" pitchFamily="34" charset="0"/>
              </a:rPr>
              <a:t>Practice makes perfect</a:t>
            </a:r>
            <a:endParaRPr lang="en-US" sz="2000" dirty="0">
              <a:latin typeface="Corbel" panose="020B0503020204020204" pitchFamily="34" charset="0"/>
            </a:endParaRPr>
          </a:p>
          <a:p>
            <a:pPr marL="742950" lvl="1" indent="-285750">
              <a:buClr>
                <a:srgbClr val="C00000"/>
              </a:buClr>
              <a:buSzPct val="104000"/>
              <a:buFont typeface="Arial" panose="020B0604020202020204" pitchFamily="34" charset="0"/>
              <a:buChar char="•"/>
            </a:pPr>
            <a:r>
              <a:rPr lang="en-US" sz="2000" b="0" i="0" baseline="0" dirty="0">
                <a:latin typeface="Corbel" panose="020B0503020204020204" pitchFamily="34" charset="0"/>
              </a:rPr>
              <a:t>If your team doesn’t do the work as often and does not have automation, the tasks can take significantly longer</a:t>
            </a:r>
            <a:endParaRPr lang="en-US" sz="2000" dirty="0">
              <a:latin typeface="Corbel" panose="020B0503020204020204" pitchFamily="34" charset="0"/>
            </a:endParaRPr>
          </a:p>
          <a:p>
            <a:pPr marL="285750" lvl="0" indent="-285750">
              <a:buClr>
                <a:srgbClr val="C00000"/>
              </a:buClr>
              <a:buSzPct val="104000"/>
              <a:buFont typeface="Arial" panose="020B0604020202020204" pitchFamily="34" charset="0"/>
              <a:buChar char="•"/>
            </a:pPr>
            <a:r>
              <a:rPr lang="en-US" sz="2000" b="0" i="0" baseline="0" dirty="0">
                <a:latin typeface="Corbel" panose="020B0503020204020204" pitchFamily="34" charset="0"/>
              </a:rPr>
              <a:t>Association-based HSC won’t ever drop customers for being small</a:t>
            </a:r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8361" y="1545104"/>
            <a:ext cx="3236667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Provider Enrollment into Insurance Carrier 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 descr="A sandwich with lettuce and tomato&#10;&#10;Description automatically generated with medium confidence">
            <a:extLst>
              <a:ext uri="{FF2B5EF4-FFF2-40B4-BE49-F238E27FC236}">
                <a16:creationId xmlns:a16="http://schemas.microsoft.com/office/drawing/2014/main" id="{3EE13163-ED6D-3315-3D03-9B600B32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935181"/>
            <a:ext cx="7824356" cy="52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DB7E2E-7425-431D-8261-193D7609040A}"/>
              </a:ext>
            </a:extLst>
          </p:cNvPr>
          <p:cNvSpPr txBox="1">
            <a:spLocks/>
          </p:cNvSpPr>
          <p:nvPr/>
        </p:nvSpPr>
        <p:spPr>
          <a:xfrm>
            <a:off x="364501" y="349937"/>
            <a:ext cx="11462994" cy="857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Provider Enrollment Services partners should do for you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8850A0D-B89F-4C47-BEC1-D7956E68F9CB}"/>
              </a:ext>
            </a:extLst>
          </p:cNvPr>
          <p:cNvSpPr txBox="1">
            <a:spLocks/>
          </p:cNvSpPr>
          <p:nvPr/>
        </p:nvSpPr>
        <p:spPr>
          <a:xfrm>
            <a:off x="1177079" y="1292211"/>
            <a:ext cx="9928824" cy="4443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Initial enrollments with Medicare, Medicaid, local and national commercial payers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Detailed workflows for each payer to stay on top of ever-changing processes and requirements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Regular updates on progress or barriers of enrollments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Routine, ongoing follow up on each provider for each health plan to stay on top of enrollment efforts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Audit to identify enrollment gaps for existing providers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Approval notifications, analyses and regular status updates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7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989FCA-4C39-0E8C-7C33-96B7DD6035A3}"/>
              </a:ext>
            </a:extLst>
          </p:cNvPr>
          <p:cNvSpPr txBox="1">
            <a:spLocks/>
          </p:cNvSpPr>
          <p:nvPr/>
        </p:nvSpPr>
        <p:spPr>
          <a:xfrm>
            <a:off x="549547" y="419188"/>
            <a:ext cx="10841952" cy="6796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They should produce an efficient turnaround time…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75738E-9423-2A46-679E-E2CF0F7581BB}"/>
              </a:ext>
            </a:extLst>
          </p:cNvPr>
          <p:cNvSpPr txBox="1"/>
          <p:nvPr/>
        </p:nvSpPr>
        <p:spPr>
          <a:xfrm>
            <a:off x="4823927" y="4751329"/>
            <a:ext cx="229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HSC Turnaround 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F6C1E-4B19-6687-4AC6-641821442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40" y="1557969"/>
            <a:ext cx="10417363" cy="28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9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25C470E-D0E3-4370-4973-DD4B9E30DC6A}"/>
              </a:ext>
            </a:extLst>
          </p:cNvPr>
          <p:cNvSpPr txBox="1">
            <a:spLocks/>
          </p:cNvSpPr>
          <p:nvPr/>
        </p:nvSpPr>
        <p:spPr>
          <a:xfrm>
            <a:off x="1087190" y="423283"/>
            <a:ext cx="10018713" cy="6796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…and be able to show payers how they compare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F4743-F36D-99AC-37D9-E92C8C9A5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25" y="1315104"/>
            <a:ext cx="11830546" cy="33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6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BA2D7DD-E189-45B7-B7A4-AA14AE3A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48"/>
            <a:ext cx="12184875" cy="1388685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08A89B-E42E-48E4-B72F-B95A3F09C9A2}"/>
              </a:ext>
            </a:extLst>
          </p:cNvPr>
          <p:cNvSpPr txBox="1">
            <a:spLocks/>
          </p:cNvSpPr>
          <p:nvPr/>
        </p:nvSpPr>
        <p:spPr>
          <a:xfrm>
            <a:off x="1336903" y="408859"/>
            <a:ext cx="9511067" cy="61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Not Just MDs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8A77A13-AADB-48DB-BC89-2FF12CF91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203068"/>
              </p:ext>
            </p:extLst>
          </p:nvPr>
        </p:nvGraphicFramePr>
        <p:xfrm>
          <a:off x="1167690" y="2167058"/>
          <a:ext cx="10144303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085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138B3B-F969-4153-A574-A53B0849D3BC}"/>
              </a:ext>
            </a:extLst>
          </p:cNvPr>
          <p:cNvSpPr txBox="1">
            <a:spLocks/>
          </p:cNvSpPr>
          <p:nvPr/>
        </p:nvSpPr>
        <p:spPr>
          <a:xfrm>
            <a:off x="1972641" y="330880"/>
            <a:ext cx="8246713" cy="627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HSC Provider Enrollment 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Expertise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D3F547-87EA-4E3A-8715-EB2270B192AF}"/>
              </a:ext>
            </a:extLst>
          </p:cNvPr>
          <p:cNvSpPr txBox="1">
            <a:spLocks/>
          </p:cNvSpPr>
          <p:nvPr/>
        </p:nvSpPr>
        <p:spPr>
          <a:xfrm>
            <a:off x="972727" y="1265110"/>
            <a:ext cx="10531801" cy="47914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Experience with payers on a local and national level across multiple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Knowledge of regulatory and health plan requirements, with detailed workflows for each payer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Proficiency in enrolling a variety of provider types and specialties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Ability to work with local managed Medicaid programs by state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Adeptness at identifying what is needed from the provider and the facility to simplify the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5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0FAD0E-FDA6-4EE2-92F0-C36B9EBE4D6F}"/>
              </a:ext>
            </a:extLst>
          </p:cNvPr>
          <p:cNvSpPr txBox="1">
            <a:spLocks/>
          </p:cNvSpPr>
          <p:nvPr/>
        </p:nvSpPr>
        <p:spPr>
          <a:xfrm>
            <a:off x="856404" y="1139071"/>
            <a:ext cx="10018713" cy="3710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Is there a clearly defined process for your hospital?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Does the department or departments assigned to the task get enough practice to work efficiently?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How many providers do you employ or enroll?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Are you credentialing all provider types you bill services for?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How much are you writing off due to enrollment delays?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How much is your average monthly write-off (out of network) by provider by health plan due to enrollment delays?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is your average reimbursement per day for each provider by health plan times the number of days it took to enroll?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is your potential for increasing revenue?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B7D0D4-19F4-4BBC-BB2B-F3D446521A99}"/>
              </a:ext>
            </a:extLst>
          </p:cNvPr>
          <p:cNvSpPr txBox="1">
            <a:spLocks/>
          </p:cNvSpPr>
          <p:nvPr/>
        </p:nvSpPr>
        <p:spPr>
          <a:xfrm>
            <a:off x="1515364" y="164333"/>
            <a:ext cx="9161267" cy="10918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Provider Enrollment Questions to Contemplate</a:t>
            </a:r>
          </a:p>
        </p:txBody>
      </p:sp>
    </p:spTree>
    <p:extLst>
      <p:ext uri="{BB962C8B-B14F-4D97-AF65-F5344CB8AC3E}">
        <p14:creationId xmlns:p14="http://schemas.microsoft.com/office/powerpoint/2010/main" val="380423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88036" y="2105561"/>
            <a:ext cx="3094657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Let’s Talk Efficiencies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3" name="Picture 2" descr="A burger on a plate&#10;&#10;Description automatically generated with medium confidence">
            <a:extLst>
              <a:ext uri="{FF2B5EF4-FFF2-40B4-BE49-F238E27FC236}">
                <a16:creationId xmlns:a16="http://schemas.microsoft.com/office/drawing/2014/main" id="{FE6EAB6C-B392-85A6-C152-EBA22F199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1" y="661000"/>
            <a:ext cx="7736864" cy="51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1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doctor holding a stethoscope and a stethoscope&#10;&#10;Description automatically generated with medium confidence">
            <a:extLst>
              <a:ext uri="{FF2B5EF4-FFF2-40B4-BE49-F238E27FC236}">
                <a16:creationId xmlns:a16="http://schemas.microsoft.com/office/drawing/2014/main" id="{49B622E8-A687-1017-2C2A-F3C6C3214B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42" r="-28518" b="32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843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47743" y="-3175"/>
            <a:ext cx="5644258" cy="6861175"/>
          </a:xfrm>
          <a:prstGeom prst="rect">
            <a:avLst/>
          </a:prstGeom>
          <a:solidFill>
            <a:srgbClr val="99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E6A27-22A4-03E7-87D7-ED7DCF82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9" y="3981741"/>
            <a:ext cx="864144" cy="99698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2852B0-C846-6ED0-3869-4285B79288CD}"/>
              </a:ext>
            </a:extLst>
          </p:cNvPr>
          <p:cNvSpPr txBox="1"/>
          <p:nvPr/>
        </p:nvSpPr>
        <p:spPr>
          <a:xfrm>
            <a:off x="1314477" y="4129348"/>
            <a:ext cx="5625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Christina Tyson, Manager, Staff Readiness,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Hospital Services Corporation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5705B3-C80F-2D0F-DD99-32C050406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026" y="5205916"/>
            <a:ext cx="1450974" cy="15668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C0BBF05-5FEF-6CEB-6F8B-766ADDD08A24}"/>
              </a:ext>
            </a:extLst>
          </p:cNvPr>
          <p:cNvSpPr txBox="1"/>
          <p:nvPr/>
        </p:nvSpPr>
        <p:spPr>
          <a:xfrm>
            <a:off x="627017" y="367406"/>
            <a:ext cx="546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Nice To Meet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B2752-DB9B-9C49-E131-CFF6D370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40" y="2785394"/>
            <a:ext cx="864144" cy="997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22A3E9-2C7C-78F7-E155-F72550286B7B}"/>
              </a:ext>
            </a:extLst>
          </p:cNvPr>
          <p:cNvSpPr txBox="1"/>
          <p:nvPr/>
        </p:nvSpPr>
        <p:spPr>
          <a:xfrm>
            <a:off x="1445167" y="2961091"/>
            <a:ext cx="5625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Erika Campos, President,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Hospital Services Corporation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F6AB4-BFD5-258C-E753-17E50D0D1267}"/>
              </a:ext>
            </a:extLst>
          </p:cNvPr>
          <p:cNvSpPr txBox="1"/>
          <p:nvPr/>
        </p:nvSpPr>
        <p:spPr>
          <a:xfrm>
            <a:off x="1314478" y="5328048"/>
            <a:ext cx="5625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Bernadette Armijo, Business Relationship Specialist, Hospital Services Corporation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C6A9B-6271-F3A7-D12A-455F4DD6CE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547742" y="-43001"/>
            <a:ext cx="5625737" cy="4673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17B15B-08FC-FA76-D1FC-142BB2DF8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89" y="5121907"/>
            <a:ext cx="880289" cy="1072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826C4-A38D-7B69-9B24-C22CDACB5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89" y="1428420"/>
            <a:ext cx="865707" cy="1164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78740-D61E-1602-5D7C-0A251F3465B8}"/>
              </a:ext>
            </a:extLst>
          </p:cNvPr>
          <p:cNvSpPr txBox="1"/>
          <p:nvPr/>
        </p:nvSpPr>
        <p:spPr>
          <a:xfrm>
            <a:off x="1298333" y="1410473"/>
            <a:ext cx="495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Your Host</a:t>
            </a:r>
          </a:p>
          <a:p>
            <a:r>
              <a:rPr lang="en-US" dirty="0">
                <a:latin typeface="Corbel" panose="020B0503020204020204" pitchFamily="34" charset="0"/>
              </a:rPr>
              <a:t>Cynthia Hay, Director Business Solutions, Washington Hospital Services</a:t>
            </a:r>
          </a:p>
        </p:txBody>
      </p:sp>
    </p:spTree>
    <p:extLst>
      <p:ext uri="{BB962C8B-B14F-4D97-AF65-F5344CB8AC3E}">
        <p14:creationId xmlns:p14="http://schemas.microsoft.com/office/powerpoint/2010/main" val="200387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40569" y="458073"/>
            <a:ext cx="11357112" cy="56252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Create </a:t>
            </a:r>
            <a:r>
              <a:rPr lang="en-US" sz="4000" b="1" dirty="0">
                <a:solidFill>
                  <a:srgbClr val="C00000"/>
                </a:solidFill>
                <a:latin typeface="Corbel" panose="020B0503020204020204" pitchFamily="34" charset="0"/>
              </a:rPr>
              <a:t>Efficiencies</a:t>
            </a:r>
            <a:endParaRPr lang="id-ID" sz="40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Add the resource of time back to your team</a:t>
            </a:r>
            <a:endParaRPr lang="id-ID" sz="1600" dirty="0">
              <a:solidFill>
                <a:schemeClr val="tx2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766161"/>
            <a:ext cx="7849537" cy="12852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50C03369-BE9F-4354-A7F7-5FF37A42930D}"/>
              </a:ext>
            </a:extLst>
          </p:cNvPr>
          <p:cNvSpPr/>
          <p:nvPr/>
        </p:nvSpPr>
        <p:spPr>
          <a:xfrm>
            <a:off x="7042647" y="1485172"/>
            <a:ext cx="1783080" cy="128276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17831"/>
            <a:ext cx="7214507" cy="128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4295000"/>
            <a:ext cx="6750230" cy="1286852"/>
          </a:xfrm>
          <a:prstGeom prst="rect">
            <a:avLst/>
          </a:prstGeom>
          <a:solidFill>
            <a:srgbClr val="66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6" name="Arrow: Pentagon 125">
            <a:extLst>
              <a:ext uri="{FF2B5EF4-FFF2-40B4-BE49-F238E27FC236}">
                <a16:creationId xmlns:a16="http://schemas.microsoft.com/office/drawing/2014/main" id="{EF10F8F4-8DA0-42B7-858E-2C4F760A0F99}"/>
              </a:ext>
            </a:extLst>
          </p:cNvPr>
          <p:cNvSpPr/>
          <p:nvPr/>
        </p:nvSpPr>
        <p:spPr>
          <a:xfrm>
            <a:off x="6389751" y="4053458"/>
            <a:ext cx="1783080" cy="1282762"/>
          </a:xfrm>
          <a:prstGeom prst="homePlate">
            <a:avLst/>
          </a:prstGeom>
          <a:solidFill>
            <a:srgbClr val="52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5571148"/>
            <a:ext cx="6344130" cy="1286852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7" name="Arrow: Pentagon 126">
            <a:extLst>
              <a:ext uri="{FF2B5EF4-FFF2-40B4-BE49-F238E27FC236}">
                <a16:creationId xmlns:a16="http://schemas.microsoft.com/office/drawing/2014/main" id="{47FC02C1-7B78-4286-919A-97FBCA6DD7DB}"/>
              </a:ext>
            </a:extLst>
          </p:cNvPr>
          <p:cNvSpPr/>
          <p:nvPr/>
        </p:nvSpPr>
        <p:spPr>
          <a:xfrm>
            <a:off x="6109888" y="5329462"/>
            <a:ext cx="1783080" cy="1282762"/>
          </a:xfrm>
          <a:prstGeom prst="homePlat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682622" y="1819015"/>
            <a:ext cx="4885290" cy="1102089"/>
            <a:chOff x="1874457" y="2110077"/>
            <a:chExt cx="3255138" cy="1102089"/>
          </a:xfrm>
        </p:grpSpPr>
        <p:sp>
          <p:nvSpPr>
            <p:cNvPr id="60" name="TextBox 59"/>
            <p:cNvSpPr txBox="1"/>
            <p:nvPr/>
          </p:nvSpPr>
          <p:spPr>
            <a:xfrm>
              <a:off x="1956335" y="2475618"/>
              <a:ext cx="2953397" cy="7365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Concentrate</a:t>
              </a:r>
              <a:r>
                <a:rPr lang="en-US" sz="1200" dirty="0">
                  <a:solidFill>
                    <a:prstClr val="white"/>
                  </a:solidFill>
                  <a:latin typeface="Myriad Pro"/>
                </a:rPr>
                <a:t> on managing the committee approval process and other workplace commitments without the need to add additional staff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74457" y="2110077"/>
              <a:ext cx="3255138" cy="46162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Lato Regular"/>
                </a:rPr>
                <a:t>Regulatory Requirements</a:t>
              </a: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Lato Regular"/>
                </a:rPr>
                <a:t> 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Lato Regular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83159" y="3179154"/>
            <a:ext cx="4473172" cy="1102089"/>
            <a:chOff x="1874457" y="2110077"/>
            <a:chExt cx="3035275" cy="1102089"/>
          </a:xfrm>
        </p:grpSpPr>
        <p:sp>
          <p:nvSpPr>
            <p:cNvPr id="65" name="TextBox 64"/>
            <p:cNvSpPr txBox="1"/>
            <p:nvPr/>
          </p:nvSpPr>
          <p:spPr>
            <a:xfrm>
              <a:off x="1956335" y="2475618"/>
              <a:ext cx="2953397" cy="7365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white"/>
                  </a:solidFill>
                  <a:latin typeface="Myriad Pro"/>
                </a:rPr>
                <a:t>Eliminate the timely research that accompanies this work if done infrequently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74457" y="2110077"/>
              <a:ext cx="3035275" cy="46162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 myriad pro"/>
                  <a:ea typeface="+mn-ea"/>
                  <a:cs typeface="Lato Regular"/>
                </a:rPr>
                <a:t>Standardized Process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683869" y="4445715"/>
            <a:ext cx="3857287" cy="1102089"/>
            <a:chOff x="1874457" y="2110077"/>
            <a:chExt cx="3035275" cy="1102089"/>
          </a:xfrm>
        </p:grpSpPr>
        <p:sp>
          <p:nvSpPr>
            <p:cNvPr id="70" name="TextBox 69"/>
            <p:cNvSpPr txBox="1"/>
            <p:nvPr/>
          </p:nvSpPr>
          <p:spPr>
            <a:xfrm>
              <a:off x="1956335" y="2475618"/>
              <a:ext cx="2953397" cy="7365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Maximize your staff work balance to include responsibilities unique to your facility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74457" y="2110077"/>
              <a:ext cx="3035275" cy="46162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Lato Regular"/>
                </a:rPr>
                <a:t>Workforce Balance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84910" y="5782557"/>
            <a:ext cx="3035275" cy="1102089"/>
            <a:chOff x="1874457" y="2110077"/>
            <a:chExt cx="3035275" cy="1102089"/>
          </a:xfrm>
        </p:grpSpPr>
        <p:sp>
          <p:nvSpPr>
            <p:cNvPr id="75" name="TextBox 74"/>
            <p:cNvSpPr txBox="1"/>
            <p:nvPr/>
          </p:nvSpPr>
          <p:spPr>
            <a:xfrm>
              <a:off x="1956335" y="2475618"/>
              <a:ext cx="2953397" cy="7365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Bill for services much faster rather than writing off the cost of services provided over a lengthy period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74457" y="2110077"/>
              <a:ext cx="3035275" cy="461628"/>
            </a:xfrm>
            <a:prstGeom prst="rect">
              <a:avLst/>
            </a:prstGeom>
            <a:noFill/>
          </p:spPr>
          <p:txBody>
            <a:bodyPr wrap="square" lIns="182843" tIns="91422" rIns="182843" bIns="91422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Lato Regular"/>
                </a:rPr>
                <a:t>Write-Off Woes</a:t>
              </a:r>
            </a:p>
          </p:txBody>
        </p:sp>
      </p:grpSp>
      <p:sp>
        <p:nvSpPr>
          <p:cNvPr id="125" name="Arrow: Pentagon 124">
            <a:extLst>
              <a:ext uri="{FF2B5EF4-FFF2-40B4-BE49-F238E27FC236}">
                <a16:creationId xmlns:a16="http://schemas.microsoft.com/office/drawing/2014/main" id="{AC32D610-ED7A-4086-BD80-24FD5605901E}"/>
              </a:ext>
            </a:extLst>
          </p:cNvPr>
          <p:cNvSpPr/>
          <p:nvPr/>
        </p:nvSpPr>
        <p:spPr>
          <a:xfrm>
            <a:off x="6685892" y="2768795"/>
            <a:ext cx="1783080" cy="1282762"/>
          </a:xfrm>
          <a:prstGeom prst="homePlat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238605" y="1819015"/>
            <a:ext cx="27115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orbel" panose="020B0503020204020204" pitchFamily="34" charset="0"/>
              </a:rPr>
              <a:t>Automation &amp; Audit</a:t>
            </a:r>
          </a:p>
        </p:txBody>
      </p:sp>
      <p:pic>
        <p:nvPicPr>
          <p:cNvPr id="8" name="Graphic 7" descr="Court with solid fill">
            <a:extLst>
              <a:ext uri="{FF2B5EF4-FFF2-40B4-BE49-F238E27FC236}">
                <a16:creationId xmlns:a16="http://schemas.microsoft.com/office/drawing/2014/main" id="{524122B8-5710-6D5E-19CD-72593539B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15" y="1885081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2B7403-B757-4AB3-5E70-94E30FB59708}"/>
              </a:ext>
            </a:extLst>
          </p:cNvPr>
          <p:cNvSpPr txBox="1"/>
          <p:nvPr/>
        </p:nvSpPr>
        <p:spPr>
          <a:xfrm>
            <a:off x="9238605" y="3151953"/>
            <a:ext cx="27115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orbel" panose="020B0503020204020204" pitchFamily="34" charset="0"/>
              </a:rPr>
              <a:t>NCQA Accredited</a:t>
            </a:r>
          </a:p>
        </p:txBody>
      </p:sp>
      <p:pic>
        <p:nvPicPr>
          <p:cNvPr id="11" name="Graphic 10" descr="Workflow with solid fill">
            <a:extLst>
              <a:ext uri="{FF2B5EF4-FFF2-40B4-BE49-F238E27FC236}">
                <a16:creationId xmlns:a16="http://schemas.microsoft.com/office/drawing/2014/main" id="{52EB2DD9-61D7-A288-5861-77BDB352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92" y="325297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B19E65-8C49-4DAF-40B4-B94B2A333A67}"/>
              </a:ext>
            </a:extLst>
          </p:cNvPr>
          <p:cNvSpPr txBox="1"/>
          <p:nvPr/>
        </p:nvSpPr>
        <p:spPr>
          <a:xfrm>
            <a:off x="9219363" y="4384322"/>
            <a:ext cx="27115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orbel" panose="020B0503020204020204" pitchFamily="34" charset="0"/>
              </a:rPr>
              <a:t>Established Workflows</a:t>
            </a:r>
          </a:p>
        </p:txBody>
      </p:sp>
      <p:pic>
        <p:nvPicPr>
          <p:cNvPr id="14" name="Graphic 13" descr="Remote work outline">
            <a:extLst>
              <a:ext uri="{FF2B5EF4-FFF2-40B4-BE49-F238E27FC236}">
                <a16:creationId xmlns:a16="http://schemas.microsoft.com/office/drawing/2014/main" id="{01A8C6AA-840E-E41D-790E-B2C31D5FB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892" y="450170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617F1-C8EB-C6F4-ABAF-72E20B8BBDAD}"/>
              </a:ext>
            </a:extLst>
          </p:cNvPr>
          <p:cNvSpPr txBox="1"/>
          <p:nvPr/>
        </p:nvSpPr>
        <p:spPr>
          <a:xfrm>
            <a:off x="9238605" y="5644039"/>
            <a:ext cx="27115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orbel" panose="020B0503020204020204" pitchFamily="34" charset="0"/>
              </a:rPr>
              <a:t>Increased Revenue</a:t>
            </a:r>
          </a:p>
        </p:txBody>
      </p:sp>
      <p:pic>
        <p:nvPicPr>
          <p:cNvPr id="57" name="Graphic 56" descr="Flying Money with solid fill">
            <a:extLst>
              <a:ext uri="{FF2B5EF4-FFF2-40B4-BE49-F238E27FC236}">
                <a16:creationId xmlns:a16="http://schemas.microsoft.com/office/drawing/2014/main" id="{103FBA40-FE32-9CEC-1622-EFD989C2A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62" name="Graphic 61" descr="Flying Money with solid fill">
            <a:extLst>
              <a:ext uri="{FF2B5EF4-FFF2-40B4-BE49-F238E27FC236}">
                <a16:creationId xmlns:a16="http://schemas.microsoft.com/office/drawing/2014/main" id="{5CB8A07D-ECEE-8B95-54B0-D45F355F7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741" y="57558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0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8431" y="2028496"/>
            <a:ext cx="3666157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Questions, Comments, Thoughts?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2E9CBA-7A2A-8EDF-7282-EB79E537E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435530"/>
            <a:ext cx="6842467" cy="51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6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50D710-21F7-4978-9404-D1971608CFCF}"/>
              </a:ext>
            </a:extLst>
          </p:cNvPr>
          <p:cNvSpPr txBox="1">
            <a:spLocks/>
          </p:cNvSpPr>
          <p:nvPr/>
        </p:nvSpPr>
        <p:spPr>
          <a:xfrm>
            <a:off x="1864676" y="927955"/>
            <a:ext cx="8462643" cy="34927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Erika Campos, President HSC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ecampos@nmhsc.com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Christina Tyson, Staff Readiness Services Manager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ctyson@nmhsc.com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Bernadette Armijo, Business Relationship Specialist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barmijo@nmhsc.com</a:t>
            </a: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</a:t>
            </a:r>
            <a:b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10648-6C96-456F-A565-135B73A469D1}"/>
              </a:ext>
            </a:extLst>
          </p:cNvPr>
          <p:cNvSpPr txBox="1"/>
          <p:nvPr/>
        </p:nvSpPr>
        <p:spPr>
          <a:xfrm>
            <a:off x="4741814" y="4677105"/>
            <a:ext cx="270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Thank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59109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Zia Sun Symbol - Native American Religion Symbol, HD Png Download ,  Transparent Png Image - PNGitem">
            <a:extLst>
              <a:ext uri="{FF2B5EF4-FFF2-40B4-BE49-F238E27FC236}">
                <a16:creationId xmlns:a16="http://schemas.microsoft.com/office/drawing/2014/main" id="{83868A2A-2331-489C-80ED-69338117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16" y="2581292"/>
            <a:ext cx="556355" cy="5402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13811" y="0"/>
            <a:ext cx="6781153" cy="6861175"/>
          </a:xfrm>
          <a:prstGeom prst="rect">
            <a:avLst/>
          </a:prstGeom>
          <a:solidFill>
            <a:srgbClr val="99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49430" y="3300218"/>
            <a:ext cx="211518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Owned by the NM Hospital Association</a:t>
            </a:r>
          </a:p>
        </p:txBody>
      </p:sp>
      <p:sp>
        <p:nvSpPr>
          <p:cNvPr id="22" name="Freeform 102"/>
          <p:cNvSpPr>
            <a:spLocks noChangeAspect="1" noEditPoints="1"/>
          </p:cNvSpPr>
          <p:nvPr/>
        </p:nvSpPr>
        <p:spPr bwMode="auto">
          <a:xfrm>
            <a:off x="7539215" y="2534844"/>
            <a:ext cx="720000" cy="720000"/>
          </a:xfrm>
          <a:custGeom>
            <a:avLst/>
            <a:gdLst>
              <a:gd name="T0" fmla="*/ 128 w 256"/>
              <a:gd name="T1" fmla="*/ 0 h 256"/>
              <a:gd name="T2" fmla="*/ 37 w 256"/>
              <a:gd name="T3" fmla="*/ 37 h 256"/>
              <a:gd name="T4" fmla="*/ 0 w 256"/>
              <a:gd name="T5" fmla="*/ 128 h 256"/>
              <a:gd name="T6" fmla="*/ 37 w 256"/>
              <a:gd name="T7" fmla="*/ 219 h 256"/>
              <a:gd name="T8" fmla="*/ 128 w 256"/>
              <a:gd name="T9" fmla="*/ 256 h 256"/>
              <a:gd name="T10" fmla="*/ 219 w 256"/>
              <a:gd name="T11" fmla="*/ 219 h 256"/>
              <a:gd name="T12" fmla="*/ 256 w 256"/>
              <a:gd name="T13" fmla="*/ 128 h 256"/>
              <a:gd name="T14" fmla="*/ 219 w 256"/>
              <a:gd name="T15" fmla="*/ 37 h 256"/>
              <a:gd name="T16" fmla="*/ 128 w 256"/>
              <a:gd name="T17" fmla="*/ 0 h 256"/>
              <a:gd name="T18" fmla="*/ 207 w 256"/>
              <a:gd name="T19" fmla="*/ 207 h 256"/>
              <a:gd name="T20" fmla="*/ 128 w 256"/>
              <a:gd name="T21" fmla="*/ 240 h 256"/>
              <a:gd name="T22" fmla="*/ 49 w 256"/>
              <a:gd name="T23" fmla="*/ 207 h 256"/>
              <a:gd name="T24" fmla="*/ 16 w 256"/>
              <a:gd name="T25" fmla="*/ 128 h 256"/>
              <a:gd name="T26" fmla="*/ 49 w 256"/>
              <a:gd name="T27" fmla="*/ 49 h 256"/>
              <a:gd name="T28" fmla="*/ 128 w 256"/>
              <a:gd name="T29" fmla="*/ 16 h 256"/>
              <a:gd name="T30" fmla="*/ 207 w 256"/>
              <a:gd name="T31" fmla="*/ 49 h 256"/>
              <a:gd name="T32" fmla="*/ 240 w 256"/>
              <a:gd name="T33" fmla="*/ 128 h 256"/>
              <a:gd name="T34" fmla="*/ 207 w 256"/>
              <a:gd name="T35" fmla="*/ 20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94" y="0"/>
                  <a:pt x="62" y="13"/>
                  <a:pt x="37" y="37"/>
                </a:cubicBezTo>
                <a:cubicBezTo>
                  <a:pt x="13" y="62"/>
                  <a:pt x="0" y="94"/>
                  <a:pt x="0" y="128"/>
                </a:cubicBezTo>
                <a:cubicBezTo>
                  <a:pt x="0" y="162"/>
                  <a:pt x="13" y="194"/>
                  <a:pt x="37" y="219"/>
                </a:cubicBezTo>
                <a:cubicBezTo>
                  <a:pt x="62" y="243"/>
                  <a:pt x="94" y="256"/>
                  <a:pt x="128" y="256"/>
                </a:cubicBezTo>
                <a:cubicBezTo>
                  <a:pt x="162" y="256"/>
                  <a:pt x="194" y="243"/>
                  <a:pt x="219" y="219"/>
                </a:cubicBezTo>
                <a:cubicBezTo>
                  <a:pt x="243" y="194"/>
                  <a:pt x="256" y="162"/>
                  <a:pt x="256" y="128"/>
                </a:cubicBezTo>
                <a:cubicBezTo>
                  <a:pt x="256" y="94"/>
                  <a:pt x="243" y="62"/>
                  <a:pt x="219" y="37"/>
                </a:cubicBezTo>
                <a:cubicBezTo>
                  <a:pt x="194" y="13"/>
                  <a:pt x="162" y="0"/>
                  <a:pt x="128" y="0"/>
                </a:cubicBezTo>
                <a:close/>
                <a:moveTo>
                  <a:pt x="207" y="207"/>
                </a:moveTo>
                <a:cubicBezTo>
                  <a:pt x="186" y="228"/>
                  <a:pt x="158" y="240"/>
                  <a:pt x="128" y="240"/>
                </a:cubicBezTo>
                <a:cubicBezTo>
                  <a:pt x="98" y="240"/>
                  <a:pt x="70" y="228"/>
                  <a:pt x="49" y="207"/>
                </a:cubicBezTo>
                <a:cubicBezTo>
                  <a:pt x="28" y="186"/>
                  <a:pt x="16" y="158"/>
                  <a:pt x="16" y="128"/>
                </a:cubicBezTo>
                <a:cubicBezTo>
                  <a:pt x="16" y="98"/>
                  <a:pt x="28" y="70"/>
                  <a:pt x="49" y="49"/>
                </a:cubicBezTo>
                <a:cubicBezTo>
                  <a:pt x="70" y="28"/>
                  <a:pt x="98" y="16"/>
                  <a:pt x="128" y="16"/>
                </a:cubicBezTo>
                <a:cubicBezTo>
                  <a:pt x="158" y="16"/>
                  <a:pt x="186" y="28"/>
                  <a:pt x="207" y="49"/>
                </a:cubicBezTo>
                <a:cubicBezTo>
                  <a:pt x="228" y="70"/>
                  <a:pt x="240" y="98"/>
                  <a:pt x="240" y="128"/>
                </a:cubicBezTo>
                <a:cubicBezTo>
                  <a:pt x="240" y="158"/>
                  <a:pt x="228" y="186"/>
                  <a:pt x="207" y="207"/>
                </a:cubicBezTo>
                <a:close/>
              </a:path>
            </a:pathLst>
          </a:custGeom>
          <a:solidFill>
            <a:srgbClr val="9933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3" name="Freeform 102"/>
          <p:cNvSpPr>
            <a:spLocks noChangeAspect="1" noEditPoints="1"/>
          </p:cNvSpPr>
          <p:nvPr/>
        </p:nvSpPr>
        <p:spPr bwMode="auto">
          <a:xfrm>
            <a:off x="9150366" y="670273"/>
            <a:ext cx="720000" cy="720000"/>
          </a:xfrm>
          <a:custGeom>
            <a:avLst/>
            <a:gdLst>
              <a:gd name="T0" fmla="*/ 128 w 256"/>
              <a:gd name="T1" fmla="*/ 0 h 256"/>
              <a:gd name="T2" fmla="*/ 37 w 256"/>
              <a:gd name="T3" fmla="*/ 37 h 256"/>
              <a:gd name="T4" fmla="*/ 0 w 256"/>
              <a:gd name="T5" fmla="*/ 128 h 256"/>
              <a:gd name="T6" fmla="*/ 37 w 256"/>
              <a:gd name="T7" fmla="*/ 219 h 256"/>
              <a:gd name="T8" fmla="*/ 128 w 256"/>
              <a:gd name="T9" fmla="*/ 256 h 256"/>
              <a:gd name="T10" fmla="*/ 219 w 256"/>
              <a:gd name="T11" fmla="*/ 219 h 256"/>
              <a:gd name="T12" fmla="*/ 256 w 256"/>
              <a:gd name="T13" fmla="*/ 128 h 256"/>
              <a:gd name="T14" fmla="*/ 219 w 256"/>
              <a:gd name="T15" fmla="*/ 37 h 256"/>
              <a:gd name="T16" fmla="*/ 128 w 256"/>
              <a:gd name="T17" fmla="*/ 0 h 256"/>
              <a:gd name="T18" fmla="*/ 207 w 256"/>
              <a:gd name="T19" fmla="*/ 207 h 256"/>
              <a:gd name="T20" fmla="*/ 128 w 256"/>
              <a:gd name="T21" fmla="*/ 240 h 256"/>
              <a:gd name="T22" fmla="*/ 49 w 256"/>
              <a:gd name="T23" fmla="*/ 207 h 256"/>
              <a:gd name="T24" fmla="*/ 16 w 256"/>
              <a:gd name="T25" fmla="*/ 128 h 256"/>
              <a:gd name="T26" fmla="*/ 49 w 256"/>
              <a:gd name="T27" fmla="*/ 49 h 256"/>
              <a:gd name="T28" fmla="*/ 128 w 256"/>
              <a:gd name="T29" fmla="*/ 16 h 256"/>
              <a:gd name="T30" fmla="*/ 207 w 256"/>
              <a:gd name="T31" fmla="*/ 49 h 256"/>
              <a:gd name="T32" fmla="*/ 240 w 256"/>
              <a:gd name="T33" fmla="*/ 128 h 256"/>
              <a:gd name="T34" fmla="*/ 207 w 256"/>
              <a:gd name="T35" fmla="*/ 20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94" y="0"/>
                  <a:pt x="62" y="13"/>
                  <a:pt x="37" y="37"/>
                </a:cubicBezTo>
                <a:cubicBezTo>
                  <a:pt x="13" y="62"/>
                  <a:pt x="0" y="94"/>
                  <a:pt x="0" y="128"/>
                </a:cubicBezTo>
                <a:cubicBezTo>
                  <a:pt x="0" y="162"/>
                  <a:pt x="13" y="194"/>
                  <a:pt x="37" y="219"/>
                </a:cubicBezTo>
                <a:cubicBezTo>
                  <a:pt x="62" y="243"/>
                  <a:pt x="94" y="256"/>
                  <a:pt x="128" y="256"/>
                </a:cubicBezTo>
                <a:cubicBezTo>
                  <a:pt x="162" y="256"/>
                  <a:pt x="194" y="243"/>
                  <a:pt x="219" y="219"/>
                </a:cubicBezTo>
                <a:cubicBezTo>
                  <a:pt x="243" y="194"/>
                  <a:pt x="256" y="162"/>
                  <a:pt x="256" y="128"/>
                </a:cubicBezTo>
                <a:cubicBezTo>
                  <a:pt x="256" y="94"/>
                  <a:pt x="243" y="62"/>
                  <a:pt x="219" y="37"/>
                </a:cubicBezTo>
                <a:cubicBezTo>
                  <a:pt x="194" y="13"/>
                  <a:pt x="162" y="0"/>
                  <a:pt x="128" y="0"/>
                </a:cubicBezTo>
                <a:close/>
                <a:moveTo>
                  <a:pt x="207" y="207"/>
                </a:moveTo>
                <a:cubicBezTo>
                  <a:pt x="186" y="228"/>
                  <a:pt x="158" y="240"/>
                  <a:pt x="128" y="240"/>
                </a:cubicBezTo>
                <a:cubicBezTo>
                  <a:pt x="98" y="240"/>
                  <a:pt x="70" y="228"/>
                  <a:pt x="49" y="207"/>
                </a:cubicBezTo>
                <a:cubicBezTo>
                  <a:pt x="28" y="186"/>
                  <a:pt x="16" y="158"/>
                  <a:pt x="16" y="128"/>
                </a:cubicBezTo>
                <a:cubicBezTo>
                  <a:pt x="16" y="98"/>
                  <a:pt x="28" y="70"/>
                  <a:pt x="49" y="49"/>
                </a:cubicBezTo>
                <a:cubicBezTo>
                  <a:pt x="70" y="28"/>
                  <a:pt x="98" y="16"/>
                  <a:pt x="128" y="16"/>
                </a:cubicBezTo>
                <a:cubicBezTo>
                  <a:pt x="158" y="16"/>
                  <a:pt x="186" y="28"/>
                  <a:pt x="207" y="49"/>
                </a:cubicBezTo>
                <a:cubicBezTo>
                  <a:pt x="228" y="70"/>
                  <a:pt x="240" y="98"/>
                  <a:pt x="240" y="128"/>
                </a:cubicBezTo>
                <a:cubicBezTo>
                  <a:pt x="240" y="158"/>
                  <a:pt x="228" y="186"/>
                  <a:pt x="207" y="207"/>
                </a:cubicBezTo>
                <a:close/>
              </a:path>
            </a:pathLst>
          </a:custGeom>
          <a:solidFill>
            <a:srgbClr val="9933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Freeform 102"/>
          <p:cNvSpPr>
            <a:spLocks noChangeAspect="1" noEditPoints="1"/>
          </p:cNvSpPr>
          <p:nvPr/>
        </p:nvSpPr>
        <p:spPr bwMode="auto">
          <a:xfrm>
            <a:off x="10682257" y="2494127"/>
            <a:ext cx="720000" cy="720000"/>
          </a:xfrm>
          <a:custGeom>
            <a:avLst/>
            <a:gdLst>
              <a:gd name="T0" fmla="*/ 128 w 256"/>
              <a:gd name="T1" fmla="*/ 0 h 256"/>
              <a:gd name="T2" fmla="*/ 37 w 256"/>
              <a:gd name="T3" fmla="*/ 37 h 256"/>
              <a:gd name="T4" fmla="*/ 0 w 256"/>
              <a:gd name="T5" fmla="*/ 128 h 256"/>
              <a:gd name="T6" fmla="*/ 37 w 256"/>
              <a:gd name="T7" fmla="*/ 219 h 256"/>
              <a:gd name="T8" fmla="*/ 128 w 256"/>
              <a:gd name="T9" fmla="*/ 256 h 256"/>
              <a:gd name="T10" fmla="*/ 219 w 256"/>
              <a:gd name="T11" fmla="*/ 219 h 256"/>
              <a:gd name="T12" fmla="*/ 256 w 256"/>
              <a:gd name="T13" fmla="*/ 128 h 256"/>
              <a:gd name="T14" fmla="*/ 219 w 256"/>
              <a:gd name="T15" fmla="*/ 37 h 256"/>
              <a:gd name="T16" fmla="*/ 128 w 256"/>
              <a:gd name="T17" fmla="*/ 0 h 256"/>
              <a:gd name="T18" fmla="*/ 207 w 256"/>
              <a:gd name="T19" fmla="*/ 207 h 256"/>
              <a:gd name="T20" fmla="*/ 128 w 256"/>
              <a:gd name="T21" fmla="*/ 240 h 256"/>
              <a:gd name="T22" fmla="*/ 49 w 256"/>
              <a:gd name="T23" fmla="*/ 207 h 256"/>
              <a:gd name="T24" fmla="*/ 16 w 256"/>
              <a:gd name="T25" fmla="*/ 128 h 256"/>
              <a:gd name="T26" fmla="*/ 49 w 256"/>
              <a:gd name="T27" fmla="*/ 49 h 256"/>
              <a:gd name="T28" fmla="*/ 128 w 256"/>
              <a:gd name="T29" fmla="*/ 16 h 256"/>
              <a:gd name="T30" fmla="*/ 207 w 256"/>
              <a:gd name="T31" fmla="*/ 49 h 256"/>
              <a:gd name="T32" fmla="*/ 240 w 256"/>
              <a:gd name="T33" fmla="*/ 128 h 256"/>
              <a:gd name="T34" fmla="*/ 207 w 256"/>
              <a:gd name="T35" fmla="*/ 20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94" y="0"/>
                  <a:pt x="62" y="13"/>
                  <a:pt x="37" y="37"/>
                </a:cubicBezTo>
                <a:cubicBezTo>
                  <a:pt x="13" y="62"/>
                  <a:pt x="0" y="94"/>
                  <a:pt x="0" y="128"/>
                </a:cubicBezTo>
                <a:cubicBezTo>
                  <a:pt x="0" y="162"/>
                  <a:pt x="13" y="194"/>
                  <a:pt x="37" y="219"/>
                </a:cubicBezTo>
                <a:cubicBezTo>
                  <a:pt x="62" y="243"/>
                  <a:pt x="94" y="256"/>
                  <a:pt x="128" y="256"/>
                </a:cubicBezTo>
                <a:cubicBezTo>
                  <a:pt x="162" y="256"/>
                  <a:pt x="194" y="243"/>
                  <a:pt x="219" y="219"/>
                </a:cubicBezTo>
                <a:cubicBezTo>
                  <a:pt x="243" y="194"/>
                  <a:pt x="256" y="162"/>
                  <a:pt x="256" y="128"/>
                </a:cubicBezTo>
                <a:cubicBezTo>
                  <a:pt x="256" y="94"/>
                  <a:pt x="243" y="62"/>
                  <a:pt x="219" y="37"/>
                </a:cubicBezTo>
                <a:cubicBezTo>
                  <a:pt x="194" y="13"/>
                  <a:pt x="162" y="0"/>
                  <a:pt x="128" y="0"/>
                </a:cubicBezTo>
                <a:close/>
                <a:moveTo>
                  <a:pt x="207" y="207"/>
                </a:moveTo>
                <a:cubicBezTo>
                  <a:pt x="186" y="228"/>
                  <a:pt x="158" y="240"/>
                  <a:pt x="128" y="240"/>
                </a:cubicBezTo>
                <a:cubicBezTo>
                  <a:pt x="98" y="240"/>
                  <a:pt x="70" y="228"/>
                  <a:pt x="49" y="207"/>
                </a:cubicBezTo>
                <a:cubicBezTo>
                  <a:pt x="28" y="186"/>
                  <a:pt x="16" y="158"/>
                  <a:pt x="16" y="128"/>
                </a:cubicBezTo>
                <a:cubicBezTo>
                  <a:pt x="16" y="98"/>
                  <a:pt x="28" y="70"/>
                  <a:pt x="49" y="49"/>
                </a:cubicBezTo>
                <a:cubicBezTo>
                  <a:pt x="70" y="28"/>
                  <a:pt x="98" y="16"/>
                  <a:pt x="128" y="16"/>
                </a:cubicBezTo>
                <a:cubicBezTo>
                  <a:pt x="158" y="16"/>
                  <a:pt x="186" y="28"/>
                  <a:pt x="207" y="49"/>
                </a:cubicBezTo>
                <a:cubicBezTo>
                  <a:pt x="228" y="70"/>
                  <a:pt x="240" y="98"/>
                  <a:pt x="240" y="128"/>
                </a:cubicBezTo>
                <a:cubicBezTo>
                  <a:pt x="240" y="158"/>
                  <a:pt x="228" y="186"/>
                  <a:pt x="207" y="207"/>
                </a:cubicBezTo>
                <a:close/>
              </a:path>
            </a:pathLst>
          </a:custGeom>
          <a:solidFill>
            <a:srgbClr val="9933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8" name="Graphic 47" descr="Connections with solid fill">
            <a:extLst>
              <a:ext uri="{FF2B5EF4-FFF2-40B4-BE49-F238E27FC236}">
                <a16:creationId xmlns:a16="http://schemas.microsoft.com/office/drawing/2014/main" id="{515CE84C-1004-47EA-8BE7-6134B9772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7025" y="2613806"/>
            <a:ext cx="562075" cy="562075"/>
          </a:xfrm>
          <a:prstGeom prst="rect">
            <a:avLst/>
          </a:prstGeom>
        </p:spPr>
      </p:pic>
      <p:pic>
        <p:nvPicPr>
          <p:cNvPr id="2054" name="Picture 6" descr="Women and Work: Then, Now, and What the Future Holds">
            <a:extLst>
              <a:ext uri="{FF2B5EF4-FFF2-40B4-BE49-F238E27FC236}">
                <a16:creationId xmlns:a16="http://schemas.microsoft.com/office/drawing/2014/main" id="{93FED0F2-542B-43AF-A060-4740491CC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r="41874"/>
          <a:stretch/>
        </p:blipFill>
        <p:spPr bwMode="auto">
          <a:xfrm>
            <a:off x="37846" y="1586"/>
            <a:ext cx="6781153" cy="685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phic 46" descr="Lightbulb and gear with solid fill">
            <a:extLst>
              <a:ext uri="{FF2B5EF4-FFF2-40B4-BE49-F238E27FC236}">
                <a16:creationId xmlns:a16="http://schemas.microsoft.com/office/drawing/2014/main" id="{B282E90E-0558-498F-8B29-C08FFB893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1996" y="741903"/>
            <a:ext cx="576740" cy="57674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247409" y="4315881"/>
            <a:ext cx="5076432" cy="11892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Hospital Services Corporation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18344" y="5514001"/>
            <a:ext cx="4487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Who We Are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3F596D8F-D52E-41F7-94FA-8B7F55710B5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0615328" y="28486"/>
            <a:ext cx="1449286" cy="15689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7EA0C2-2D3A-4F96-9E0E-C6ABA42ECE45}"/>
              </a:ext>
            </a:extLst>
          </p:cNvPr>
          <p:cNvSpPr txBox="1"/>
          <p:nvPr/>
        </p:nvSpPr>
        <p:spPr>
          <a:xfrm>
            <a:off x="8500144" y="1476243"/>
            <a:ext cx="211518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Award-winning technology solutions company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B25203-4844-4E5C-908F-B43BA533E417}"/>
              </a:ext>
            </a:extLst>
          </p:cNvPr>
          <p:cNvSpPr txBox="1"/>
          <p:nvPr/>
        </p:nvSpPr>
        <p:spPr>
          <a:xfrm>
            <a:off x="6910672" y="3333806"/>
            <a:ext cx="211518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Serve customers across 19 states</a:t>
            </a:r>
          </a:p>
        </p:txBody>
      </p:sp>
      <p:sp>
        <p:nvSpPr>
          <p:cNvPr id="34" name="Freeform 102">
            <a:extLst>
              <a:ext uri="{FF2B5EF4-FFF2-40B4-BE49-F238E27FC236}">
                <a16:creationId xmlns:a16="http://schemas.microsoft.com/office/drawing/2014/main" id="{B53701B4-54CB-4B91-815E-2E51C85DE7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63371" y="4247439"/>
            <a:ext cx="720000" cy="720000"/>
          </a:xfrm>
          <a:custGeom>
            <a:avLst/>
            <a:gdLst>
              <a:gd name="T0" fmla="*/ 128 w 256"/>
              <a:gd name="T1" fmla="*/ 0 h 256"/>
              <a:gd name="T2" fmla="*/ 37 w 256"/>
              <a:gd name="T3" fmla="*/ 37 h 256"/>
              <a:gd name="T4" fmla="*/ 0 w 256"/>
              <a:gd name="T5" fmla="*/ 128 h 256"/>
              <a:gd name="T6" fmla="*/ 37 w 256"/>
              <a:gd name="T7" fmla="*/ 219 h 256"/>
              <a:gd name="T8" fmla="*/ 128 w 256"/>
              <a:gd name="T9" fmla="*/ 256 h 256"/>
              <a:gd name="T10" fmla="*/ 219 w 256"/>
              <a:gd name="T11" fmla="*/ 219 h 256"/>
              <a:gd name="T12" fmla="*/ 256 w 256"/>
              <a:gd name="T13" fmla="*/ 128 h 256"/>
              <a:gd name="T14" fmla="*/ 219 w 256"/>
              <a:gd name="T15" fmla="*/ 37 h 256"/>
              <a:gd name="T16" fmla="*/ 128 w 256"/>
              <a:gd name="T17" fmla="*/ 0 h 256"/>
              <a:gd name="T18" fmla="*/ 207 w 256"/>
              <a:gd name="T19" fmla="*/ 207 h 256"/>
              <a:gd name="T20" fmla="*/ 128 w 256"/>
              <a:gd name="T21" fmla="*/ 240 h 256"/>
              <a:gd name="T22" fmla="*/ 49 w 256"/>
              <a:gd name="T23" fmla="*/ 207 h 256"/>
              <a:gd name="T24" fmla="*/ 16 w 256"/>
              <a:gd name="T25" fmla="*/ 128 h 256"/>
              <a:gd name="T26" fmla="*/ 49 w 256"/>
              <a:gd name="T27" fmla="*/ 49 h 256"/>
              <a:gd name="T28" fmla="*/ 128 w 256"/>
              <a:gd name="T29" fmla="*/ 16 h 256"/>
              <a:gd name="T30" fmla="*/ 207 w 256"/>
              <a:gd name="T31" fmla="*/ 49 h 256"/>
              <a:gd name="T32" fmla="*/ 240 w 256"/>
              <a:gd name="T33" fmla="*/ 128 h 256"/>
              <a:gd name="T34" fmla="*/ 207 w 256"/>
              <a:gd name="T35" fmla="*/ 20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94" y="0"/>
                  <a:pt x="62" y="13"/>
                  <a:pt x="37" y="37"/>
                </a:cubicBezTo>
                <a:cubicBezTo>
                  <a:pt x="13" y="62"/>
                  <a:pt x="0" y="94"/>
                  <a:pt x="0" y="128"/>
                </a:cubicBezTo>
                <a:cubicBezTo>
                  <a:pt x="0" y="162"/>
                  <a:pt x="13" y="194"/>
                  <a:pt x="37" y="219"/>
                </a:cubicBezTo>
                <a:cubicBezTo>
                  <a:pt x="62" y="243"/>
                  <a:pt x="94" y="256"/>
                  <a:pt x="128" y="256"/>
                </a:cubicBezTo>
                <a:cubicBezTo>
                  <a:pt x="162" y="256"/>
                  <a:pt x="194" y="243"/>
                  <a:pt x="219" y="219"/>
                </a:cubicBezTo>
                <a:cubicBezTo>
                  <a:pt x="243" y="194"/>
                  <a:pt x="256" y="162"/>
                  <a:pt x="256" y="128"/>
                </a:cubicBezTo>
                <a:cubicBezTo>
                  <a:pt x="256" y="94"/>
                  <a:pt x="243" y="62"/>
                  <a:pt x="219" y="37"/>
                </a:cubicBezTo>
                <a:cubicBezTo>
                  <a:pt x="194" y="13"/>
                  <a:pt x="162" y="0"/>
                  <a:pt x="128" y="0"/>
                </a:cubicBezTo>
                <a:close/>
                <a:moveTo>
                  <a:pt x="207" y="207"/>
                </a:moveTo>
                <a:cubicBezTo>
                  <a:pt x="186" y="228"/>
                  <a:pt x="158" y="240"/>
                  <a:pt x="128" y="240"/>
                </a:cubicBezTo>
                <a:cubicBezTo>
                  <a:pt x="98" y="240"/>
                  <a:pt x="70" y="228"/>
                  <a:pt x="49" y="207"/>
                </a:cubicBezTo>
                <a:cubicBezTo>
                  <a:pt x="28" y="186"/>
                  <a:pt x="16" y="158"/>
                  <a:pt x="16" y="128"/>
                </a:cubicBezTo>
                <a:cubicBezTo>
                  <a:pt x="16" y="98"/>
                  <a:pt x="28" y="70"/>
                  <a:pt x="49" y="49"/>
                </a:cubicBezTo>
                <a:cubicBezTo>
                  <a:pt x="70" y="28"/>
                  <a:pt x="98" y="16"/>
                  <a:pt x="128" y="16"/>
                </a:cubicBezTo>
                <a:cubicBezTo>
                  <a:pt x="158" y="16"/>
                  <a:pt x="186" y="28"/>
                  <a:pt x="207" y="49"/>
                </a:cubicBezTo>
                <a:cubicBezTo>
                  <a:pt x="228" y="70"/>
                  <a:pt x="240" y="98"/>
                  <a:pt x="240" y="128"/>
                </a:cubicBezTo>
                <a:cubicBezTo>
                  <a:pt x="240" y="158"/>
                  <a:pt x="228" y="186"/>
                  <a:pt x="207" y="207"/>
                </a:cubicBezTo>
                <a:close/>
              </a:path>
            </a:pathLst>
          </a:custGeom>
          <a:solidFill>
            <a:srgbClr val="99333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83171-8961-487C-953B-AD83CC407B3A}"/>
              </a:ext>
            </a:extLst>
          </p:cNvPr>
          <p:cNvSpPr txBox="1"/>
          <p:nvPr/>
        </p:nvSpPr>
        <p:spPr>
          <a:xfrm>
            <a:off x="8362822" y="4993118"/>
            <a:ext cx="259704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81B02"/>
              </a:buClr>
              <a:buSzPct val="11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“Best Place to Work”             4 years &amp; counting </a:t>
            </a:r>
          </a:p>
        </p:txBody>
      </p:sp>
      <p:pic>
        <p:nvPicPr>
          <p:cNvPr id="16" name="Graphic 15" descr="Smiling face outline with solid fill">
            <a:extLst>
              <a:ext uri="{FF2B5EF4-FFF2-40B4-BE49-F238E27FC236}">
                <a16:creationId xmlns:a16="http://schemas.microsoft.com/office/drawing/2014/main" id="{BD54DFC6-B920-4528-B0AA-6F26DC274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47" y="4315881"/>
            <a:ext cx="604048" cy="6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36081" y="1983360"/>
            <a:ext cx="3437557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Credentials Verification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5" name="Picture 4" descr="A picture containing food, piece, plate, slice&#10;&#10;Description automatically generated">
            <a:extLst>
              <a:ext uri="{FF2B5EF4-FFF2-40B4-BE49-F238E27FC236}">
                <a16:creationId xmlns:a16="http://schemas.microsoft.com/office/drawing/2014/main" id="{B8921AE4-D71C-E2B2-1702-670F62354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675962"/>
            <a:ext cx="7554056" cy="50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F971F-96D4-E289-6924-9BE40076A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144" y="455154"/>
            <a:ext cx="11236751" cy="111236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Which situation best describes how your organization handles credentials verification and insurance enrollment: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34C23-AE06-760D-9C4B-36436068EEFA}"/>
              </a:ext>
            </a:extLst>
          </p:cNvPr>
          <p:cNvSpPr txBox="1"/>
          <p:nvPr/>
        </p:nvSpPr>
        <p:spPr>
          <a:xfrm>
            <a:off x="1272618" y="1873111"/>
            <a:ext cx="10199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 We have a full-time in-house team/person that does this work</a:t>
            </a:r>
          </a:p>
          <a:p>
            <a:endParaRPr lang="en-US" dirty="0"/>
          </a:p>
          <a:p>
            <a:r>
              <a:rPr lang="en-US" dirty="0"/>
              <a:t>B.  We split the work with our in-house team/person and a credentials verification organization</a:t>
            </a:r>
          </a:p>
          <a:p>
            <a:endParaRPr lang="en-US" dirty="0"/>
          </a:p>
          <a:p>
            <a:pPr marL="342900" indent="-342900">
              <a:buAutoNum type="alphaUcPeriod" startAt="3"/>
            </a:pPr>
            <a:r>
              <a:rPr lang="en-US" dirty="0"/>
              <a:t>We use a software-based vendor</a:t>
            </a:r>
          </a:p>
          <a:p>
            <a:endParaRPr lang="en-US" dirty="0"/>
          </a:p>
          <a:p>
            <a:pPr marL="342900" indent="-342900">
              <a:buAutoNum type="alphaUcPeriod" startAt="4"/>
            </a:pPr>
            <a:r>
              <a:rPr lang="en-US" dirty="0"/>
              <a:t>We don’t credential often enough to have a full-time team/person for this work</a:t>
            </a:r>
          </a:p>
          <a:p>
            <a:pPr marL="342900" indent="-342900">
              <a:buAutoNum type="alphaUcPeriod" startAt="4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lphaUcPeriod" startAt="4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 someone in-house to  manage credentials on an as needed basis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D2A7-2D82-85AA-18E4-E4F6124B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4899259"/>
            <a:ext cx="12186960" cy="2026773"/>
          </a:xfrm>
          <a:prstGeom prst="rect">
            <a:avLst/>
          </a:prstGeom>
        </p:spPr>
      </p:pic>
      <p:pic>
        <p:nvPicPr>
          <p:cNvPr id="12" name="Graphic 11" descr="Chat bubble outline">
            <a:extLst>
              <a:ext uri="{FF2B5EF4-FFF2-40B4-BE49-F238E27FC236}">
                <a16:creationId xmlns:a16="http://schemas.microsoft.com/office/drawing/2014/main" id="{A6080FD5-E273-5627-AC22-D70A0EC0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877" y="4397755"/>
            <a:ext cx="1304842" cy="1304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0C3961-7B88-A3DB-A55B-9547A4F0CEF0}"/>
              </a:ext>
            </a:extLst>
          </p:cNvPr>
          <p:cNvSpPr txBox="1"/>
          <p:nvPr/>
        </p:nvSpPr>
        <p:spPr>
          <a:xfrm>
            <a:off x="2568222" y="4683301"/>
            <a:ext cx="4883085" cy="36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 your answer in the chat</a:t>
            </a:r>
          </a:p>
        </p:txBody>
      </p:sp>
    </p:spTree>
    <p:extLst>
      <p:ext uri="{BB962C8B-B14F-4D97-AF65-F5344CB8AC3E}">
        <p14:creationId xmlns:p14="http://schemas.microsoft.com/office/powerpoint/2010/main" val="103650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38654" y="1239672"/>
            <a:ext cx="3711633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</a:rPr>
              <a:t>How do we decide whether or not to bring in a partner to help?</a:t>
            </a:r>
            <a:endParaRPr kumimoji="0" lang="id-ID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3" name="Picture 2" descr="A sandwich with meat and vegetables&#10;&#10;Description automatically generated with medium confidence">
            <a:extLst>
              <a:ext uri="{FF2B5EF4-FFF2-40B4-BE49-F238E27FC236}">
                <a16:creationId xmlns:a16="http://schemas.microsoft.com/office/drawing/2014/main" id="{A6608476-D7F8-B7E5-FA90-EF6DC88B0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1" y="730517"/>
            <a:ext cx="7298385" cy="48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1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231" y="5162079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3385D-A4FA-46C5-BBA9-401023B728D7}"/>
              </a:ext>
            </a:extLst>
          </p:cNvPr>
          <p:cNvSpPr txBox="1">
            <a:spLocks/>
          </p:cNvSpPr>
          <p:nvPr/>
        </p:nvSpPr>
        <p:spPr>
          <a:xfrm>
            <a:off x="1087191" y="368457"/>
            <a:ext cx="10018713" cy="6410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Corbel" panose="020B0503020204020204" pitchFamily="34" charset="0"/>
              </a:rPr>
              <a:t>Symptoms</a:t>
            </a:r>
            <a:endParaRPr kumimoji="0" lang="en-US" sz="3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F02D98-7EFD-471C-A05C-072EC3CBC664}"/>
              </a:ext>
            </a:extLst>
          </p:cNvPr>
          <p:cNvSpPr txBox="1">
            <a:spLocks/>
          </p:cNvSpPr>
          <p:nvPr/>
        </p:nvSpPr>
        <p:spPr>
          <a:xfrm>
            <a:off x="681136" y="847370"/>
            <a:ext cx="10424768" cy="4894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Workforce shortages and credentialing process inefficiencies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Long and complex process with multiple delays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Provider is frustrated with the process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orbel" panose="020B0503020204020204" pitchFamily="34" charset="0"/>
              </a:rPr>
              <a:t>Newly hired provider is unable to see patients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Infrequent need to credential providers and not familiar with the process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Staff turnover &amp; knowledge has walked out of the door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Internal turnaround time is not ideal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9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260" y="5124756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18175B-4786-4A0B-8621-0E03A98988F7}"/>
              </a:ext>
            </a:extLst>
          </p:cNvPr>
          <p:cNvSpPr txBox="1">
            <a:spLocks/>
          </p:cNvSpPr>
          <p:nvPr/>
        </p:nvSpPr>
        <p:spPr>
          <a:xfrm>
            <a:off x="7950200" y="429927"/>
            <a:ext cx="4057650" cy="6632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Credentials Verification Service partners do for hospitals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F29EDC-1610-48F8-9904-C14C0B678D21}"/>
              </a:ext>
            </a:extLst>
          </p:cNvPr>
          <p:cNvSpPr txBox="1">
            <a:spLocks/>
          </p:cNvSpPr>
          <p:nvPr/>
        </p:nvSpPr>
        <p:spPr>
          <a:xfrm>
            <a:off x="8027987" y="1429812"/>
            <a:ext cx="3902075" cy="369494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Initial appointments and applications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Recredentials applications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Continuous file maintenance services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Secure customer and practitioner portals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Special requests and occasional emergency turnarounds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81B02"/>
              </a:buClr>
              <a:buSzPct val="11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3A9B2F8-37DC-F3C1-F76B-AFBE7ABB4C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50200" cy="530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2AA1F0-7ED2-65CB-85B8-0A7DD58D3970}"/>
              </a:ext>
            </a:extLst>
          </p:cNvPr>
          <p:cNvSpPr txBox="1"/>
          <p:nvPr/>
        </p:nvSpPr>
        <p:spPr>
          <a:xfrm>
            <a:off x="598236" y="4448692"/>
            <a:ext cx="675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HSC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Industry-Leading Turn Around Times</a:t>
            </a:r>
            <a:r>
              <a:rPr lang="en-US" dirty="0">
                <a:latin typeface="Corbel" panose="020B0503020204020204" pitchFamily="34" charset="0"/>
              </a:rPr>
              <a:t>, depending on your organization’s accrediting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7874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A0A4686-C99A-44F5-BA6A-4E715E72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" y="5579788"/>
            <a:ext cx="12184875" cy="1388685"/>
          </a:xfrm>
          <a:prstGeom prst="rect">
            <a:avLst/>
          </a:prstGeom>
          <a:ln>
            <a:noFill/>
          </a:ln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B710A6E-CCAF-4247-9EEF-C9A0FB1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231" y="5162079"/>
            <a:ext cx="1449286" cy="15689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3385D-A4FA-46C5-BBA9-401023B728D7}"/>
              </a:ext>
            </a:extLst>
          </p:cNvPr>
          <p:cNvSpPr txBox="1">
            <a:spLocks/>
          </p:cNvSpPr>
          <p:nvPr/>
        </p:nvSpPr>
        <p:spPr>
          <a:xfrm>
            <a:off x="595518" y="427751"/>
            <a:ext cx="10018713" cy="6410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Credentialing Questions to Contemplate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F02D98-7EFD-471C-A05C-072EC3CBC664}"/>
              </a:ext>
            </a:extLst>
          </p:cNvPr>
          <p:cNvSpPr txBox="1">
            <a:spLocks/>
          </p:cNvSpPr>
          <p:nvPr/>
        </p:nvSpPr>
        <p:spPr>
          <a:xfrm>
            <a:off x="1194483" y="1129464"/>
            <a:ext cx="10424768" cy="3971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How many providers do you have on your Medical Staff?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is your onboarding process for your providers?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barriers do you face getting your providers credentialed timely and in compliance with regulatory requirements?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What are the multiple demands of your team outside the credentialing process?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Does your team conduct Credentialing and Verification often enough to produce the highest quality results in a short amount of time?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81B02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</a:rPr>
              <a:t>Where do you experience delays in this process?  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2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913</Words>
  <Application>Microsoft Office PowerPoint</Application>
  <PresentationFormat>Widescreen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 myriad pro</vt:lpstr>
      <vt:lpstr>Arial</vt:lpstr>
      <vt:lpstr>Bradley Hand ITC</vt:lpstr>
      <vt:lpstr>Calibri</vt:lpstr>
      <vt:lpstr>Calibri Light</vt:lpstr>
      <vt:lpstr>Corbel</vt:lpstr>
      <vt:lpstr>Courier New</vt:lpstr>
      <vt:lpstr>Myriad Pro</vt:lpstr>
      <vt:lpstr>Myriad Pro</vt:lpstr>
      <vt:lpstr>Rockwell</vt:lpstr>
      <vt:lpstr>Wingdings</vt:lpstr>
      <vt:lpstr>Office Theme</vt:lpstr>
      <vt:lpstr>Atlas</vt:lpstr>
      <vt:lpstr>Credentialing &amp; Insurance Enrollment </vt:lpstr>
      <vt:lpstr>PowerPoint Presentation</vt:lpstr>
      <vt:lpstr>PowerPoint Presentation</vt:lpstr>
      <vt:lpstr>PowerPoint Presentation</vt:lpstr>
      <vt:lpstr>Which situation best describes how your organization handles credentials verification and insurance enrollment: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Efficiencies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Armijo</dc:creator>
  <cp:lastModifiedBy>Cynthia Hay</cp:lastModifiedBy>
  <cp:revision>35</cp:revision>
  <dcterms:created xsi:type="dcterms:W3CDTF">2023-02-21T22:40:15Z</dcterms:created>
  <dcterms:modified xsi:type="dcterms:W3CDTF">2023-02-24T18:54:08Z</dcterms:modified>
</cp:coreProperties>
</file>