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338" r:id="rId3"/>
    <p:sldId id="358" r:id="rId4"/>
    <p:sldId id="356" r:id="rId5"/>
    <p:sldId id="285" r:id="rId6"/>
    <p:sldId id="357" r:id="rId7"/>
    <p:sldId id="355" r:id="rId8"/>
    <p:sldId id="359" r:id="rId9"/>
    <p:sldId id="317" r:id="rId10"/>
  </p:sldIdLst>
  <p:sldSz cx="12192000" cy="6858000"/>
  <p:notesSz cx="7026275" cy="931227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D6FCA7"/>
    <a:srgbClr val="3A4A6A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4223" autoAdjust="0"/>
  </p:normalViewPr>
  <p:slideViewPr>
    <p:cSldViewPr snapToGrid="0">
      <p:cViewPr varScale="1">
        <p:scale>
          <a:sx n="59" d="100"/>
          <a:sy n="59" d="100"/>
        </p:scale>
        <p:origin x="95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" d="10"/>
        <a:sy n="11" d="10"/>
      </p:scale>
      <p:origin x="0" y="-1524"/>
    </p:cViewPr>
  </p:sorterViewPr>
  <p:notesViewPr>
    <p:cSldViewPr snapToGrid="0">
      <p:cViewPr varScale="1">
        <p:scale>
          <a:sx n="69" d="100"/>
          <a:sy n="69" d="100"/>
        </p:scale>
        <p:origin x="322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719" cy="467231"/>
          </a:xfrm>
          <a:prstGeom prst="rect">
            <a:avLst/>
          </a:prstGeom>
        </p:spPr>
        <p:txBody>
          <a:bodyPr vert="horz" lIns="93350" tIns="46676" rIns="93350" bIns="46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0" tIns="46676" rIns="93350" bIns="46676" rtlCol="0"/>
          <a:lstStyle>
            <a:lvl1pPr algn="r">
              <a:defRPr sz="1200"/>
            </a:lvl1pPr>
          </a:lstStyle>
          <a:p>
            <a:fld id="{CAEDDE71-25CA-423E-9F0B-D6C349B8A8C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048"/>
            <a:ext cx="3044719" cy="467230"/>
          </a:xfrm>
          <a:prstGeom prst="rect">
            <a:avLst/>
          </a:prstGeom>
        </p:spPr>
        <p:txBody>
          <a:bodyPr vert="horz" lIns="93350" tIns="46676" rIns="93350" bIns="46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8"/>
            <a:ext cx="3044719" cy="467230"/>
          </a:xfrm>
          <a:prstGeom prst="rect">
            <a:avLst/>
          </a:prstGeom>
        </p:spPr>
        <p:txBody>
          <a:bodyPr vert="horz" lIns="93350" tIns="46676" rIns="93350" bIns="46676" rtlCol="0" anchor="b"/>
          <a:lstStyle>
            <a:lvl1pPr algn="r">
              <a:defRPr sz="1200"/>
            </a:lvl1pPr>
          </a:lstStyle>
          <a:p>
            <a:fld id="{4D68958A-4AA1-4D2C-A2EA-4D70E24F5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0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719" cy="467231"/>
          </a:xfrm>
          <a:prstGeom prst="rect">
            <a:avLst/>
          </a:prstGeom>
        </p:spPr>
        <p:txBody>
          <a:bodyPr vert="horz" lIns="93350" tIns="46676" rIns="93350" bIns="46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0" tIns="46676" rIns="93350" bIns="46676" rtlCol="0"/>
          <a:lstStyle>
            <a:lvl1pPr algn="r">
              <a:defRPr sz="1200"/>
            </a:lvl1pPr>
          </a:lstStyle>
          <a:p>
            <a:fld id="{8432C36F-D80E-4FDC-A376-81748CF746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0" tIns="46676" rIns="93350" bIns="466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9"/>
          </a:xfrm>
          <a:prstGeom prst="rect">
            <a:avLst/>
          </a:prstGeom>
        </p:spPr>
        <p:txBody>
          <a:bodyPr vert="horz" lIns="93350" tIns="46676" rIns="93350" bIns="46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8"/>
            <a:ext cx="3044719" cy="467230"/>
          </a:xfrm>
          <a:prstGeom prst="rect">
            <a:avLst/>
          </a:prstGeom>
        </p:spPr>
        <p:txBody>
          <a:bodyPr vert="horz" lIns="93350" tIns="46676" rIns="93350" bIns="46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8"/>
            <a:ext cx="3044719" cy="467230"/>
          </a:xfrm>
          <a:prstGeom prst="rect">
            <a:avLst/>
          </a:prstGeom>
        </p:spPr>
        <p:txBody>
          <a:bodyPr vert="horz" lIns="93350" tIns="46676" rIns="93350" bIns="46676" rtlCol="0" anchor="b"/>
          <a:lstStyle>
            <a:lvl1pPr algn="r">
              <a:defRPr sz="1200"/>
            </a:lvl1pPr>
          </a:lstStyle>
          <a:p>
            <a:fld id="{C6F3137D-9E98-4EBF-8904-451361DA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role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0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8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137D-9E98-4EBF-8904-451361DA6D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1650" y="2136971"/>
            <a:ext cx="9766909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Calibri 44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55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99" y="440266"/>
            <a:ext cx="3149603" cy="7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62100" y="2567836"/>
            <a:ext cx="9976459" cy="116492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Calibri 48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55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99" y="440266"/>
            <a:ext cx="3149603" cy="78740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62100" y="3951497"/>
            <a:ext cx="9067800" cy="37008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i="0" u="sng"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Calibri 24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4507578"/>
            <a:ext cx="9067800" cy="37008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i="0" u="sng"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 Calibri 24</a:t>
            </a:r>
          </a:p>
        </p:txBody>
      </p:sp>
    </p:spTree>
    <p:extLst>
      <p:ext uri="{BB962C8B-B14F-4D97-AF65-F5344CB8AC3E}">
        <p14:creationId xmlns:p14="http://schemas.microsoft.com/office/powerpoint/2010/main" val="428623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1" cy="5762171"/>
            <a:chOff x="0" y="0"/>
            <a:chExt cx="11376445" cy="5376724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99"/>
            <a:stretch/>
          </p:blipFill>
          <p:spPr>
            <a:xfrm>
              <a:off x="0" y="0"/>
              <a:ext cx="9144000" cy="53767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30" b="21660"/>
            <a:stretch/>
          </p:blipFill>
          <p:spPr>
            <a:xfrm>
              <a:off x="8709104" y="0"/>
              <a:ext cx="2667341" cy="53725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75795"/>
            <a:ext cx="10515600" cy="1325563"/>
          </a:xfrm>
        </p:spPr>
        <p:txBody>
          <a:bodyPr anchor="b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Calibri 40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264531"/>
            <a:ext cx="270200" cy="365125"/>
          </a:xfrm>
        </p:spPr>
        <p:txBody>
          <a:bodyPr lIns="0"/>
          <a:lstStyle>
            <a:lvl1pPr algn="l">
              <a:defRPr sz="1000"/>
            </a:lvl1pPr>
          </a:lstStyle>
          <a:p>
            <a:fld id="{62587E40-3C38-4107-ACA5-36802E9F5B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8400" y="6245227"/>
            <a:ext cx="0" cy="3651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108400" y="6245227"/>
            <a:ext cx="4661209" cy="384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133703"/>
            <a:ext cx="2352683" cy="58817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42302"/>
            <a:ext cx="12192000" cy="118872"/>
          </a:xfrm>
          <a:prstGeom prst="rect">
            <a:avLst/>
          </a:prstGeom>
          <a:solidFill>
            <a:srgbClr val="A5CF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9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345721"/>
          </a:xfrm>
          <a:prstGeom prst="rect">
            <a:avLst/>
          </a:prstGeom>
          <a:solidFill>
            <a:srgbClr val="1142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sz="36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45721"/>
            <a:ext cx="12192000" cy="77637"/>
          </a:xfrm>
          <a:prstGeom prst="rect">
            <a:avLst/>
          </a:prstGeom>
          <a:solidFill>
            <a:srgbClr val="A5CF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7795"/>
            <a:ext cx="10515600" cy="132556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Calibri 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010"/>
            <a:ext cx="10515600" cy="382285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264531"/>
            <a:ext cx="270200" cy="365125"/>
          </a:xfrm>
        </p:spPr>
        <p:txBody>
          <a:bodyPr lIns="0"/>
          <a:lstStyle>
            <a:lvl1pPr algn="l">
              <a:defRPr sz="1000"/>
            </a:lvl1pPr>
          </a:lstStyle>
          <a:p>
            <a:fld id="{62587E40-3C38-4107-ACA5-36802E9F5B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8400" y="6245227"/>
            <a:ext cx="0" cy="3651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56642"/>
            <a:ext cx="12192001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9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345721"/>
          </a:xfrm>
          <a:prstGeom prst="rect">
            <a:avLst/>
          </a:prstGeom>
          <a:solidFill>
            <a:srgbClr val="1142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sz="36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45721"/>
            <a:ext cx="12192000" cy="77637"/>
          </a:xfrm>
          <a:prstGeom prst="rect">
            <a:avLst/>
          </a:prstGeom>
          <a:solidFill>
            <a:srgbClr val="A5CF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7795"/>
            <a:ext cx="10515600" cy="132556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Calibri 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11010"/>
            <a:ext cx="5120640" cy="382285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264531"/>
            <a:ext cx="270200" cy="365125"/>
          </a:xfrm>
        </p:spPr>
        <p:txBody>
          <a:bodyPr lIns="0"/>
          <a:lstStyle>
            <a:lvl1pPr algn="l">
              <a:defRPr sz="1000"/>
            </a:lvl1pPr>
          </a:lstStyle>
          <a:p>
            <a:fld id="{62587E40-3C38-4107-ACA5-36802E9F5B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8400" y="6245227"/>
            <a:ext cx="0" cy="3651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108400" y="6245227"/>
            <a:ext cx="4661209" cy="384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33160" y="1711010"/>
            <a:ext cx="5120640" cy="382285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42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345721"/>
          </a:xfrm>
          <a:prstGeom prst="rect">
            <a:avLst/>
          </a:prstGeom>
          <a:solidFill>
            <a:srgbClr val="1142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/>
            <a:r>
              <a:rPr lang="en-US" sz="36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45721"/>
            <a:ext cx="12192000" cy="77637"/>
          </a:xfrm>
          <a:prstGeom prst="rect">
            <a:avLst/>
          </a:prstGeom>
          <a:solidFill>
            <a:srgbClr val="A5CF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7795"/>
            <a:ext cx="10515600" cy="1325563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Calibri 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64877"/>
            <a:ext cx="5120640" cy="326899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264531"/>
            <a:ext cx="270200" cy="365125"/>
          </a:xfrm>
        </p:spPr>
        <p:txBody>
          <a:bodyPr lIns="0"/>
          <a:lstStyle>
            <a:lvl1pPr algn="l">
              <a:defRPr sz="1000"/>
            </a:lvl1pPr>
          </a:lstStyle>
          <a:p>
            <a:fld id="{62587E40-3C38-4107-ACA5-36802E9F5B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8400" y="6245227"/>
            <a:ext cx="0" cy="3651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56642"/>
            <a:ext cx="12192001" cy="6309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08400" y="6245227"/>
            <a:ext cx="4661209" cy="3844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8200" y="1711010"/>
            <a:ext cx="5120641" cy="534562"/>
          </a:xfrm>
        </p:spPr>
        <p:txBody>
          <a:bodyPr>
            <a:noAutofit/>
          </a:bodyPr>
          <a:lstStyle>
            <a:lvl1pPr>
              <a:def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6233160" y="2249462"/>
            <a:ext cx="5120640" cy="326899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33159" y="1695595"/>
            <a:ext cx="5120641" cy="534562"/>
          </a:xfrm>
        </p:spPr>
        <p:txBody>
          <a:bodyPr>
            <a:noAutofit/>
          </a:bodyPr>
          <a:lstStyle>
            <a:lvl1pPr>
              <a:def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010"/>
            <a:ext cx="10515600" cy="382285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1" y="6264531"/>
            <a:ext cx="270200" cy="365125"/>
          </a:xfrm>
        </p:spPr>
        <p:txBody>
          <a:bodyPr lIns="0"/>
          <a:lstStyle>
            <a:lvl1pPr algn="l">
              <a:defRPr sz="1000"/>
            </a:lvl1pPr>
          </a:lstStyle>
          <a:p>
            <a:fld id="{62587E40-3C38-4107-ACA5-36802E9F5B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8400" y="6245227"/>
            <a:ext cx="0" cy="3651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56642"/>
            <a:ext cx="12192001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4648852"/>
            <a:ext cx="12175067" cy="2230919"/>
            <a:chOff x="0" y="0"/>
            <a:chExt cx="12175067" cy="2230919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70"/>
            <a:stretch/>
          </p:blipFill>
          <p:spPr>
            <a:xfrm>
              <a:off x="0" y="0"/>
              <a:ext cx="9144000" cy="22309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096" b="67470"/>
            <a:stretch/>
          </p:blipFill>
          <p:spPr>
            <a:xfrm>
              <a:off x="8709103" y="0"/>
              <a:ext cx="3465964" cy="223091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0" y="0"/>
            <a:ext cx="12175067" cy="5318760"/>
            <a:chOff x="0" y="0"/>
            <a:chExt cx="12175067" cy="531876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69"/>
            <a:stretch/>
          </p:blipFill>
          <p:spPr>
            <a:xfrm>
              <a:off x="0" y="0"/>
              <a:ext cx="9144000" cy="53170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096" b="22444"/>
            <a:stretch/>
          </p:blipFill>
          <p:spPr>
            <a:xfrm>
              <a:off x="8709103" y="0"/>
              <a:ext cx="3465964" cy="5318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38200" y="2423366"/>
            <a:ext cx="10515600" cy="1945434"/>
          </a:xfr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Calibri 40</a:t>
            </a:r>
          </a:p>
        </p:txBody>
      </p:sp>
    </p:spTree>
    <p:extLst>
      <p:ext uri="{BB962C8B-B14F-4D97-AF65-F5344CB8AC3E}">
        <p14:creationId xmlns:p14="http://schemas.microsoft.com/office/powerpoint/2010/main" val="182362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1" cy="5762171"/>
            <a:chOff x="0" y="0"/>
            <a:chExt cx="11376445" cy="5376724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99"/>
            <a:stretch/>
          </p:blipFill>
          <p:spPr>
            <a:xfrm>
              <a:off x="0" y="0"/>
              <a:ext cx="9144000" cy="53767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30" b="21660"/>
            <a:stretch/>
          </p:blipFill>
          <p:spPr>
            <a:xfrm>
              <a:off x="8709104" y="0"/>
              <a:ext cx="2667341" cy="53725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49413"/>
            <a:ext cx="10515600" cy="1325563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133703"/>
            <a:ext cx="2352683" cy="58817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42302"/>
            <a:ext cx="12192000" cy="118872"/>
          </a:xfrm>
          <a:prstGeom prst="rect">
            <a:avLst/>
          </a:prstGeom>
          <a:solidFill>
            <a:srgbClr val="A5CF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2238385"/>
            <a:ext cx="344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noFill/>
                </a:ln>
                <a:solidFill>
                  <a:schemeClr val="accent1"/>
                </a:solidFill>
              </a:rPr>
              <a:t>CONTACT</a:t>
            </a:r>
            <a:r>
              <a:rPr lang="en-US" sz="2000" b="1" baseline="0" dirty="0">
                <a:ln>
                  <a:noFill/>
                </a:ln>
                <a:solidFill>
                  <a:schemeClr val="accent1"/>
                </a:solidFill>
              </a:rPr>
              <a:t> US:</a:t>
            </a:r>
            <a:endParaRPr lang="en-US" sz="2000" b="1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438129" y="3319889"/>
            <a:ext cx="344532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ln>
                  <a:noFill/>
                </a:ln>
                <a:solidFill>
                  <a:schemeClr val="bg1"/>
                </a:solidFill>
              </a:rPr>
              <a:t>@</a:t>
            </a:r>
            <a:r>
              <a:rPr lang="en-US" dirty="0" err="1">
                <a:ln>
                  <a:noFill/>
                </a:ln>
                <a:solidFill>
                  <a:schemeClr val="bg1"/>
                </a:solidFill>
              </a:rPr>
              <a:t>TheNetworkNWHRN</a:t>
            </a:r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438128" y="2794526"/>
            <a:ext cx="344532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ln>
                  <a:noFill/>
                </a:ln>
                <a:solidFill>
                  <a:schemeClr val="bg1"/>
                </a:solidFill>
              </a:rPr>
              <a:t>www.nwhrn.org</a:t>
            </a:r>
          </a:p>
        </p:txBody>
      </p:sp>
      <p:sp>
        <p:nvSpPr>
          <p:cNvPr id="20" name="Freeform 8"/>
          <p:cNvSpPr>
            <a:spLocks noEditPoints="1"/>
          </p:cNvSpPr>
          <p:nvPr userDrawn="1"/>
        </p:nvSpPr>
        <p:spPr bwMode="auto">
          <a:xfrm>
            <a:off x="932329" y="3324020"/>
            <a:ext cx="375171" cy="375171"/>
          </a:xfrm>
          <a:custGeom>
            <a:avLst/>
            <a:gdLst>
              <a:gd name="T0" fmla="*/ 502 w 897"/>
              <a:gd name="T1" fmla="*/ 273 h 897"/>
              <a:gd name="T2" fmla="*/ 453 w 897"/>
              <a:gd name="T3" fmla="*/ 321 h 897"/>
              <a:gd name="T4" fmla="*/ 444 w 897"/>
              <a:gd name="T5" fmla="*/ 393 h 897"/>
              <a:gd name="T6" fmla="*/ 318 w 897"/>
              <a:gd name="T7" fmla="*/ 360 h 897"/>
              <a:gd name="T8" fmla="*/ 219 w 897"/>
              <a:gd name="T9" fmla="*/ 281 h 897"/>
              <a:gd name="T10" fmla="*/ 205 w 897"/>
              <a:gd name="T11" fmla="*/ 335 h 897"/>
              <a:gd name="T12" fmla="*/ 224 w 897"/>
              <a:gd name="T13" fmla="*/ 396 h 897"/>
              <a:gd name="T14" fmla="*/ 228 w 897"/>
              <a:gd name="T15" fmla="*/ 420 h 897"/>
              <a:gd name="T16" fmla="*/ 206 w 897"/>
              <a:gd name="T17" fmla="*/ 433 h 897"/>
              <a:gd name="T18" fmla="*/ 235 w 897"/>
              <a:gd name="T19" fmla="*/ 487 h 897"/>
              <a:gd name="T20" fmla="*/ 291 w 897"/>
              <a:gd name="T21" fmla="*/ 518 h 897"/>
              <a:gd name="T22" fmla="*/ 243 w 897"/>
              <a:gd name="T23" fmla="*/ 520 h 897"/>
              <a:gd name="T24" fmla="*/ 281 w 897"/>
              <a:gd name="T25" fmla="*/ 573 h 897"/>
              <a:gd name="T26" fmla="*/ 344 w 897"/>
              <a:gd name="T27" fmla="*/ 594 h 897"/>
              <a:gd name="T28" fmla="*/ 246 w 897"/>
              <a:gd name="T29" fmla="*/ 636 h 897"/>
              <a:gd name="T30" fmla="*/ 220 w 897"/>
              <a:gd name="T31" fmla="*/ 659 h 897"/>
              <a:gd name="T32" fmla="*/ 350 w 897"/>
              <a:gd name="T33" fmla="*/ 686 h 897"/>
              <a:gd name="T34" fmla="*/ 465 w 897"/>
              <a:gd name="T35" fmla="*/ 666 h 897"/>
              <a:gd name="T36" fmla="*/ 554 w 897"/>
              <a:gd name="T37" fmla="*/ 612 h 897"/>
              <a:gd name="T38" fmla="*/ 617 w 897"/>
              <a:gd name="T39" fmla="*/ 536 h 897"/>
              <a:gd name="T40" fmla="*/ 652 w 897"/>
              <a:gd name="T41" fmla="*/ 445 h 897"/>
              <a:gd name="T42" fmla="*/ 659 w 897"/>
              <a:gd name="T43" fmla="*/ 367 h 897"/>
              <a:gd name="T44" fmla="*/ 713 w 897"/>
              <a:gd name="T45" fmla="*/ 312 h 897"/>
              <a:gd name="T46" fmla="*/ 667 w 897"/>
              <a:gd name="T47" fmla="*/ 317 h 897"/>
              <a:gd name="T48" fmla="*/ 700 w 897"/>
              <a:gd name="T49" fmla="*/ 269 h 897"/>
              <a:gd name="T50" fmla="*/ 630 w 897"/>
              <a:gd name="T51" fmla="*/ 295 h 897"/>
              <a:gd name="T52" fmla="*/ 573 w 897"/>
              <a:gd name="T53" fmla="*/ 264 h 897"/>
              <a:gd name="T54" fmla="*/ 500 w 897"/>
              <a:gd name="T55" fmla="*/ 3 h 897"/>
              <a:gd name="T56" fmla="*/ 645 w 897"/>
              <a:gd name="T57" fmla="*/ 46 h 897"/>
              <a:gd name="T58" fmla="*/ 765 w 897"/>
              <a:gd name="T59" fmla="*/ 132 h 897"/>
              <a:gd name="T60" fmla="*/ 851 w 897"/>
              <a:gd name="T61" fmla="*/ 251 h 897"/>
              <a:gd name="T62" fmla="*/ 894 w 897"/>
              <a:gd name="T63" fmla="*/ 397 h 897"/>
              <a:gd name="T64" fmla="*/ 885 w 897"/>
              <a:gd name="T65" fmla="*/ 551 h 897"/>
              <a:gd name="T66" fmla="*/ 827 w 897"/>
              <a:gd name="T67" fmla="*/ 689 h 897"/>
              <a:gd name="T68" fmla="*/ 729 w 897"/>
              <a:gd name="T69" fmla="*/ 798 h 897"/>
              <a:gd name="T70" fmla="*/ 600 w 897"/>
              <a:gd name="T71" fmla="*/ 871 h 897"/>
              <a:gd name="T72" fmla="*/ 448 w 897"/>
              <a:gd name="T73" fmla="*/ 897 h 897"/>
              <a:gd name="T74" fmla="*/ 297 w 897"/>
              <a:gd name="T75" fmla="*/ 871 h 897"/>
              <a:gd name="T76" fmla="*/ 167 w 897"/>
              <a:gd name="T77" fmla="*/ 798 h 897"/>
              <a:gd name="T78" fmla="*/ 70 w 897"/>
              <a:gd name="T79" fmla="*/ 689 h 897"/>
              <a:gd name="T80" fmla="*/ 12 w 897"/>
              <a:gd name="T81" fmla="*/ 551 h 897"/>
              <a:gd name="T82" fmla="*/ 3 w 897"/>
              <a:gd name="T83" fmla="*/ 397 h 897"/>
              <a:gd name="T84" fmla="*/ 46 w 897"/>
              <a:gd name="T85" fmla="*/ 251 h 897"/>
              <a:gd name="T86" fmla="*/ 131 w 897"/>
              <a:gd name="T87" fmla="*/ 132 h 897"/>
              <a:gd name="T88" fmla="*/ 251 w 897"/>
              <a:gd name="T89" fmla="*/ 46 h 897"/>
              <a:gd name="T90" fmla="*/ 396 w 897"/>
              <a:gd name="T91" fmla="*/ 3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7" h="897">
                <a:moveTo>
                  <a:pt x="550" y="261"/>
                </a:moveTo>
                <a:lnTo>
                  <a:pt x="526" y="264"/>
                </a:lnTo>
                <a:lnTo>
                  <a:pt x="502" y="273"/>
                </a:lnTo>
                <a:lnTo>
                  <a:pt x="482" y="285"/>
                </a:lnTo>
                <a:lnTo>
                  <a:pt x="465" y="301"/>
                </a:lnTo>
                <a:lnTo>
                  <a:pt x="453" y="321"/>
                </a:lnTo>
                <a:lnTo>
                  <a:pt x="444" y="344"/>
                </a:lnTo>
                <a:lnTo>
                  <a:pt x="442" y="369"/>
                </a:lnTo>
                <a:lnTo>
                  <a:pt x="444" y="393"/>
                </a:lnTo>
                <a:lnTo>
                  <a:pt x="400" y="388"/>
                </a:lnTo>
                <a:lnTo>
                  <a:pt x="358" y="376"/>
                </a:lnTo>
                <a:lnTo>
                  <a:pt x="318" y="360"/>
                </a:lnTo>
                <a:lnTo>
                  <a:pt x="282" y="338"/>
                </a:lnTo>
                <a:lnTo>
                  <a:pt x="249" y="312"/>
                </a:lnTo>
                <a:lnTo>
                  <a:pt x="219" y="281"/>
                </a:lnTo>
                <a:lnTo>
                  <a:pt x="212" y="298"/>
                </a:lnTo>
                <a:lnTo>
                  <a:pt x="207" y="316"/>
                </a:lnTo>
                <a:lnTo>
                  <a:pt x="205" y="335"/>
                </a:lnTo>
                <a:lnTo>
                  <a:pt x="207" y="356"/>
                </a:lnTo>
                <a:lnTo>
                  <a:pt x="214" y="376"/>
                </a:lnTo>
                <a:lnTo>
                  <a:pt x="224" y="396"/>
                </a:lnTo>
                <a:lnTo>
                  <a:pt x="237" y="411"/>
                </a:lnTo>
                <a:lnTo>
                  <a:pt x="253" y="424"/>
                </a:lnTo>
                <a:lnTo>
                  <a:pt x="228" y="420"/>
                </a:lnTo>
                <a:lnTo>
                  <a:pt x="205" y="410"/>
                </a:lnTo>
                <a:lnTo>
                  <a:pt x="205" y="413"/>
                </a:lnTo>
                <a:lnTo>
                  <a:pt x="206" y="433"/>
                </a:lnTo>
                <a:lnTo>
                  <a:pt x="212" y="451"/>
                </a:lnTo>
                <a:lnTo>
                  <a:pt x="221" y="470"/>
                </a:lnTo>
                <a:lnTo>
                  <a:pt x="235" y="487"/>
                </a:lnTo>
                <a:lnTo>
                  <a:pt x="251" y="501"/>
                </a:lnTo>
                <a:lnTo>
                  <a:pt x="270" y="511"/>
                </a:lnTo>
                <a:lnTo>
                  <a:pt x="291" y="518"/>
                </a:lnTo>
                <a:lnTo>
                  <a:pt x="278" y="521"/>
                </a:lnTo>
                <a:lnTo>
                  <a:pt x="263" y="521"/>
                </a:lnTo>
                <a:lnTo>
                  <a:pt x="243" y="520"/>
                </a:lnTo>
                <a:lnTo>
                  <a:pt x="251" y="540"/>
                </a:lnTo>
                <a:lnTo>
                  <a:pt x="264" y="558"/>
                </a:lnTo>
                <a:lnTo>
                  <a:pt x="281" y="573"/>
                </a:lnTo>
                <a:lnTo>
                  <a:pt x="300" y="583"/>
                </a:lnTo>
                <a:lnTo>
                  <a:pt x="321" y="591"/>
                </a:lnTo>
                <a:lnTo>
                  <a:pt x="344" y="594"/>
                </a:lnTo>
                <a:lnTo>
                  <a:pt x="315" y="613"/>
                </a:lnTo>
                <a:lnTo>
                  <a:pt x="282" y="628"/>
                </a:lnTo>
                <a:lnTo>
                  <a:pt x="246" y="636"/>
                </a:lnTo>
                <a:lnTo>
                  <a:pt x="209" y="639"/>
                </a:lnTo>
                <a:lnTo>
                  <a:pt x="182" y="638"/>
                </a:lnTo>
                <a:lnTo>
                  <a:pt x="220" y="659"/>
                </a:lnTo>
                <a:lnTo>
                  <a:pt x="261" y="673"/>
                </a:lnTo>
                <a:lnTo>
                  <a:pt x="304" y="683"/>
                </a:lnTo>
                <a:lnTo>
                  <a:pt x="350" y="686"/>
                </a:lnTo>
                <a:lnTo>
                  <a:pt x="391" y="684"/>
                </a:lnTo>
                <a:lnTo>
                  <a:pt x="429" y="678"/>
                </a:lnTo>
                <a:lnTo>
                  <a:pt x="465" y="666"/>
                </a:lnTo>
                <a:lnTo>
                  <a:pt x="498" y="651"/>
                </a:lnTo>
                <a:lnTo>
                  <a:pt x="528" y="633"/>
                </a:lnTo>
                <a:lnTo>
                  <a:pt x="554" y="612"/>
                </a:lnTo>
                <a:lnTo>
                  <a:pt x="579" y="589"/>
                </a:lnTo>
                <a:lnTo>
                  <a:pt x="600" y="563"/>
                </a:lnTo>
                <a:lnTo>
                  <a:pt x="617" y="536"/>
                </a:lnTo>
                <a:lnTo>
                  <a:pt x="632" y="506"/>
                </a:lnTo>
                <a:lnTo>
                  <a:pt x="643" y="476"/>
                </a:lnTo>
                <a:lnTo>
                  <a:pt x="652" y="445"/>
                </a:lnTo>
                <a:lnTo>
                  <a:pt x="658" y="414"/>
                </a:lnTo>
                <a:lnTo>
                  <a:pt x="659" y="381"/>
                </a:lnTo>
                <a:lnTo>
                  <a:pt x="659" y="367"/>
                </a:lnTo>
                <a:lnTo>
                  <a:pt x="679" y="351"/>
                </a:lnTo>
                <a:lnTo>
                  <a:pt x="698" y="332"/>
                </a:lnTo>
                <a:lnTo>
                  <a:pt x="713" y="312"/>
                </a:lnTo>
                <a:lnTo>
                  <a:pt x="684" y="322"/>
                </a:lnTo>
                <a:lnTo>
                  <a:pt x="651" y="329"/>
                </a:lnTo>
                <a:lnTo>
                  <a:pt x="667" y="317"/>
                </a:lnTo>
                <a:lnTo>
                  <a:pt x="680" y="303"/>
                </a:lnTo>
                <a:lnTo>
                  <a:pt x="691" y="287"/>
                </a:lnTo>
                <a:lnTo>
                  <a:pt x="700" y="269"/>
                </a:lnTo>
                <a:lnTo>
                  <a:pt x="677" y="280"/>
                </a:lnTo>
                <a:lnTo>
                  <a:pt x="654" y="290"/>
                </a:lnTo>
                <a:lnTo>
                  <a:pt x="630" y="295"/>
                </a:lnTo>
                <a:lnTo>
                  <a:pt x="614" y="281"/>
                </a:lnTo>
                <a:lnTo>
                  <a:pt x="595" y="270"/>
                </a:lnTo>
                <a:lnTo>
                  <a:pt x="573" y="264"/>
                </a:lnTo>
                <a:lnTo>
                  <a:pt x="550" y="261"/>
                </a:lnTo>
                <a:close/>
                <a:moveTo>
                  <a:pt x="448" y="0"/>
                </a:moveTo>
                <a:lnTo>
                  <a:pt x="500" y="3"/>
                </a:lnTo>
                <a:lnTo>
                  <a:pt x="551" y="12"/>
                </a:lnTo>
                <a:lnTo>
                  <a:pt x="600" y="27"/>
                </a:lnTo>
                <a:lnTo>
                  <a:pt x="645" y="46"/>
                </a:lnTo>
                <a:lnTo>
                  <a:pt x="689" y="70"/>
                </a:lnTo>
                <a:lnTo>
                  <a:pt x="729" y="99"/>
                </a:lnTo>
                <a:lnTo>
                  <a:pt x="765" y="132"/>
                </a:lnTo>
                <a:lnTo>
                  <a:pt x="798" y="168"/>
                </a:lnTo>
                <a:lnTo>
                  <a:pt x="827" y="208"/>
                </a:lnTo>
                <a:lnTo>
                  <a:pt x="851" y="251"/>
                </a:lnTo>
                <a:lnTo>
                  <a:pt x="870" y="297"/>
                </a:lnTo>
                <a:lnTo>
                  <a:pt x="885" y="346"/>
                </a:lnTo>
                <a:lnTo>
                  <a:pt x="894" y="397"/>
                </a:lnTo>
                <a:lnTo>
                  <a:pt x="897" y="449"/>
                </a:lnTo>
                <a:lnTo>
                  <a:pt x="894" y="501"/>
                </a:lnTo>
                <a:lnTo>
                  <a:pt x="885" y="551"/>
                </a:lnTo>
                <a:lnTo>
                  <a:pt x="870" y="600"/>
                </a:lnTo>
                <a:lnTo>
                  <a:pt x="851" y="646"/>
                </a:lnTo>
                <a:lnTo>
                  <a:pt x="827" y="689"/>
                </a:lnTo>
                <a:lnTo>
                  <a:pt x="798" y="730"/>
                </a:lnTo>
                <a:lnTo>
                  <a:pt x="765" y="766"/>
                </a:lnTo>
                <a:lnTo>
                  <a:pt x="729" y="798"/>
                </a:lnTo>
                <a:lnTo>
                  <a:pt x="689" y="827"/>
                </a:lnTo>
                <a:lnTo>
                  <a:pt x="645" y="852"/>
                </a:lnTo>
                <a:lnTo>
                  <a:pt x="600" y="871"/>
                </a:lnTo>
                <a:lnTo>
                  <a:pt x="551" y="885"/>
                </a:lnTo>
                <a:lnTo>
                  <a:pt x="500" y="894"/>
                </a:lnTo>
                <a:lnTo>
                  <a:pt x="448" y="897"/>
                </a:lnTo>
                <a:lnTo>
                  <a:pt x="396" y="894"/>
                </a:lnTo>
                <a:lnTo>
                  <a:pt x="346" y="885"/>
                </a:lnTo>
                <a:lnTo>
                  <a:pt x="297" y="871"/>
                </a:lnTo>
                <a:lnTo>
                  <a:pt x="251" y="852"/>
                </a:lnTo>
                <a:lnTo>
                  <a:pt x="208" y="827"/>
                </a:lnTo>
                <a:lnTo>
                  <a:pt x="167" y="798"/>
                </a:lnTo>
                <a:lnTo>
                  <a:pt x="131" y="766"/>
                </a:lnTo>
                <a:lnTo>
                  <a:pt x="99" y="730"/>
                </a:lnTo>
                <a:lnTo>
                  <a:pt x="70" y="689"/>
                </a:lnTo>
                <a:lnTo>
                  <a:pt x="46" y="646"/>
                </a:lnTo>
                <a:lnTo>
                  <a:pt x="26" y="600"/>
                </a:lnTo>
                <a:lnTo>
                  <a:pt x="12" y="551"/>
                </a:lnTo>
                <a:lnTo>
                  <a:pt x="3" y="501"/>
                </a:lnTo>
                <a:lnTo>
                  <a:pt x="0" y="449"/>
                </a:lnTo>
                <a:lnTo>
                  <a:pt x="3" y="397"/>
                </a:lnTo>
                <a:lnTo>
                  <a:pt x="12" y="346"/>
                </a:lnTo>
                <a:lnTo>
                  <a:pt x="26" y="297"/>
                </a:lnTo>
                <a:lnTo>
                  <a:pt x="46" y="251"/>
                </a:lnTo>
                <a:lnTo>
                  <a:pt x="70" y="208"/>
                </a:lnTo>
                <a:lnTo>
                  <a:pt x="99" y="168"/>
                </a:lnTo>
                <a:lnTo>
                  <a:pt x="131" y="132"/>
                </a:lnTo>
                <a:lnTo>
                  <a:pt x="167" y="99"/>
                </a:lnTo>
                <a:lnTo>
                  <a:pt x="208" y="70"/>
                </a:lnTo>
                <a:lnTo>
                  <a:pt x="251" y="46"/>
                </a:lnTo>
                <a:lnTo>
                  <a:pt x="297" y="27"/>
                </a:lnTo>
                <a:lnTo>
                  <a:pt x="346" y="12"/>
                </a:lnTo>
                <a:lnTo>
                  <a:pt x="396" y="3"/>
                </a:lnTo>
                <a:lnTo>
                  <a:pt x="44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3"/>
          <p:cNvSpPr>
            <a:spLocks noEditPoints="1"/>
          </p:cNvSpPr>
          <p:nvPr userDrawn="1"/>
        </p:nvSpPr>
        <p:spPr bwMode="auto">
          <a:xfrm>
            <a:off x="932329" y="2794526"/>
            <a:ext cx="369608" cy="369332"/>
          </a:xfrm>
          <a:custGeom>
            <a:avLst/>
            <a:gdLst>
              <a:gd name="T0" fmla="*/ 2602 w 4018"/>
              <a:gd name="T1" fmla="*/ 3316 h 4013"/>
              <a:gd name="T2" fmla="*/ 2659 w 4018"/>
              <a:gd name="T3" fmla="*/ 3599 h 4013"/>
              <a:gd name="T4" fmla="*/ 3180 w 4018"/>
              <a:gd name="T5" fmla="*/ 3265 h 4013"/>
              <a:gd name="T6" fmla="*/ 3550 w 4018"/>
              <a:gd name="T7" fmla="*/ 2771 h 4013"/>
              <a:gd name="T8" fmla="*/ 1678 w 4018"/>
              <a:gd name="T9" fmla="*/ 3186 h 4013"/>
              <a:gd name="T10" fmla="*/ 1853 w 4018"/>
              <a:gd name="T11" fmla="*/ 3596 h 4013"/>
              <a:gd name="T12" fmla="*/ 2009 w 4018"/>
              <a:gd name="T13" fmla="*/ 3725 h 4013"/>
              <a:gd name="T14" fmla="*/ 2165 w 4018"/>
              <a:gd name="T15" fmla="*/ 3596 h 4013"/>
              <a:gd name="T16" fmla="*/ 2341 w 4018"/>
              <a:gd name="T17" fmla="*/ 3186 h 4013"/>
              <a:gd name="T18" fmla="*/ 468 w 4018"/>
              <a:gd name="T19" fmla="*/ 2771 h 4013"/>
              <a:gd name="T20" fmla="*/ 838 w 4018"/>
              <a:gd name="T21" fmla="*/ 3265 h 4013"/>
              <a:gd name="T22" fmla="*/ 1360 w 4018"/>
              <a:gd name="T23" fmla="*/ 3599 h 4013"/>
              <a:gd name="T24" fmla="*/ 1416 w 4018"/>
              <a:gd name="T25" fmla="*/ 3316 h 4013"/>
              <a:gd name="T26" fmla="*/ 468 w 4018"/>
              <a:gd name="T27" fmla="*/ 2771 h 4013"/>
              <a:gd name="T28" fmla="*/ 2766 w 4018"/>
              <a:gd name="T29" fmla="*/ 2326 h 4013"/>
              <a:gd name="T30" fmla="*/ 3727 w 4018"/>
              <a:gd name="T31" fmla="*/ 2105 h 4013"/>
              <a:gd name="T32" fmla="*/ 3663 w 4018"/>
              <a:gd name="T33" fmla="*/ 1529 h 4013"/>
              <a:gd name="T34" fmla="*/ 1534 w 4018"/>
              <a:gd name="T35" fmla="*/ 2169 h 4013"/>
              <a:gd name="T36" fmla="*/ 2487 w 4018"/>
              <a:gd name="T37" fmla="*/ 2007 h 4013"/>
              <a:gd name="T38" fmla="*/ 332 w 4018"/>
              <a:gd name="T39" fmla="*/ 1622 h 4013"/>
              <a:gd name="T40" fmla="*/ 299 w 4018"/>
              <a:gd name="T41" fmla="*/ 2202 h 4013"/>
              <a:gd name="T42" fmla="*/ 1245 w 4018"/>
              <a:gd name="T43" fmla="*/ 2166 h 4013"/>
              <a:gd name="T44" fmla="*/ 2459 w 4018"/>
              <a:gd name="T45" fmla="*/ 348 h 4013"/>
              <a:gd name="T46" fmla="*/ 2658 w 4018"/>
              <a:gd name="T47" fmla="*/ 904 h 4013"/>
              <a:gd name="T48" fmla="*/ 3447 w 4018"/>
              <a:gd name="T49" fmla="*/ 1063 h 4013"/>
              <a:gd name="T50" fmla="*/ 3020 w 4018"/>
              <a:gd name="T51" fmla="*/ 618 h 4013"/>
              <a:gd name="T52" fmla="*/ 2459 w 4018"/>
              <a:gd name="T53" fmla="*/ 348 h 4013"/>
              <a:gd name="T54" fmla="*/ 1083 w 4018"/>
              <a:gd name="T55" fmla="*/ 559 h 4013"/>
              <a:gd name="T56" fmla="*/ 631 w 4018"/>
              <a:gd name="T57" fmla="*/ 978 h 4013"/>
              <a:gd name="T58" fmla="*/ 1336 w 4018"/>
              <a:gd name="T59" fmla="*/ 1013 h 4013"/>
              <a:gd name="T60" fmla="*/ 1519 w 4018"/>
              <a:gd name="T61" fmla="*/ 426 h 4013"/>
              <a:gd name="T62" fmla="*/ 1910 w 4018"/>
              <a:gd name="T63" fmla="*/ 345 h 4013"/>
              <a:gd name="T64" fmla="*/ 1734 w 4018"/>
              <a:gd name="T65" fmla="*/ 656 h 4013"/>
              <a:gd name="T66" fmla="*/ 1587 w 4018"/>
              <a:gd name="T67" fmla="*/ 1242 h 4013"/>
              <a:gd name="T68" fmla="*/ 2312 w 4018"/>
              <a:gd name="T69" fmla="*/ 735 h 4013"/>
              <a:gd name="T70" fmla="*/ 2136 w 4018"/>
              <a:gd name="T71" fmla="*/ 377 h 4013"/>
              <a:gd name="T72" fmla="*/ 2009 w 4018"/>
              <a:gd name="T73" fmla="*/ 0 h 4013"/>
              <a:gd name="T74" fmla="*/ 2604 w 4018"/>
              <a:gd name="T75" fmla="*/ 90 h 4013"/>
              <a:gd name="T76" fmla="*/ 3223 w 4018"/>
              <a:gd name="T77" fmla="*/ 409 h 4013"/>
              <a:gd name="T78" fmla="*/ 3693 w 4018"/>
              <a:gd name="T79" fmla="*/ 913 h 4013"/>
              <a:gd name="T80" fmla="*/ 3907 w 4018"/>
              <a:gd name="T81" fmla="*/ 1347 h 4013"/>
              <a:gd name="T82" fmla="*/ 4018 w 4018"/>
              <a:gd name="T83" fmla="*/ 2007 h 4013"/>
              <a:gd name="T84" fmla="*/ 3907 w 4018"/>
              <a:gd name="T85" fmla="*/ 2667 h 4013"/>
              <a:gd name="T86" fmla="*/ 3693 w 4018"/>
              <a:gd name="T87" fmla="*/ 3100 h 4013"/>
              <a:gd name="T88" fmla="*/ 3223 w 4018"/>
              <a:gd name="T89" fmla="*/ 3605 h 4013"/>
              <a:gd name="T90" fmla="*/ 2604 w 4018"/>
              <a:gd name="T91" fmla="*/ 3923 h 4013"/>
              <a:gd name="T92" fmla="*/ 1886 w 4018"/>
              <a:gd name="T93" fmla="*/ 4009 h 4013"/>
              <a:gd name="T94" fmla="*/ 1195 w 4018"/>
              <a:gd name="T95" fmla="*/ 3840 h 4013"/>
              <a:gd name="T96" fmla="*/ 620 w 4018"/>
              <a:gd name="T97" fmla="*/ 3455 h 4013"/>
              <a:gd name="T98" fmla="*/ 210 w 4018"/>
              <a:gd name="T99" fmla="*/ 2899 h 4013"/>
              <a:gd name="T100" fmla="*/ 50 w 4018"/>
              <a:gd name="T101" fmla="*/ 2455 h 4013"/>
              <a:gd name="T102" fmla="*/ 12 w 4018"/>
              <a:gd name="T103" fmla="*/ 1779 h 4013"/>
              <a:gd name="T104" fmla="*/ 118 w 4018"/>
              <a:gd name="T105" fmla="*/ 1328 h 4013"/>
              <a:gd name="T106" fmla="*/ 462 w 4018"/>
              <a:gd name="T107" fmla="*/ 727 h 4013"/>
              <a:gd name="T108" fmla="*/ 987 w 4018"/>
              <a:gd name="T109" fmla="*/ 280 h 4013"/>
              <a:gd name="T110" fmla="*/ 1645 w 4018"/>
              <a:gd name="T111" fmla="*/ 33 h 4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18" h="4013">
                <a:moveTo>
                  <a:pt x="2722" y="2771"/>
                </a:moveTo>
                <a:lnTo>
                  <a:pt x="2703" y="2888"/>
                </a:lnTo>
                <a:lnTo>
                  <a:pt x="2682" y="3001"/>
                </a:lnTo>
                <a:lnTo>
                  <a:pt x="2658" y="3110"/>
                </a:lnTo>
                <a:lnTo>
                  <a:pt x="2632" y="3216"/>
                </a:lnTo>
                <a:lnTo>
                  <a:pt x="2602" y="3316"/>
                </a:lnTo>
                <a:lnTo>
                  <a:pt x="2570" y="3412"/>
                </a:lnTo>
                <a:lnTo>
                  <a:pt x="2536" y="3503"/>
                </a:lnTo>
                <a:lnTo>
                  <a:pt x="2499" y="3588"/>
                </a:lnTo>
                <a:lnTo>
                  <a:pt x="2459" y="3666"/>
                </a:lnTo>
                <a:lnTo>
                  <a:pt x="2561" y="3634"/>
                </a:lnTo>
                <a:lnTo>
                  <a:pt x="2659" y="3599"/>
                </a:lnTo>
                <a:lnTo>
                  <a:pt x="2754" y="3556"/>
                </a:lnTo>
                <a:lnTo>
                  <a:pt x="2847" y="3508"/>
                </a:lnTo>
                <a:lnTo>
                  <a:pt x="2935" y="3454"/>
                </a:lnTo>
                <a:lnTo>
                  <a:pt x="3020" y="3396"/>
                </a:lnTo>
                <a:lnTo>
                  <a:pt x="3103" y="3332"/>
                </a:lnTo>
                <a:lnTo>
                  <a:pt x="3180" y="3265"/>
                </a:lnTo>
                <a:lnTo>
                  <a:pt x="3254" y="3192"/>
                </a:lnTo>
                <a:lnTo>
                  <a:pt x="3323" y="3116"/>
                </a:lnTo>
                <a:lnTo>
                  <a:pt x="3387" y="3035"/>
                </a:lnTo>
                <a:lnTo>
                  <a:pt x="3447" y="2951"/>
                </a:lnTo>
                <a:lnTo>
                  <a:pt x="3501" y="2862"/>
                </a:lnTo>
                <a:lnTo>
                  <a:pt x="3550" y="2771"/>
                </a:lnTo>
                <a:lnTo>
                  <a:pt x="2722" y="2771"/>
                </a:lnTo>
                <a:close/>
                <a:moveTo>
                  <a:pt x="1587" y="2771"/>
                </a:moveTo>
                <a:lnTo>
                  <a:pt x="1607" y="2881"/>
                </a:lnTo>
                <a:lnTo>
                  <a:pt x="1628" y="2987"/>
                </a:lnTo>
                <a:lnTo>
                  <a:pt x="1651" y="3089"/>
                </a:lnTo>
                <a:lnTo>
                  <a:pt x="1678" y="3186"/>
                </a:lnTo>
                <a:lnTo>
                  <a:pt x="1706" y="3278"/>
                </a:lnTo>
                <a:lnTo>
                  <a:pt x="1734" y="3358"/>
                </a:lnTo>
                <a:lnTo>
                  <a:pt x="1764" y="3429"/>
                </a:lnTo>
                <a:lnTo>
                  <a:pt x="1794" y="3493"/>
                </a:lnTo>
                <a:lnTo>
                  <a:pt x="1823" y="3550"/>
                </a:lnTo>
                <a:lnTo>
                  <a:pt x="1853" y="3596"/>
                </a:lnTo>
                <a:lnTo>
                  <a:pt x="1882" y="3637"/>
                </a:lnTo>
                <a:lnTo>
                  <a:pt x="1910" y="3669"/>
                </a:lnTo>
                <a:lnTo>
                  <a:pt x="1937" y="3694"/>
                </a:lnTo>
                <a:lnTo>
                  <a:pt x="1963" y="3712"/>
                </a:lnTo>
                <a:lnTo>
                  <a:pt x="1986" y="3721"/>
                </a:lnTo>
                <a:lnTo>
                  <a:pt x="2009" y="3725"/>
                </a:lnTo>
                <a:lnTo>
                  <a:pt x="2031" y="3721"/>
                </a:lnTo>
                <a:lnTo>
                  <a:pt x="2055" y="3712"/>
                </a:lnTo>
                <a:lnTo>
                  <a:pt x="2081" y="3694"/>
                </a:lnTo>
                <a:lnTo>
                  <a:pt x="2108" y="3669"/>
                </a:lnTo>
                <a:lnTo>
                  <a:pt x="2136" y="3637"/>
                </a:lnTo>
                <a:lnTo>
                  <a:pt x="2165" y="3596"/>
                </a:lnTo>
                <a:lnTo>
                  <a:pt x="2194" y="3550"/>
                </a:lnTo>
                <a:lnTo>
                  <a:pt x="2225" y="3493"/>
                </a:lnTo>
                <a:lnTo>
                  <a:pt x="2254" y="3429"/>
                </a:lnTo>
                <a:lnTo>
                  <a:pt x="2284" y="3358"/>
                </a:lnTo>
                <a:lnTo>
                  <a:pt x="2312" y="3278"/>
                </a:lnTo>
                <a:lnTo>
                  <a:pt x="2341" y="3186"/>
                </a:lnTo>
                <a:lnTo>
                  <a:pt x="2368" y="3089"/>
                </a:lnTo>
                <a:lnTo>
                  <a:pt x="2391" y="2987"/>
                </a:lnTo>
                <a:lnTo>
                  <a:pt x="2412" y="2881"/>
                </a:lnTo>
                <a:lnTo>
                  <a:pt x="2430" y="2771"/>
                </a:lnTo>
                <a:lnTo>
                  <a:pt x="1587" y="2771"/>
                </a:lnTo>
                <a:close/>
                <a:moveTo>
                  <a:pt x="468" y="2771"/>
                </a:moveTo>
                <a:lnTo>
                  <a:pt x="518" y="2862"/>
                </a:lnTo>
                <a:lnTo>
                  <a:pt x="572" y="2951"/>
                </a:lnTo>
                <a:lnTo>
                  <a:pt x="631" y="3035"/>
                </a:lnTo>
                <a:lnTo>
                  <a:pt x="696" y="3116"/>
                </a:lnTo>
                <a:lnTo>
                  <a:pt x="765" y="3192"/>
                </a:lnTo>
                <a:lnTo>
                  <a:pt x="838" y="3265"/>
                </a:lnTo>
                <a:lnTo>
                  <a:pt x="916" y="3332"/>
                </a:lnTo>
                <a:lnTo>
                  <a:pt x="997" y="3396"/>
                </a:lnTo>
                <a:lnTo>
                  <a:pt x="1083" y="3454"/>
                </a:lnTo>
                <a:lnTo>
                  <a:pt x="1171" y="3508"/>
                </a:lnTo>
                <a:lnTo>
                  <a:pt x="1264" y="3556"/>
                </a:lnTo>
                <a:lnTo>
                  <a:pt x="1360" y="3599"/>
                </a:lnTo>
                <a:lnTo>
                  <a:pt x="1458" y="3634"/>
                </a:lnTo>
                <a:lnTo>
                  <a:pt x="1559" y="3666"/>
                </a:lnTo>
                <a:lnTo>
                  <a:pt x="1519" y="3588"/>
                </a:lnTo>
                <a:lnTo>
                  <a:pt x="1482" y="3503"/>
                </a:lnTo>
                <a:lnTo>
                  <a:pt x="1448" y="3412"/>
                </a:lnTo>
                <a:lnTo>
                  <a:pt x="1416" y="3316"/>
                </a:lnTo>
                <a:lnTo>
                  <a:pt x="1387" y="3216"/>
                </a:lnTo>
                <a:lnTo>
                  <a:pt x="1360" y="3110"/>
                </a:lnTo>
                <a:lnTo>
                  <a:pt x="1336" y="3001"/>
                </a:lnTo>
                <a:lnTo>
                  <a:pt x="1315" y="2888"/>
                </a:lnTo>
                <a:lnTo>
                  <a:pt x="1297" y="2771"/>
                </a:lnTo>
                <a:lnTo>
                  <a:pt x="468" y="2771"/>
                </a:lnTo>
                <a:close/>
                <a:moveTo>
                  <a:pt x="2755" y="1529"/>
                </a:moveTo>
                <a:lnTo>
                  <a:pt x="2766" y="1688"/>
                </a:lnTo>
                <a:lnTo>
                  <a:pt x="2772" y="1846"/>
                </a:lnTo>
                <a:lnTo>
                  <a:pt x="2774" y="2007"/>
                </a:lnTo>
                <a:lnTo>
                  <a:pt x="2772" y="2166"/>
                </a:lnTo>
                <a:lnTo>
                  <a:pt x="2766" y="2326"/>
                </a:lnTo>
                <a:lnTo>
                  <a:pt x="2755" y="2484"/>
                </a:lnTo>
                <a:lnTo>
                  <a:pt x="3663" y="2484"/>
                </a:lnTo>
                <a:lnTo>
                  <a:pt x="3687" y="2392"/>
                </a:lnTo>
                <a:lnTo>
                  <a:pt x="3705" y="2298"/>
                </a:lnTo>
                <a:lnTo>
                  <a:pt x="3720" y="2202"/>
                </a:lnTo>
                <a:lnTo>
                  <a:pt x="3727" y="2105"/>
                </a:lnTo>
                <a:lnTo>
                  <a:pt x="3731" y="2007"/>
                </a:lnTo>
                <a:lnTo>
                  <a:pt x="3727" y="1909"/>
                </a:lnTo>
                <a:lnTo>
                  <a:pt x="3720" y="1811"/>
                </a:lnTo>
                <a:lnTo>
                  <a:pt x="3705" y="1716"/>
                </a:lnTo>
                <a:lnTo>
                  <a:pt x="3687" y="1622"/>
                </a:lnTo>
                <a:lnTo>
                  <a:pt x="3663" y="1529"/>
                </a:lnTo>
                <a:lnTo>
                  <a:pt x="2755" y="1529"/>
                </a:lnTo>
                <a:close/>
                <a:moveTo>
                  <a:pt x="1553" y="1529"/>
                </a:moveTo>
                <a:lnTo>
                  <a:pt x="1540" y="1685"/>
                </a:lnTo>
                <a:lnTo>
                  <a:pt x="1534" y="1845"/>
                </a:lnTo>
                <a:lnTo>
                  <a:pt x="1532" y="2007"/>
                </a:lnTo>
                <a:lnTo>
                  <a:pt x="1534" y="2169"/>
                </a:lnTo>
                <a:lnTo>
                  <a:pt x="1540" y="2328"/>
                </a:lnTo>
                <a:lnTo>
                  <a:pt x="1553" y="2484"/>
                </a:lnTo>
                <a:lnTo>
                  <a:pt x="2466" y="2484"/>
                </a:lnTo>
                <a:lnTo>
                  <a:pt x="2477" y="2328"/>
                </a:lnTo>
                <a:lnTo>
                  <a:pt x="2484" y="2169"/>
                </a:lnTo>
                <a:lnTo>
                  <a:pt x="2487" y="2007"/>
                </a:lnTo>
                <a:lnTo>
                  <a:pt x="2484" y="1845"/>
                </a:lnTo>
                <a:lnTo>
                  <a:pt x="2477" y="1685"/>
                </a:lnTo>
                <a:lnTo>
                  <a:pt x="2466" y="1529"/>
                </a:lnTo>
                <a:lnTo>
                  <a:pt x="1553" y="1529"/>
                </a:lnTo>
                <a:close/>
                <a:moveTo>
                  <a:pt x="355" y="1529"/>
                </a:moveTo>
                <a:lnTo>
                  <a:pt x="332" y="1622"/>
                </a:lnTo>
                <a:lnTo>
                  <a:pt x="312" y="1716"/>
                </a:lnTo>
                <a:lnTo>
                  <a:pt x="299" y="1811"/>
                </a:lnTo>
                <a:lnTo>
                  <a:pt x="290" y="1909"/>
                </a:lnTo>
                <a:lnTo>
                  <a:pt x="288" y="2007"/>
                </a:lnTo>
                <a:lnTo>
                  <a:pt x="290" y="2105"/>
                </a:lnTo>
                <a:lnTo>
                  <a:pt x="299" y="2202"/>
                </a:lnTo>
                <a:lnTo>
                  <a:pt x="312" y="2298"/>
                </a:lnTo>
                <a:lnTo>
                  <a:pt x="332" y="2392"/>
                </a:lnTo>
                <a:lnTo>
                  <a:pt x="355" y="2484"/>
                </a:lnTo>
                <a:lnTo>
                  <a:pt x="1264" y="2484"/>
                </a:lnTo>
                <a:lnTo>
                  <a:pt x="1253" y="2326"/>
                </a:lnTo>
                <a:lnTo>
                  <a:pt x="1245" y="2166"/>
                </a:lnTo>
                <a:lnTo>
                  <a:pt x="1243" y="2007"/>
                </a:lnTo>
                <a:lnTo>
                  <a:pt x="1245" y="1846"/>
                </a:lnTo>
                <a:lnTo>
                  <a:pt x="1253" y="1688"/>
                </a:lnTo>
                <a:lnTo>
                  <a:pt x="1264" y="1529"/>
                </a:lnTo>
                <a:lnTo>
                  <a:pt x="355" y="1529"/>
                </a:lnTo>
                <a:close/>
                <a:moveTo>
                  <a:pt x="2459" y="348"/>
                </a:moveTo>
                <a:lnTo>
                  <a:pt x="2499" y="426"/>
                </a:lnTo>
                <a:lnTo>
                  <a:pt x="2536" y="511"/>
                </a:lnTo>
                <a:lnTo>
                  <a:pt x="2570" y="602"/>
                </a:lnTo>
                <a:lnTo>
                  <a:pt x="2602" y="697"/>
                </a:lnTo>
                <a:lnTo>
                  <a:pt x="2632" y="798"/>
                </a:lnTo>
                <a:lnTo>
                  <a:pt x="2658" y="904"/>
                </a:lnTo>
                <a:lnTo>
                  <a:pt x="2682" y="1013"/>
                </a:lnTo>
                <a:lnTo>
                  <a:pt x="2703" y="1126"/>
                </a:lnTo>
                <a:lnTo>
                  <a:pt x="2722" y="1242"/>
                </a:lnTo>
                <a:lnTo>
                  <a:pt x="3550" y="1242"/>
                </a:lnTo>
                <a:lnTo>
                  <a:pt x="3501" y="1150"/>
                </a:lnTo>
                <a:lnTo>
                  <a:pt x="3447" y="1063"/>
                </a:lnTo>
                <a:lnTo>
                  <a:pt x="3387" y="978"/>
                </a:lnTo>
                <a:lnTo>
                  <a:pt x="3323" y="897"/>
                </a:lnTo>
                <a:lnTo>
                  <a:pt x="3254" y="821"/>
                </a:lnTo>
                <a:lnTo>
                  <a:pt x="3180" y="749"/>
                </a:lnTo>
                <a:lnTo>
                  <a:pt x="3103" y="680"/>
                </a:lnTo>
                <a:lnTo>
                  <a:pt x="3020" y="618"/>
                </a:lnTo>
                <a:lnTo>
                  <a:pt x="2935" y="559"/>
                </a:lnTo>
                <a:lnTo>
                  <a:pt x="2847" y="506"/>
                </a:lnTo>
                <a:lnTo>
                  <a:pt x="2754" y="458"/>
                </a:lnTo>
                <a:lnTo>
                  <a:pt x="2659" y="415"/>
                </a:lnTo>
                <a:lnTo>
                  <a:pt x="2561" y="378"/>
                </a:lnTo>
                <a:lnTo>
                  <a:pt x="2459" y="348"/>
                </a:lnTo>
                <a:close/>
                <a:moveTo>
                  <a:pt x="1559" y="348"/>
                </a:moveTo>
                <a:lnTo>
                  <a:pt x="1458" y="378"/>
                </a:lnTo>
                <a:lnTo>
                  <a:pt x="1360" y="415"/>
                </a:lnTo>
                <a:lnTo>
                  <a:pt x="1264" y="458"/>
                </a:lnTo>
                <a:lnTo>
                  <a:pt x="1171" y="506"/>
                </a:lnTo>
                <a:lnTo>
                  <a:pt x="1083" y="559"/>
                </a:lnTo>
                <a:lnTo>
                  <a:pt x="997" y="618"/>
                </a:lnTo>
                <a:lnTo>
                  <a:pt x="916" y="680"/>
                </a:lnTo>
                <a:lnTo>
                  <a:pt x="838" y="749"/>
                </a:lnTo>
                <a:lnTo>
                  <a:pt x="765" y="821"/>
                </a:lnTo>
                <a:lnTo>
                  <a:pt x="696" y="897"/>
                </a:lnTo>
                <a:lnTo>
                  <a:pt x="631" y="978"/>
                </a:lnTo>
                <a:lnTo>
                  <a:pt x="572" y="1063"/>
                </a:lnTo>
                <a:lnTo>
                  <a:pt x="518" y="1150"/>
                </a:lnTo>
                <a:lnTo>
                  <a:pt x="468" y="1242"/>
                </a:lnTo>
                <a:lnTo>
                  <a:pt x="1297" y="1242"/>
                </a:lnTo>
                <a:lnTo>
                  <a:pt x="1315" y="1126"/>
                </a:lnTo>
                <a:lnTo>
                  <a:pt x="1336" y="1013"/>
                </a:lnTo>
                <a:lnTo>
                  <a:pt x="1360" y="904"/>
                </a:lnTo>
                <a:lnTo>
                  <a:pt x="1387" y="798"/>
                </a:lnTo>
                <a:lnTo>
                  <a:pt x="1416" y="697"/>
                </a:lnTo>
                <a:lnTo>
                  <a:pt x="1448" y="602"/>
                </a:lnTo>
                <a:lnTo>
                  <a:pt x="1482" y="511"/>
                </a:lnTo>
                <a:lnTo>
                  <a:pt x="1519" y="426"/>
                </a:lnTo>
                <a:lnTo>
                  <a:pt x="1559" y="348"/>
                </a:lnTo>
                <a:close/>
                <a:moveTo>
                  <a:pt x="2009" y="289"/>
                </a:moveTo>
                <a:lnTo>
                  <a:pt x="1986" y="291"/>
                </a:lnTo>
                <a:lnTo>
                  <a:pt x="1963" y="302"/>
                </a:lnTo>
                <a:lnTo>
                  <a:pt x="1937" y="319"/>
                </a:lnTo>
                <a:lnTo>
                  <a:pt x="1910" y="345"/>
                </a:lnTo>
                <a:lnTo>
                  <a:pt x="1882" y="377"/>
                </a:lnTo>
                <a:lnTo>
                  <a:pt x="1853" y="416"/>
                </a:lnTo>
                <a:lnTo>
                  <a:pt x="1823" y="464"/>
                </a:lnTo>
                <a:lnTo>
                  <a:pt x="1794" y="519"/>
                </a:lnTo>
                <a:lnTo>
                  <a:pt x="1764" y="583"/>
                </a:lnTo>
                <a:lnTo>
                  <a:pt x="1734" y="656"/>
                </a:lnTo>
                <a:lnTo>
                  <a:pt x="1706" y="735"/>
                </a:lnTo>
                <a:lnTo>
                  <a:pt x="1678" y="827"/>
                </a:lnTo>
                <a:lnTo>
                  <a:pt x="1651" y="924"/>
                </a:lnTo>
                <a:lnTo>
                  <a:pt x="1628" y="1026"/>
                </a:lnTo>
                <a:lnTo>
                  <a:pt x="1607" y="1132"/>
                </a:lnTo>
                <a:lnTo>
                  <a:pt x="1587" y="1242"/>
                </a:lnTo>
                <a:lnTo>
                  <a:pt x="2430" y="1242"/>
                </a:lnTo>
                <a:lnTo>
                  <a:pt x="2412" y="1132"/>
                </a:lnTo>
                <a:lnTo>
                  <a:pt x="2391" y="1026"/>
                </a:lnTo>
                <a:lnTo>
                  <a:pt x="2368" y="924"/>
                </a:lnTo>
                <a:lnTo>
                  <a:pt x="2341" y="827"/>
                </a:lnTo>
                <a:lnTo>
                  <a:pt x="2312" y="735"/>
                </a:lnTo>
                <a:lnTo>
                  <a:pt x="2284" y="656"/>
                </a:lnTo>
                <a:lnTo>
                  <a:pt x="2254" y="583"/>
                </a:lnTo>
                <a:lnTo>
                  <a:pt x="2225" y="519"/>
                </a:lnTo>
                <a:lnTo>
                  <a:pt x="2194" y="464"/>
                </a:lnTo>
                <a:lnTo>
                  <a:pt x="2165" y="416"/>
                </a:lnTo>
                <a:lnTo>
                  <a:pt x="2136" y="377"/>
                </a:lnTo>
                <a:lnTo>
                  <a:pt x="2108" y="345"/>
                </a:lnTo>
                <a:lnTo>
                  <a:pt x="2081" y="319"/>
                </a:lnTo>
                <a:lnTo>
                  <a:pt x="2055" y="302"/>
                </a:lnTo>
                <a:lnTo>
                  <a:pt x="2031" y="291"/>
                </a:lnTo>
                <a:lnTo>
                  <a:pt x="2009" y="289"/>
                </a:lnTo>
                <a:close/>
                <a:moveTo>
                  <a:pt x="2009" y="0"/>
                </a:moveTo>
                <a:lnTo>
                  <a:pt x="2009" y="0"/>
                </a:lnTo>
                <a:lnTo>
                  <a:pt x="2133" y="4"/>
                </a:lnTo>
                <a:lnTo>
                  <a:pt x="2253" y="15"/>
                </a:lnTo>
                <a:lnTo>
                  <a:pt x="2372" y="33"/>
                </a:lnTo>
                <a:lnTo>
                  <a:pt x="2489" y="59"/>
                </a:lnTo>
                <a:lnTo>
                  <a:pt x="2604" y="90"/>
                </a:lnTo>
                <a:lnTo>
                  <a:pt x="2715" y="129"/>
                </a:lnTo>
                <a:lnTo>
                  <a:pt x="2824" y="173"/>
                </a:lnTo>
                <a:lnTo>
                  <a:pt x="2929" y="224"/>
                </a:lnTo>
                <a:lnTo>
                  <a:pt x="3030" y="280"/>
                </a:lnTo>
                <a:lnTo>
                  <a:pt x="3128" y="341"/>
                </a:lnTo>
                <a:lnTo>
                  <a:pt x="3223" y="409"/>
                </a:lnTo>
                <a:lnTo>
                  <a:pt x="3313" y="481"/>
                </a:lnTo>
                <a:lnTo>
                  <a:pt x="3398" y="559"/>
                </a:lnTo>
                <a:lnTo>
                  <a:pt x="3479" y="641"/>
                </a:lnTo>
                <a:lnTo>
                  <a:pt x="3555" y="727"/>
                </a:lnTo>
                <a:lnTo>
                  <a:pt x="3626" y="818"/>
                </a:lnTo>
                <a:lnTo>
                  <a:pt x="3693" y="913"/>
                </a:lnTo>
                <a:lnTo>
                  <a:pt x="3753" y="1012"/>
                </a:lnTo>
                <a:lnTo>
                  <a:pt x="3808" y="1113"/>
                </a:lnTo>
                <a:lnTo>
                  <a:pt x="3857" y="1220"/>
                </a:lnTo>
                <a:lnTo>
                  <a:pt x="3900" y="1328"/>
                </a:lnTo>
                <a:lnTo>
                  <a:pt x="3904" y="1338"/>
                </a:lnTo>
                <a:lnTo>
                  <a:pt x="3907" y="1347"/>
                </a:lnTo>
                <a:lnTo>
                  <a:pt x="3940" y="1451"/>
                </a:lnTo>
                <a:lnTo>
                  <a:pt x="3968" y="1559"/>
                </a:lnTo>
                <a:lnTo>
                  <a:pt x="3990" y="1668"/>
                </a:lnTo>
                <a:lnTo>
                  <a:pt x="4005" y="1779"/>
                </a:lnTo>
                <a:lnTo>
                  <a:pt x="4015" y="1892"/>
                </a:lnTo>
                <a:lnTo>
                  <a:pt x="4018" y="2007"/>
                </a:lnTo>
                <a:lnTo>
                  <a:pt x="4015" y="2121"/>
                </a:lnTo>
                <a:lnTo>
                  <a:pt x="4005" y="2235"/>
                </a:lnTo>
                <a:lnTo>
                  <a:pt x="3990" y="2346"/>
                </a:lnTo>
                <a:lnTo>
                  <a:pt x="3968" y="2455"/>
                </a:lnTo>
                <a:lnTo>
                  <a:pt x="3940" y="2562"/>
                </a:lnTo>
                <a:lnTo>
                  <a:pt x="3907" y="2667"/>
                </a:lnTo>
                <a:lnTo>
                  <a:pt x="3904" y="2676"/>
                </a:lnTo>
                <a:lnTo>
                  <a:pt x="3900" y="2684"/>
                </a:lnTo>
                <a:lnTo>
                  <a:pt x="3857" y="2794"/>
                </a:lnTo>
                <a:lnTo>
                  <a:pt x="3808" y="2899"/>
                </a:lnTo>
                <a:lnTo>
                  <a:pt x="3753" y="3002"/>
                </a:lnTo>
                <a:lnTo>
                  <a:pt x="3693" y="3100"/>
                </a:lnTo>
                <a:lnTo>
                  <a:pt x="3626" y="3196"/>
                </a:lnTo>
                <a:lnTo>
                  <a:pt x="3555" y="3287"/>
                </a:lnTo>
                <a:lnTo>
                  <a:pt x="3479" y="3373"/>
                </a:lnTo>
                <a:lnTo>
                  <a:pt x="3398" y="3455"/>
                </a:lnTo>
                <a:lnTo>
                  <a:pt x="3313" y="3532"/>
                </a:lnTo>
                <a:lnTo>
                  <a:pt x="3223" y="3605"/>
                </a:lnTo>
                <a:lnTo>
                  <a:pt x="3128" y="3672"/>
                </a:lnTo>
                <a:lnTo>
                  <a:pt x="3030" y="3734"/>
                </a:lnTo>
                <a:lnTo>
                  <a:pt x="2929" y="3790"/>
                </a:lnTo>
                <a:lnTo>
                  <a:pt x="2824" y="3840"/>
                </a:lnTo>
                <a:lnTo>
                  <a:pt x="2715" y="3885"/>
                </a:lnTo>
                <a:lnTo>
                  <a:pt x="2604" y="3923"/>
                </a:lnTo>
                <a:lnTo>
                  <a:pt x="2489" y="3955"/>
                </a:lnTo>
                <a:lnTo>
                  <a:pt x="2372" y="3980"/>
                </a:lnTo>
                <a:lnTo>
                  <a:pt x="2253" y="3998"/>
                </a:lnTo>
                <a:lnTo>
                  <a:pt x="2133" y="4009"/>
                </a:lnTo>
                <a:lnTo>
                  <a:pt x="2009" y="4013"/>
                </a:lnTo>
                <a:lnTo>
                  <a:pt x="1886" y="4009"/>
                </a:lnTo>
                <a:lnTo>
                  <a:pt x="1764" y="3998"/>
                </a:lnTo>
                <a:lnTo>
                  <a:pt x="1645" y="3980"/>
                </a:lnTo>
                <a:lnTo>
                  <a:pt x="1528" y="3955"/>
                </a:lnTo>
                <a:lnTo>
                  <a:pt x="1414" y="3923"/>
                </a:lnTo>
                <a:lnTo>
                  <a:pt x="1303" y="3885"/>
                </a:lnTo>
                <a:lnTo>
                  <a:pt x="1195" y="3840"/>
                </a:lnTo>
                <a:lnTo>
                  <a:pt x="1089" y="3790"/>
                </a:lnTo>
                <a:lnTo>
                  <a:pt x="987" y="3734"/>
                </a:lnTo>
                <a:lnTo>
                  <a:pt x="890" y="3672"/>
                </a:lnTo>
                <a:lnTo>
                  <a:pt x="795" y="3605"/>
                </a:lnTo>
                <a:lnTo>
                  <a:pt x="706" y="3532"/>
                </a:lnTo>
                <a:lnTo>
                  <a:pt x="620" y="3455"/>
                </a:lnTo>
                <a:lnTo>
                  <a:pt x="538" y="3373"/>
                </a:lnTo>
                <a:lnTo>
                  <a:pt x="462" y="3287"/>
                </a:lnTo>
                <a:lnTo>
                  <a:pt x="392" y="3196"/>
                </a:lnTo>
                <a:lnTo>
                  <a:pt x="326" y="3100"/>
                </a:lnTo>
                <a:lnTo>
                  <a:pt x="266" y="3002"/>
                </a:lnTo>
                <a:lnTo>
                  <a:pt x="210" y="2899"/>
                </a:lnTo>
                <a:lnTo>
                  <a:pt x="161" y="2794"/>
                </a:lnTo>
                <a:lnTo>
                  <a:pt x="118" y="2684"/>
                </a:lnTo>
                <a:lnTo>
                  <a:pt x="114" y="2676"/>
                </a:lnTo>
                <a:lnTo>
                  <a:pt x="112" y="2667"/>
                </a:lnTo>
                <a:lnTo>
                  <a:pt x="79" y="2562"/>
                </a:lnTo>
                <a:lnTo>
                  <a:pt x="50" y="2455"/>
                </a:lnTo>
                <a:lnTo>
                  <a:pt x="28" y="2346"/>
                </a:lnTo>
                <a:lnTo>
                  <a:pt x="12" y="2235"/>
                </a:lnTo>
                <a:lnTo>
                  <a:pt x="2" y="2121"/>
                </a:lnTo>
                <a:lnTo>
                  <a:pt x="0" y="2007"/>
                </a:lnTo>
                <a:lnTo>
                  <a:pt x="2" y="1892"/>
                </a:lnTo>
                <a:lnTo>
                  <a:pt x="12" y="1779"/>
                </a:lnTo>
                <a:lnTo>
                  <a:pt x="28" y="1668"/>
                </a:lnTo>
                <a:lnTo>
                  <a:pt x="50" y="1559"/>
                </a:lnTo>
                <a:lnTo>
                  <a:pt x="79" y="1451"/>
                </a:lnTo>
                <a:lnTo>
                  <a:pt x="112" y="1347"/>
                </a:lnTo>
                <a:lnTo>
                  <a:pt x="114" y="1338"/>
                </a:lnTo>
                <a:lnTo>
                  <a:pt x="118" y="1328"/>
                </a:lnTo>
                <a:lnTo>
                  <a:pt x="161" y="1220"/>
                </a:lnTo>
                <a:lnTo>
                  <a:pt x="210" y="1113"/>
                </a:lnTo>
                <a:lnTo>
                  <a:pt x="266" y="1012"/>
                </a:lnTo>
                <a:lnTo>
                  <a:pt x="326" y="913"/>
                </a:lnTo>
                <a:lnTo>
                  <a:pt x="392" y="818"/>
                </a:lnTo>
                <a:lnTo>
                  <a:pt x="462" y="727"/>
                </a:lnTo>
                <a:lnTo>
                  <a:pt x="538" y="641"/>
                </a:lnTo>
                <a:lnTo>
                  <a:pt x="620" y="559"/>
                </a:lnTo>
                <a:lnTo>
                  <a:pt x="706" y="481"/>
                </a:lnTo>
                <a:lnTo>
                  <a:pt x="795" y="409"/>
                </a:lnTo>
                <a:lnTo>
                  <a:pt x="890" y="341"/>
                </a:lnTo>
                <a:lnTo>
                  <a:pt x="987" y="280"/>
                </a:lnTo>
                <a:lnTo>
                  <a:pt x="1089" y="224"/>
                </a:lnTo>
                <a:lnTo>
                  <a:pt x="1194" y="173"/>
                </a:lnTo>
                <a:lnTo>
                  <a:pt x="1303" y="129"/>
                </a:lnTo>
                <a:lnTo>
                  <a:pt x="1414" y="90"/>
                </a:lnTo>
                <a:lnTo>
                  <a:pt x="1528" y="59"/>
                </a:lnTo>
                <a:lnTo>
                  <a:pt x="1645" y="33"/>
                </a:lnTo>
                <a:lnTo>
                  <a:pt x="1764" y="15"/>
                </a:lnTo>
                <a:lnTo>
                  <a:pt x="1886" y="4"/>
                </a:lnTo>
                <a:lnTo>
                  <a:pt x="200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99220" y="6216461"/>
            <a:ext cx="3445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>
                  <a:noFill/>
                </a:ln>
                <a:solidFill>
                  <a:srgbClr val="114263"/>
                </a:solidFill>
              </a:rPr>
              <a:t>PREPARE.</a:t>
            </a:r>
            <a:r>
              <a:rPr lang="en-US" sz="1600" b="1" baseline="0" dirty="0">
                <a:ln>
                  <a:noFill/>
                </a:ln>
                <a:solidFill>
                  <a:srgbClr val="114263"/>
                </a:solidFill>
              </a:rPr>
              <a:t> RESPOND. RECOVER.</a:t>
            </a:r>
            <a:endParaRPr lang="en-US" sz="1600" b="1" dirty="0">
              <a:ln>
                <a:noFill/>
              </a:ln>
              <a:solidFill>
                <a:srgbClr val="114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9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 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4C79-DB58-47C3-8A53-B572813BC1A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7E40-3C38-4107-ACA5-36802E9F5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7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61" r:id="rId5"/>
    <p:sldLayoutId id="2147483662" r:id="rId6"/>
    <p:sldLayoutId id="2147483663" r:id="rId7"/>
    <p:sldLayoutId id="2147483665" r:id="rId8"/>
    <p:sldLayoutId id="214748366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marR="0" indent="-1047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Wingdings" panose="05000000000000000000" pitchFamily="2" charset="2"/>
        <a:buChar char="Ø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78034" y="3249466"/>
            <a:ext cx="10840469" cy="11649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Regional COVID-19 Coordination Center Overview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8FBEFA6-C9F7-438C-8B0B-2179BAB53C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8710" y="4549140"/>
            <a:ext cx="9624060" cy="922712"/>
          </a:xfrm>
        </p:spPr>
        <p:txBody>
          <a:bodyPr>
            <a:normAutofit/>
          </a:bodyPr>
          <a:lstStyle/>
          <a:p>
            <a:r>
              <a:rPr lang="en-US" dirty="0"/>
              <a:t>March 22,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46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Integrated COVID-19 Planning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80" y="1420785"/>
            <a:ext cx="11063440" cy="484631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Coordinated surge planning and mitigation implementation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Crisis Standards of Care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Regional COVID-19 Coordination Center </a:t>
            </a:r>
            <a:r>
              <a:rPr lang="en-US" sz="3200" dirty="0"/>
              <a:t>(RC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Situational awareness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Resource coordination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Patient placement coordination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Integration with crisis standards of care implementation </a:t>
            </a:r>
          </a:p>
          <a:p>
            <a:endParaRPr lang="en-US" sz="2000" dirty="0"/>
          </a:p>
          <a:p>
            <a:endParaRPr lang="en-US" sz="1800" i="1" dirty="0"/>
          </a:p>
          <a:p>
            <a:endParaRPr lang="en-US" sz="18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E40-3C38-4107-ACA5-36802E9F5B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0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80" y="1420785"/>
            <a:ext cx="11063440" cy="4846319"/>
          </a:xfrm>
        </p:spPr>
        <p:txBody>
          <a:bodyPr/>
          <a:lstStyle/>
          <a:p>
            <a:endParaRPr lang="en-US" sz="30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Overarching framework to coordinate across systems and institutions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Transparency across the system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Using all available resources to ensure we are doing the greatest good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Mitigating crisis for as long as possible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Managing crisis in a coordinated and consistent way – we all get there, and manage, together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No current single system exists to do this</a:t>
            </a:r>
          </a:p>
          <a:p>
            <a:endParaRPr lang="en-US" sz="1800" i="1" dirty="0"/>
          </a:p>
          <a:p>
            <a:endParaRPr lang="en-US" sz="18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E40-3C38-4107-ACA5-36802E9F5B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</a:t>
            </a:r>
            <a:r>
              <a:rPr lang="en-US" baseline="30000" dirty="0"/>
              <a:t>3 </a:t>
            </a:r>
            <a:r>
              <a:rPr lang="en-US" dirty="0"/>
              <a:t>Purpose &amp;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80" y="1420785"/>
            <a:ext cx="11063440" cy="48463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Coordinated, equitable placement of patients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Support from multiple partners:   </a:t>
            </a:r>
          </a:p>
          <a:p>
            <a:pPr marL="1030288" lvl="2" indent="-342900"/>
            <a:r>
              <a:rPr lang="en-US" sz="2000" dirty="0">
                <a:solidFill>
                  <a:srgbClr val="002060"/>
                </a:solidFill>
              </a:rPr>
              <a:t>Washington State Department of Health, </a:t>
            </a:r>
          </a:p>
          <a:p>
            <a:pPr marL="1030288" lvl="2" indent="-342900"/>
            <a:r>
              <a:rPr lang="en-US" sz="2000" dirty="0" err="1">
                <a:solidFill>
                  <a:srgbClr val="002060"/>
                </a:solidFill>
              </a:rPr>
              <a:t>ocal</a:t>
            </a:r>
            <a:r>
              <a:rPr lang="en-US" sz="2000" dirty="0">
                <a:solidFill>
                  <a:srgbClr val="002060"/>
                </a:solidFill>
              </a:rPr>
              <a:t> health jurisdictions, </a:t>
            </a:r>
          </a:p>
          <a:p>
            <a:pPr marL="1030288" lvl="2" indent="-342900"/>
            <a:r>
              <a:rPr lang="en-US" sz="2000" dirty="0">
                <a:solidFill>
                  <a:srgbClr val="002060"/>
                </a:solidFill>
              </a:rPr>
              <a:t>healthcare coalitions, </a:t>
            </a:r>
          </a:p>
          <a:p>
            <a:pPr marL="1030288" lvl="2" indent="-342900"/>
            <a:r>
              <a:rPr lang="en-US" sz="2000" dirty="0">
                <a:solidFill>
                  <a:srgbClr val="002060"/>
                </a:solidFill>
              </a:rPr>
              <a:t>EMS agencies,</a:t>
            </a:r>
          </a:p>
          <a:p>
            <a:pPr marL="1030288" lvl="2" indent="-342900"/>
            <a:r>
              <a:rPr lang="en-US" sz="2000" dirty="0">
                <a:solidFill>
                  <a:srgbClr val="002060"/>
                </a:solidFill>
              </a:rPr>
              <a:t> Emergency management departments, and</a:t>
            </a:r>
          </a:p>
          <a:p>
            <a:pPr marL="1030288" lvl="2" indent="-342900"/>
            <a:r>
              <a:rPr lang="en-US" sz="2000" dirty="0">
                <a:solidFill>
                  <a:srgbClr val="002060"/>
                </a:solidFill>
              </a:rPr>
              <a:t> All Healthcare facilities</a:t>
            </a:r>
            <a:endParaRPr lang="en-US" sz="2000" b="1" dirty="0"/>
          </a:p>
          <a:p>
            <a:endParaRPr lang="en-US" dirty="0"/>
          </a:p>
          <a:p>
            <a:endParaRPr lang="en-US" sz="2000" i="1" dirty="0"/>
          </a:p>
          <a:p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E40-3C38-4107-ACA5-36802E9F5B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3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460DBD8-B80C-4A08-BEEC-92D6E4772B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Triage Team </a:t>
            </a:r>
            <a:r>
              <a:rPr lang="en-US"/>
              <a:t>Regional Structure</a:t>
            </a:r>
            <a:endParaRPr lang="en-US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21677" r="14207" b="4872"/>
          <a:stretch/>
        </p:blipFill>
        <p:spPr bwMode="auto">
          <a:xfrm>
            <a:off x="1633507" y="1601930"/>
            <a:ext cx="8924987" cy="51195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637984-6AD5-4362-830B-1ECECF3D124E}"/>
              </a:ext>
            </a:extLst>
          </p:cNvPr>
          <p:cNvSpPr/>
          <p:nvPr/>
        </p:nvSpPr>
        <p:spPr>
          <a:xfrm>
            <a:off x="6264388" y="3327181"/>
            <a:ext cx="2071008" cy="36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9976C-F4AE-4FE8-A24A-A26355AC0F92}"/>
              </a:ext>
            </a:extLst>
          </p:cNvPr>
          <p:cNvSpPr txBox="1"/>
          <p:nvPr/>
        </p:nvSpPr>
        <p:spPr>
          <a:xfrm>
            <a:off x="7567612" y="2859247"/>
            <a:ext cx="171246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CSC Clinical Triage Team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B60C57-8BB9-4511-BC0A-5924E12D37CE}"/>
              </a:ext>
            </a:extLst>
          </p:cNvPr>
          <p:cNvSpPr txBox="1"/>
          <p:nvPr/>
        </p:nvSpPr>
        <p:spPr>
          <a:xfrm>
            <a:off x="5167994" y="2766915"/>
            <a:ext cx="164510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Regional COVID Coordinating Center (RC3)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F598F4-BC5F-4129-867E-789E09AA3FF8}"/>
              </a:ext>
            </a:extLst>
          </p:cNvPr>
          <p:cNvCxnSpPr/>
          <p:nvPr/>
        </p:nvCxnSpPr>
        <p:spPr>
          <a:xfrm>
            <a:off x="6934201" y="3140529"/>
            <a:ext cx="42454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436DEFF-1031-4CD6-95BB-A273E1359882}"/>
              </a:ext>
            </a:extLst>
          </p:cNvPr>
          <p:cNvSpPr/>
          <p:nvPr/>
        </p:nvSpPr>
        <p:spPr>
          <a:xfrm>
            <a:off x="2010383" y="2987968"/>
            <a:ext cx="1498059" cy="305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6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</a:t>
            </a:r>
            <a:r>
              <a:rPr lang="en-US" baseline="30000" dirty="0"/>
              <a:t>3 </a:t>
            </a:r>
            <a:r>
              <a:rPr lang="en-US" dirty="0"/>
              <a:t>Support &amp;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80" y="1420785"/>
            <a:ext cx="11063440" cy="484631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Developed in coordination with University of Washington Medicine &amp; partners following Life Care Center of Kirkland support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Based on a Disaster Medical </a:t>
            </a:r>
            <a:r>
              <a:rPr lang="en-US" sz="3000">
                <a:solidFill>
                  <a:srgbClr val="002060"/>
                </a:solidFill>
              </a:rPr>
              <a:t>Coordination Center (DMCC) </a:t>
            </a:r>
            <a:r>
              <a:rPr lang="en-US" sz="3000" dirty="0">
                <a:solidFill>
                  <a:srgbClr val="002060"/>
                </a:solidFill>
              </a:rPr>
              <a:t>model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Single physical Center location (site TBD)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Regional CSC triage team provides clinical consultation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Seeking integration with EMS agencies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Integration into state response structures</a:t>
            </a:r>
          </a:p>
          <a:p>
            <a:endParaRPr lang="en-US" sz="2000" dirty="0"/>
          </a:p>
          <a:p>
            <a:endParaRPr lang="en-US" sz="1800" i="1" dirty="0"/>
          </a:p>
          <a:p>
            <a:endParaRPr lang="en-US" sz="18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E40-3C38-4107-ACA5-36802E9F5B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6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E40-3C38-4107-ACA5-36802E9F5B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751B6D-ED6B-42AD-9121-C5F9B1229788}"/>
              </a:ext>
            </a:extLst>
          </p:cNvPr>
          <p:cNvSpPr/>
          <p:nvPr/>
        </p:nvSpPr>
        <p:spPr>
          <a:xfrm>
            <a:off x="525780" y="1760220"/>
            <a:ext cx="2777490" cy="96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00E1C9-6833-4C2F-9DCC-B5135E19F858}"/>
              </a:ext>
            </a:extLst>
          </p:cNvPr>
          <p:cNvSpPr/>
          <p:nvPr/>
        </p:nvSpPr>
        <p:spPr>
          <a:xfrm>
            <a:off x="8873490" y="4505093"/>
            <a:ext cx="2777490" cy="1179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DCB3D-8756-4588-9085-E9B6CD545A60}"/>
              </a:ext>
            </a:extLst>
          </p:cNvPr>
          <p:cNvSpPr txBox="1"/>
          <p:nvPr/>
        </p:nvSpPr>
        <p:spPr>
          <a:xfrm>
            <a:off x="421423" y="3844290"/>
            <a:ext cx="3325387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 Received by RC3 coordinator. Coordinator collects basic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Discusses with designated physician or CSC regional triage team.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D1A407-3CD8-4B85-82F1-A28CE3C4C2D3}"/>
              </a:ext>
            </a:extLst>
          </p:cNvPr>
          <p:cNvSpPr txBox="1"/>
          <p:nvPr/>
        </p:nvSpPr>
        <p:spPr>
          <a:xfrm>
            <a:off x="4673800" y="2626846"/>
            <a:ext cx="348889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Physician or CSC Regional Triage Team identifies appropriate placement utilizing situational awareness tools, discussions with receiving facilities, and other relevant partners.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Notifies RC3 coordinator when placement is identified.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45D67B-2B16-471D-9709-8198A1AE682B}"/>
              </a:ext>
            </a:extLst>
          </p:cNvPr>
          <p:cNvSpPr txBox="1"/>
          <p:nvPr/>
        </p:nvSpPr>
        <p:spPr>
          <a:xfrm>
            <a:off x="8888732" y="1760220"/>
            <a:ext cx="277749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RC3 Coordinator connects Referring physician or EMS with receiving hospital/physician for clinical report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2CCC1-C5E7-47DA-9685-E99FB993875E}"/>
              </a:ext>
            </a:extLst>
          </p:cNvPr>
          <p:cNvSpPr txBox="1"/>
          <p:nvPr/>
        </p:nvSpPr>
        <p:spPr>
          <a:xfrm>
            <a:off x="525780" y="1980515"/>
            <a:ext cx="277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Incoming call from outside facility or EMS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3D742E-A543-421F-8EF0-AC92080F75C0}"/>
              </a:ext>
            </a:extLst>
          </p:cNvPr>
          <p:cNvSpPr txBox="1"/>
          <p:nvPr/>
        </p:nvSpPr>
        <p:spPr>
          <a:xfrm>
            <a:off x="8873492" y="4675286"/>
            <a:ext cx="277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Referring MD/Facility arranges for transport of patient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29C1BE5-BD3E-4DD8-8678-A2EC2DA3040D}"/>
              </a:ext>
            </a:extLst>
          </p:cNvPr>
          <p:cNvSpPr/>
          <p:nvPr/>
        </p:nvSpPr>
        <p:spPr>
          <a:xfrm rot="5400000">
            <a:off x="1464153" y="3090677"/>
            <a:ext cx="833832" cy="5048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DC1518A-CCD9-4573-BCBF-867F887E7C8B}"/>
              </a:ext>
            </a:extLst>
          </p:cNvPr>
          <p:cNvSpPr/>
          <p:nvPr/>
        </p:nvSpPr>
        <p:spPr>
          <a:xfrm rot="20250377">
            <a:off x="3775110" y="4109735"/>
            <a:ext cx="833832" cy="5048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8CF6AAC-A82E-46A0-893C-343B67678AA7}"/>
              </a:ext>
            </a:extLst>
          </p:cNvPr>
          <p:cNvSpPr/>
          <p:nvPr/>
        </p:nvSpPr>
        <p:spPr>
          <a:xfrm rot="20250377">
            <a:off x="8108797" y="2744844"/>
            <a:ext cx="833832" cy="5048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2AD91B54-F714-46A7-86FF-F36DFDCA39BC}"/>
              </a:ext>
            </a:extLst>
          </p:cNvPr>
          <p:cNvSpPr/>
          <p:nvPr/>
        </p:nvSpPr>
        <p:spPr>
          <a:xfrm rot="5400000">
            <a:off x="9845319" y="3757383"/>
            <a:ext cx="833832" cy="5048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3B96D74-395E-4D5C-9C8E-1C697485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5"/>
            <a:ext cx="10515600" cy="1325563"/>
          </a:xfrm>
        </p:spPr>
        <p:txBody>
          <a:bodyPr/>
          <a:lstStyle/>
          <a:p>
            <a:r>
              <a:rPr lang="en-US" dirty="0"/>
              <a:t>RC</a:t>
            </a:r>
            <a:r>
              <a:rPr lang="en-US" baseline="30000" dirty="0"/>
              <a:t>3 </a:t>
            </a:r>
            <a:r>
              <a:rPr lang="en-US" dirty="0"/>
              <a:t>Flow Diagram</a:t>
            </a:r>
          </a:p>
        </p:txBody>
      </p:sp>
    </p:spTree>
    <p:extLst>
      <p:ext uri="{BB962C8B-B14F-4D97-AF65-F5344CB8AC3E}">
        <p14:creationId xmlns:p14="http://schemas.microsoft.com/office/powerpoint/2010/main" val="302965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it 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80" y="1420785"/>
            <a:ext cx="11063440" cy="484631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Cooperation:  best available data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</a:rPr>
              <a:t>WATrac</a:t>
            </a:r>
            <a:r>
              <a:rPr lang="en-US" sz="2400" dirty="0">
                <a:solidFill>
                  <a:srgbClr val="002060"/>
                </a:solidFill>
              </a:rPr>
              <a:t>, daily dashboards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Exploring MST enhanced solution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Transparency about resource availability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2060"/>
                </a:solidFill>
              </a:rPr>
              <a:t>Staff and logistics support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Other clinical support </a:t>
            </a:r>
          </a:p>
          <a:p>
            <a:pPr marL="1144588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Additional staffing to compliment DMCC, Coalition </a:t>
            </a:r>
          </a:p>
          <a:p>
            <a:pPr lvl="2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endParaRPr lang="en-US" sz="2000" dirty="0"/>
          </a:p>
          <a:p>
            <a:endParaRPr lang="en-US" sz="1800" i="1" dirty="0"/>
          </a:p>
          <a:p>
            <a:endParaRPr lang="en-US" sz="18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E40-3C38-4107-ACA5-36802E9F5B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1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E40-3C38-4107-ACA5-36802E9F5B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1" y="2144272"/>
            <a:ext cx="10240926" cy="226045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500" dirty="0"/>
              <a:t>Thank you</a:t>
            </a:r>
            <a:br>
              <a:rPr lang="en-US" sz="4500" dirty="0"/>
            </a:br>
            <a:br>
              <a:rPr lang="en-US" sz="2000" dirty="0"/>
            </a:br>
            <a:br>
              <a:rPr lang="en-US" dirty="0"/>
            </a:br>
            <a:endParaRPr lang="en-US" sz="320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7600" y="3961507"/>
            <a:ext cx="4557325" cy="1077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33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WHRN">
      <a:dk1>
        <a:sysClr val="windowText" lastClr="000000"/>
      </a:dk1>
      <a:lt1>
        <a:sysClr val="window" lastClr="FFFFFF"/>
      </a:lt1>
      <a:dk2>
        <a:srgbClr val="114263"/>
      </a:dk2>
      <a:lt2>
        <a:srgbClr val="BCBEC0"/>
      </a:lt2>
      <a:accent1>
        <a:srgbClr val="A5CF55"/>
      </a:accent1>
      <a:accent2>
        <a:srgbClr val="636769"/>
      </a:accent2>
      <a:accent3>
        <a:srgbClr val="4A9BB8"/>
      </a:accent3>
      <a:accent4>
        <a:srgbClr val="81A43E"/>
      </a:accent4>
      <a:accent5>
        <a:srgbClr val="C8D1D9"/>
      </a:accent5>
      <a:accent6>
        <a:srgbClr val="E6EFD7"/>
      </a:accent6>
      <a:hlink>
        <a:srgbClr val="44546A"/>
      </a:hlink>
      <a:folHlink>
        <a:srgbClr val="5B9BD5"/>
      </a:folHlink>
    </a:clrScheme>
    <a:fontScheme name="Custom 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HRN presentation 16_9 R1" id="{F53DD507-091F-43A1-8588-695F43256589}" vid="{A68028E4-EF76-4C33-907A-4CF94208E2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 NWHRN presentation 16_9 R1</Template>
  <TotalTime>10110</TotalTime>
  <Words>362</Words>
  <Application>Microsoft Office PowerPoint</Application>
  <PresentationFormat>Widescreen</PresentationFormat>
  <Paragraphs>85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Office Theme</vt:lpstr>
      <vt:lpstr>Regional COVID-19 Coordination Center Overview</vt:lpstr>
      <vt:lpstr>Components of Integrated COVID-19 Planning </vt:lpstr>
      <vt:lpstr>What’s the need</vt:lpstr>
      <vt:lpstr>RC3 Purpose &amp; Concept</vt:lpstr>
      <vt:lpstr>Triage Team Regional Structure</vt:lpstr>
      <vt:lpstr>RC3 Support &amp; Coordination</vt:lpstr>
      <vt:lpstr>RC3 Flow Diagram</vt:lpstr>
      <vt:lpstr>What will it take</vt:lpstr>
      <vt:lpstr>Thank you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Dufresne</dc:creator>
  <cp:lastModifiedBy>Vicki Sakata</cp:lastModifiedBy>
  <cp:revision>402</cp:revision>
  <cp:lastPrinted>2019-06-11T22:15:08Z</cp:lastPrinted>
  <dcterms:created xsi:type="dcterms:W3CDTF">2016-12-30T22:32:19Z</dcterms:created>
  <dcterms:modified xsi:type="dcterms:W3CDTF">2020-03-22T21:41:10Z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FA739AAE-C63F-403C-99F8-06D84F0BD6AA</vt:lpwstr>
  </property>
  <property fmtid="{D5CDD505-2E9C-101B-9397-08002B2CF9AE}" pid="3" name="ArticulatePath">
    <vt:lpwstr>CST Intro_17OCT17</vt:lpwstr>
  </property>
</Properties>
</file>