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3775" r:id="rId5"/>
  </p:sldMasterIdLst>
  <p:notesMasterIdLst>
    <p:notesMasterId r:id="rId30"/>
  </p:notesMasterIdLst>
  <p:sldIdLst>
    <p:sldId id="429" r:id="rId6"/>
    <p:sldId id="430" r:id="rId7"/>
    <p:sldId id="431" r:id="rId8"/>
    <p:sldId id="432" r:id="rId9"/>
    <p:sldId id="484" r:id="rId10"/>
    <p:sldId id="493" r:id="rId11"/>
    <p:sldId id="433" r:id="rId12"/>
    <p:sldId id="494" r:id="rId13"/>
    <p:sldId id="434" r:id="rId14"/>
    <p:sldId id="435" r:id="rId15"/>
    <p:sldId id="498" r:id="rId16"/>
    <p:sldId id="495" r:id="rId17"/>
    <p:sldId id="496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7" r:id="rId27"/>
    <p:sldId id="437" r:id="rId28"/>
    <p:sldId id="428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80"/>
    <a:srgbClr val="00CC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115" autoAdjust="0"/>
    <p:restoredTop sz="81688" autoAdjust="0"/>
  </p:normalViewPr>
  <p:slideViewPr>
    <p:cSldViewPr>
      <p:cViewPr>
        <p:scale>
          <a:sx n="60" d="100"/>
          <a:sy n="60" d="100"/>
        </p:scale>
        <p:origin x="-341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C20AD2B-C269-48CD-BB5A-49A1D87B7565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405F0ED-8CD9-49E6-8C00-1634772E00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5617" y="4643205"/>
            <a:ext cx="5850835" cy="43202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5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6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7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3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F0ED-8CD9-49E6-8C00-1634772E00B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5F0D-EF49-4D6C-89D2-DAADC0FE876E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1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ED9C-0C2D-4800-88F6-F0C4B775F2EB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AD3A-E6F6-438C-A758-D4498EF0DE5D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" y="1447800"/>
            <a:ext cx="684586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4800600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4458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5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68580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51054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7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42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4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34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448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rgbClr val="22B7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5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E163-10E4-44B1-A414-32BF7B931C05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8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4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7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rgbClr val="22B7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8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8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52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rgbClr val="22B7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3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830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rgbClr val="22B7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69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54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A058-602A-413C-86F2-3ACD6E45B3E2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83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41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rgbClr val="22B7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90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253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08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553200"/>
            <a:ext cx="6248400" cy="0"/>
          </a:xfrm>
          <a:prstGeom prst="line">
            <a:avLst/>
          </a:prstGeom>
          <a:ln>
            <a:solidFill>
              <a:srgbClr val="22B7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9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8257-DB9E-43D5-BB6B-8823D6A7B4CE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4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E335-744A-4337-96E1-1CAC2E95665D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7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1CE-60C8-48FB-8A66-4FF451080E4B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227-2FAD-4E3F-BE77-BA1AB4D46612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6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65D-7541-4C35-8D5A-93884052686E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1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E29-FCB5-4098-85E9-02067040914C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9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6994D9-FE06-4779-BABF-38048650CB88}" type="datetime1">
              <a:rPr lang="en-US" smtClean="0">
                <a:solidFill>
                  <a:srgbClr val="EEECE1"/>
                </a:solidFill>
              </a:rPr>
              <a:pPr/>
              <a:t>11/4/2013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9525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45868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45868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45868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45868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45868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45868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45868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45868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45868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445868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445868"/>
          </a:solidFill>
          <a:latin typeface="+mn-lt"/>
          <a:ea typeface="ＭＳ Ｐゴシック" charset="0"/>
          <a:cs typeface="+mn-cs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45868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45868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45868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maraz@wsha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ha.org/0513.cfm" TargetMode="External"/><Relationship Id="rId2" Type="http://schemas.openxmlformats.org/officeDocument/2006/relationships/hyperlink" Target="mailto:maraz@wsh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6148" y="1447800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97D"/>
                </a:solidFill>
              </a:rPr>
              <a:t>Partnership for Patients</a:t>
            </a:r>
          </a:p>
          <a:p>
            <a:pPr algn="ctr"/>
            <a:r>
              <a:rPr lang="en-US" sz="3200" b="1" dirty="0" smtClean="0">
                <a:solidFill>
                  <a:srgbClr val="1F497D"/>
                </a:solidFill>
              </a:rPr>
              <a:t>Safe Deliveries Roadmap</a:t>
            </a:r>
          </a:p>
          <a:p>
            <a:pPr algn="ctr"/>
            <a:r>
              <a:rPr lang="en-US" sz="3200" b="1" dirty="0" smtClean="0">
                <a:solidFill>
                  <a:srgbClr val="1F497D"/>
                </a:solidFill>
              </a:rPr>
              <a:t>Learning Collaborative Webcast</a:t>
            </a:r>
          </a:p>
          <a:p>
            <a:pPr algn="ctr"/>
            <a:r>
              <a:rPr lang="en-US" sz="3200" b="1" dirty="0" smtClean="0">
                <a:solidFill>
                  <a:srgbClr val="1F497D"/>
                </a:solidFill>
              </a:rPr>
              <a:t>November 5, 2013</a:t>
            </a:r>
            <a:endParaRPr lang="en-US" sz="3200" b="1" dirty="0">
              <a:solidFill>
                <a:srgbClr val="1F497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79" y="152400"/>
            <a:ext cx="167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AZ~1.COR\AppData\Local\Temp\XPgrpwise\banner3704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3882954"/>
            <a:ext cx="84582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46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81000"/>
            <a:ext cx="8415020" cy="1417638"/>
          </a:xfrm>
        </p:spPr>
        <p:txBody>
          <a:bodyPr/>
          <a:lstStyle/>
          <a:p>
            <a:pPr algn="ctr"/>
            <a:r>
              <a:rPr lang="en-US" sz="4000" dirty="0" smtClean="0"/>
              <a:t>Leading Edge Advanced Practice </a:t>
            </a:r>
            <a:r>
              <a:rPr lang="en-US" sz="4000" dirty="0" smtClean="0"/>
              <a:t>Topics</a:t>
            </a:r>
            <a:br>
              <a:rPr lang="en-US" sz="4000" dirty="0" smtClean="0"/>
            </a:br>
            <a:r>
              <a:rPr lang="en-US" sz="4000" b="1" dirty="0" smtClean="0"/>
              <a:t>LEAPT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557782"/>
            <a:ext cx="4038600" cy="4590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Kittitas </a:t>
            </a:r>
            <a:r>
              <a:rPr lang="en-US" dirty="0"/>
              <a:t>Valley Healthcare</a:t>
            </a:r>
          </a:p>
          <a:p>
            <a:pPr lvl="0"/>
            <a:r>
              <a:rPr lang="en-US" dirty="0"/>
              <a:t>Legacy Salmon </a:t>
            </a:r>
            <a:r>
              <a:rPr lang="en-US" dirty="0" smtClean="0"/>
              <a:t>Creek Medical Center</a:t>
            </a:r>
            <a:endParaRPr lang="en-US" dirty="0"/>
          </a:p>
          <a:p>
            <a:pPr lvl="0"/>
            <a:r>
              <a:rPr lang="en-US" dirty="0" smtClean="0"/>
              <a:t>Overlake Medical Center</a:t>
            </a:r>
            <a:endParaRPr lang="en-US" dirty="0"/>
          </a:p>
          <a:p>
            <a:pPr lvl="0"/>
            <a:r>
              <a:rPr lang="en-US" dirty="0"/>
              <a:t>PeaceHealth St. </a:t>
            </a:r>
            <a:r>
              <a:rPr lang="en-US" dirty="0" smtClean="0"/>
              <a:t>Joseph Medical Center</a:t>
            </a:r>
            <a:endParaRPr lang="en-US" dirty="0"/>
          </a:p>
          <a:p>
            <a:pPr lvl="0"/>
            <a:r>
              <a:rPr lang="en-US" dirty="0"/>
              <a:t>Providence Holy Family Hospital</a:t>
            </a:r>
          </a:p>
          <a:p>
            <a:pPr lvl="0"/>
            <a:r>
              <a:rPr lang="en-US" dirty="0"/>
              <a:t>Providence Sacred Heart Medical </a:t>
            </a:r>
            <a:r>
              <a:rPr lang="en-US" dirty="0" smtClean="0"/>
              <a:t>Center and Children’s Hospital</a:t>
            </a:r>
            <a:endParaRPr lang="en-US" dirty="0"/>
          </a:p>
          <a:p>
            <a:pPr lvl="0"/>
            <a:r>
              <a:rPr lang="en-US" dirty="0"/>
              <a:t>Providence St </a:t>
            </a:r>
            <a:r>
              <a:rPr lang="en-US" dirty="0" smtClean="0"/>
              <a:t>Peter Hospital</a:t>
            </a:r>
            <a:endParaRPr lang="en-US" dirty="0"/>
          </a:p>
          <a:p>
            <a:pPr lvl="0"/>
            <a:r>
              <a:rPr lang="en-US" dirty="0"/>
              <a:t>Samaritan Healthcare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68800" y="1557782"/>
            <a:ext cx="3995420" cy="4590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Swedish/Ballard</a:t>
            </a:r>
            <a:endParaRPr lang="en-US" dirty="0"/>
          </a:p>
          <a:p>
            <a:pPr lvl="0"/>
            <a:r>
              <a:rPr lang="en-US" dirty="0" smtClean="0"/>
              <a:t>Swedish/Edmonds</a:t>
            </a:r>
            <a:endParaRPr lang="en-US" dirty="0"/>
          </a:p>
          <a:p>
            <a:pPr lvl="0"/>
            <a:r>
              <a:rPr lang="en-US" dirty="0" smtClean="0"/>
              <a:t>Swedish/First </a:t>
            </a:r>
            <a:r>
              <a:rPr lang="en-US" dirty="0"/>
              <a:t>Hill</a:t>
            </a:r>
          </a:p>
          <a:p>
            <a:pPr lvl="0"/>
            <a:r>
              <a:rPr lang="en-US" dirty="0" smtClean="0"/>
              <a:t>Swedish/Issaquah</a:t>
            </a:r>
            <a:endParaRPr lang="en-US" dirty="0"/>
          </a:p>
          <a:p>
            <a:pPr lvl="0"/>
            <a:r>
              <a:rPr lang="en-US" dirty="0"/>
              <a:t>Three Rivers Hospital  </a:t>
            </a:r>
          </a:p>
          <a:p>
            <a:pPr lvl="0"/>
            <a:r>
              <a:rPr lang="en-US" dirty="0" smtClean="0"/>
              <a:t>UW Medicine/Northwest Hospital &amp; Medical Center</a:t>
            </a:r>
            <a:endParaRPr lang="en-US" dirty="0"/>
          </a:p>
          <a:p>
            <a:pPr lvl="0"/>
            <a:r>
              <a:rPr lang="en-US" dirty="0" smtClean="0"/>
              <a:t>UW Medicine/Valley Medical Center</a:t>
            </a:r>
            <a:endParaRPr lang="en-US" dirty="0"/>
          </a:p>
          <a:p>
            <a:pPr lvl="0"/>
            <a:r>
              <a:rPr lang="en-US" dirty="0"/>
              <a:t>Whidbey General Hospital</a:t>
            </a:r>
          </a:p>
          <a:p>
            <a:pPr lvl="0"/>
            <a:r>
              <a:rPr lang="en-US" dirty="0"/>
              <a:t>Yakima </a:t>
            </a:r>
            <a:r>
              <a:rPr lang="en-US" dirty="0" smtClean="0"/>
              <a:t>Valley Memorial Hospital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38800"/>
            <a:ext cx="2623820" cy="1018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26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      Meeting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/>
              <a:t>2013</a:t>
            </a:r>
          </a:p>
          <a:p>
            <a:r>
              <a:rPr lang="en-US" sz="2400" dirty="0" smtClean="0"/>
              <a:t>Monthly (webcast) 7:00 am – 8:00 am</a:t>
            </a:r>
          </a:p>
          <a:p>
            <a:pPr lvl="1">
              <a:buClr>
                <a:srgbClr val="C0504D"/>
              </a:buClr>
            </a:pPr>
            <a:r>
              <a:rPr lang="en-US" sz="2200" strike="sngStrike" dirty="0" smtClean="0">
                <a:solidFill>
                  <a:prstClr val="black"/>
                </a:solidFill>
              </a:rPr>
              <a:t>December 5</a:t>
            </a:r>
            <a:r>
              <a:rPr lang="en-US" sz="2200" strike="sngStrike" baseline="30000" dirty="0" smtClean="0">
                <a:solidFill>
                  <a:prstClr val="black"/>
                </a:solidFill>
              </a:rPr>
              <a:t>th</a:t>
            </a:r>
            <a:r>
              <a:rPr lang="en-US" sz="2200" strike="sngStrike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2400" dirty="0" smtClean="0"/>
              <a:t>Safe Table (in-person) 9:00 – 2:30 pm</a:t>
            </a:r>
          </a:p>
          <a:p>
            <a:pPr lvl="1"/>
            <a:r>
              <a:rPr lang="en-US" sz="2200" dirty="0" smtClean="0"/>
              <a:t>November 19</a:t>
            </a:r>
            <a:r>
              <a:rPr lang="en-US" sz="2200" baseline="30000" dirty="0" smtClean="0"/>
              <a:t>th</a:t>
            </a:r>
            <a:endParaRPr lang="en-US" sz="2200" dirty="0" smtClean="0"/>
          </a:p>
          <a:p>
            <a:pPr>
              <a:buNone/>
            </a:pPr>
            <a:r>
              <a:rPr lang="en-US" b="1" dirty="0" smtClean="0"/>
              <a:t>2014</a:t>
            </a:r>
            <a:endParaRPr lang="en-US" dirty="0" smtClean="0"/>
          </a:p>
          <a:p>
            <a:r>
              <a:rPr lang="en-US" sz="2400" dirty="0" smtClean="0"/>
              <a:t>Monthly (webcast) 7:00 am – 8:00 am</a:t>
            </a:r>
          </a:p>
          <a:p>
            <a:pPr lvl="1"/>
            <a:r>
              <a:rPr lang="en-US" sz="2200" dirty="0" smtClean="0"/>
              <a:t>January 9</a:t>
            </a:r>
          </a:p>
          <a:p>
            <a:pPr lvl="1"/>
            <a:r>
              <a:rPr lang="en-US" sz="2200" dirty="0" smtClean="0"/>
              <a:t>February 21</a:t>
            </a:r>
          </a:p>
          <a:p>
            <a:pPr lvl="1"/>
            <a:r>
              <a:rPr lang="en-US" sz="2200" dirty="0" smtClean="0"/>
              <a:t>March 26</a:t>
            </a:r>
          </a:p>
          <a:p>
            <a:pPr lvl="1"/>
            <a:r>
              <a:rPr lang="en-US" sz="2200" dirty="0" smtClean="0"/>
              <a:t>April 23</a:t>
            </a:r>
          </a:p>
          <a:p>
            <a:pPr lvl="1"/>
            <a:r>
              <a:rPr lang="en-US" sz="2200" dirty="0" smtClean="0"/>
              <a:t>May 20</a:t>
            </a:r>
          </a:p>
          <a:p>
            <a:pPr lvl="1"/>
            <a:r>
              <a:rPr lang="en-US" sz="2200" dirty="0" smtClean="0"/>
              <a:t>June 12</a:t>
            </a:r>
          </a:p>
          <a:p>
            <a:r>
              <a:rPr lang="en-US" sz="2400" dirty="0" smtClean="0"/>
              <a:t>Safe Table (in-person) 9:00 am – 2:30 pm</a:t>
            </a:r>
          </a:p>
          <a:p>
            <a:pPr lvl="1"/>
            <a:r>
              <a:rPr lang="en-US" sz="2200" dirty="0" smtClean="0"/>
              <a:t>April 1</a:t>
            </a:r>
          </a:p>
          <a:p>
            <a:pPr lvl="1"/>
            <a:r>
              <a:rPr lang="en-US" sz="2200" dirty="0" smtClean="0"/>
              <a:t>July 24</a:t>
            </a:r>
          </a:p>
          <a:p>
            <a:pPr lvl="1"/>
            <a:r>
              <a:rPr lang="en-US" sz="2200" dirty="0" smtClean="0"/>
              <a:t>November 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1524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CANCELLED!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3390900" y="13335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59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Upcoming Safe Table</a:t>
            </a:r>
            <a:br>
              <a:rPr lang="en-US" dirty="0" smtClean="0"/>
            </a:br>
            <a:r>
              <a:rPr lang="en-US" sz="3600" dirty="0" smtClean="0"/>
              <a:t>November 19, </a:t>
            </a:r>
            <a:r>
              <a:rPr lang="en-US" sz="3600" dirty="0" smtClean="0"/>
              <a:t>2013</a:t>
            </a:r>
            <a:br>
              <a:rPr lang="en-US" sz="3600" dirty="0" smtClean="0"/>
            </a:br>
            <a:r>
              <a:rPr lang="en-US" sz="3600" dirty="0" smtClean="0"/>
              <a:t>9:00 am </a:t>
            </a:r>
            <a:r>
              <a:rPr lang="en-US" sz="3600" dirty="0" smtClean="0"/>
              <a:t>– </a:t>
            </a:r>
            <a:r>
              <a:rPr lang="en-US" sz="3600" dirty="0" smtClean="0"/>
              <a:t>2:30 pm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286000"/>
            <a:ext cx="7620000" cy="4800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Intrapartum</a:t>
            </a:r>
            <a:r>
              <a:rPr lang="en-US" sz="3200" dirty="0" smtClean="0"/>
              <a:t> Fetal Assessment</a:t>
            </a:r>
          </a:p>
          <a:p>
            <a:r>
              <a:rPr lang="en-US" sz="3200" dirty="0" smtClean="0"/>
              <a:t>Checklists and algorithms</a:t>
            </a:r>
          </a:p>
          <a:p>
            <a:r>
              <a:rPr lang="en-US" sz="3200" dirty="0" smtClean="0"/>
              <a:t>Measures and Data collection</a:t>
            </a:r>
          </a:p>
          <a:p>
            <a:r>
              <a:rPr lang="en-US" sz="3200" dirty="0" smtClean="0"/>
              <a:t>Latest Early Elective Delivery and Episiotomy reports</a:t>
            </a:r>
          </a:p>
          <a:p>
            <a:r>
              <a:rPr lang="en-US" sz="3200" dirty="0" smtClean="0"/>
              <a:t>Implementation plan for 2014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55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066800"/>
            <a:ext cx="8001000" cy="2593975"/>
          </a:xfrm>
        </p:spPr>
        <p:txBody>
          <a:bodyPr/>
          <a:lstStyle/>
          <a:p>
            <a:pPr algn="ctr"/>
            <a:r>
              <a:rPr lang="en-US" dirty="0" smtClean="0"/>
              <a:t>Featured Presentation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5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ctrTitle"/>
          </p:nvPr>
        </p:nvSpPr>
        <p:spPr>
          <a:xfrm>
            <a:off x="12700" y="1447800"/>
            <a:ext cx="6845300" cy="14700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Cesarean Section Rates</a:t>
            </a:r>
          </a:p>
        </p:txBody>
      </p:sp>
      <p:sp>
        <p:nvSpPr>
          <p:cNvPr id="4710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Dr. Angela Chien</a:t>
            </a:r>
            <a:endParaRPr lang="en-US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Cesarean Section Rates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9" b="-1539"/>
          <a:stretch/>
        </p:blipFill>
        <p:spPr bwMode="auto">
          <a:xfrm>
            <a:off x="381000" y="2362200"/>
            <a:ext cx="8536919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98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Data is limited in that only includes deliveries done by general OB/GYNs (excludes hospitalists, MFM, midwives)</a:t>
            </a:r>
          </a:p>
          <a:p>
            <a:pPr lvl="0" fontAlgn="auto"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This is about 90% of deliveries at </a:t>
            </a:r>
            <a:r>
              <a:rPr lang="en-US" sz="2000" b="1" dirty="0" smtClean="0">
                <a:solidFill>
                  <a:prstClr val="black"/>
                </a:solidFill>
                <a:ea typeface="+mn-ea"/>
                <a:cs typeface="+mn-cs"/>
              </a:rPr>
              <a:t>Evergreen</a:t>
            </a:r>
          </a:p>
          <a:p>
            <a:pPr lvl="0" fontAlgn="auto"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ea typeface="+mn-ea"/>
                <a:cs typeface="+mn-cs"/>
              </a:rPr>
              <a:t>Labor </a:t>
            </a: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was allowed in 76% of our patients consistently over the three year period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95048"/>
            <a:ext cx="5111750" cy="5209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30083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Cesarean Section Rates</a:t>
            </a:r>
            <a:endParaRPr kumimoji="0" lang="en-US" sz="25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2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Cesarean Section Rates—First Stage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Overall reduced rate of 1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stage CS, predominantly in INDUCED population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INDUCED population,  this is both in management of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dystocia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fetal tracing concerns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86" y="273050"/>
            <a:ext cx="5036678" cy="585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3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00"/>
                </a:solidFill>
              </a:rPr>
              <a:t>Cesarean Section Rates—Second Stage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There has been reduction in CS being done for 2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2000" b="1" dirty="0" smtClean="0">
                <a:solidFill>
                  <a:srgbClr val="000000"/>
                </a:solidFill>
              </a:rPr>
              <a:t> stage </a:t>
            </a:r>
            <a:r>
              <a:rPr lang="en-US" sz="2000" b="1" dirty="0" err="1" smtClean="0">
                <a:solidFill>
                  <a:srgbClr val="000000"/>
                </a:solidFill>
              </a:rPr>
              <a:t>dystocia</a:t>
            </a:r>
            <a:r>
              <a:rPr lang="en-US" sz="2000" b="1" dirty="0" smtClean="0">
                <a:solidFill>
                  <a:srgbClr val="000000"/>
                </a:solidFill>
              </a:rPr>
              <a:t> in both induced and spontaneous labor populations</a:t>
            </a:r>
          </a:p>
          <a:p>
            <a:endParaRPr lang="en-US" sz="2000" dirty="0"/>
          </a:p>
          <a:p>
            <a:endParaRPr lang="en-US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5111750" cy="5056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58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Inductions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2" y="1044120"/>
            <a:ext cx="7393058" cy="5082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0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pPr algn="ctr"/>
            <a:r>
              <a:rPr lang="en-US" sz="3600" dirty="0" smtClean="0"/>
              <a:t>Safe Deliveries Roadmap Project Coordinator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r="3188" b="16000"/>
          <a:stretch>
            <a:fillRect/>
          </a:stretch>
        </p:blipFill>
        <p:spPr>
          <a:xfrm>
            <a:off x="876300" y="3637649"/>
            <a:ext cx="1543885" cy="1981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38200" y="1143000"/>
            <a:ext cx="70104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 algn="ctr">
              <a:spcBef>
                <a:spcPct val="20000"/>
              </a:spcBef>
              <a:buClr>
                <a:srgbClr val="4F81BD"/>
              </a:buClr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342900" indent="-228600" algn="ctr">
              <a:spcBef>
                <a:spcPct val="20000"/>
              </a:spcBef>
              <a:buClr>
                <a:srgbClr val="4F81BD"/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Mara </a:t>
            </a:r>
            <a:r>
              <a:rPr lang="en-US" sz="3600" dirty="0">
                <a:solidFill>
                  <a:prstClr val="black"/>
                </a:solidFill>
              </a:rPr>
              <a:t>Zabari, Director of Integration Partnership for </a:t>
            </a:r>
            <a:r>
              <a:rPr lang="en-US" sz="3600" dirty="0" smtClean="0">
                <a:solidFill>
                  <a:prstClr val="black"/>
                </a:solidFill>
              </a:rPr>
              <a:t>Patients</a:t>
            </a:r>
          </a:p>
          <a:p>
            <a:pPr marL="342900" indent="-228600" algn="ctr">
              <a:spcBef>
                <a:spcPct val="20000"/>
              </a:spcBef>
              <a:buClr>
                <a:srgbClr val="4F81BD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Washington State Hospital Association</a:t>
            </a:r>
            <a:endParaRPr lang="en-US" sz="3200" dirty="0">
              <a:solidFill>
                <a:prstClr val="black"/>
              </a:solidFill>
            </a:endParaRPr>
          </a:p>
          <a:p>
            <a:pPr marL="342900" indent="-228600" algn="ctr">
              <a:spcBef>
                <a:spcPct val="20000"/>
              </a:spcBef>
              <a:buClr>
                <a:srgbClr val="4F81BD"/>
              </a:buClr>
            </a:pPr>
            <a:endParaRPr lang="en-US" sz="3600" dirty="0">
              <a:solidFill>
                <a:prstClr val="black"/>
              </a:solidFill>
            </a:endParaRPr>
          </a:p>
          <a:p>
            <a:pPr marL="342900" indent="-228600" algn="ctr">
              <a:spcBef>
                <a:spcPct val="20000"/>
              </a:spcBef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</a:rPr>
              <a:t>206-216-2529</a:t>
            </a:r>
          </a:p>
          <a:p>
            <a:pPr marL="342900" indent="-228600" algn="ctr">
              <a:spcBef>
                <a:spcPct val="20000"/>
              </a:spcBef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  <a:hlinkClick r:id="rId4"/>
              </a:rPr>
              <a:t>maraz@wsha.org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5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ABOUT THE REST OF BREE?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8824"/>
            <a:ext cx="8229600" cy="2923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3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324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 we have a different patient population?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52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6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57400"/>
            <a:ext cx="6845862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      Meeting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/>
              <a:t>2013</a:t>
            </a:r>
          </a:p>
          <a:p>
            <a:r>
              <a:rPr lang="en-US" sz="2400" dirty="0" smtClean="0"/>
              <a:t>Monthly (webcast) 7:00 am – 8:00 am</a:t>
            </a:r>
          </a:p>
          <a:p>
            <a:pPr lvl="1">
              <a:buClr>
                <a:srgbClr val="C0504D"/>
              </a:buClr>
            </a:pPr>
            <a:r>
              <a:rPr lang="en-US" sz="2200" strike="sngStrike" dirty="0" smtClean="0">
                <a:solidFill>
                  <a:prstClr val="black"/>
                </a:solidFill>
              </a:rPr>
              <a:t>December 5</a:t>
            </a:r>
            <a:r>
              <a:rPr lang="en-US" sz="2200" strike="sngStrike" baseline="30000" dirty="0" smtClean="0">
                <a:solidFill>
                  <a:prstClr val="black"/>
                </a:solidFill>
              </a:rPr>
              <a:t>th</a:t>
            </a:r>
            <a:r>
              <a:rPr lang="en-US" sz="2200" strike="sngStrike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2400" dirty="0" smtClean="0"/>
              <a:t>Safe Table (in-person) 9:00 – 2:30 pm</a:t>
            </a:r>
          </a:p>
          <a:p>
            <a:pPr lvl="1"/>
            <a:r>
              <a:rPr lang="en-US" sz="2200" dirty="0" smtClean="0"/>
              <a:t>November 19</a:t>
            </a:r>
            <a:r>
              <a:rPr lang="en-US" sz="2200" baseline="30000" dirty="0" smtClean="0"/>
              <a:t>th</a:t>
            </a:r>
            <a:endParaRPr lang="en-US" sz="2200" dirty="0" smtClean="0"/>
          </a:p>
          <a:p>
            <a:pPr>
              <a:buNone/>
            </a:pPr>
            <a:r>
              <a:rPr lang="en-US" b="1" dirty="0" smtClean="0"/>
              <a:t>2014</a:t>
            </a:r>
            <a:endParaRPr lang="en-US" dirty="0" smtClean="0"/>
          </a:p>
          <a:p>
            <a:r>
              <a:rPr lang="en-US" sz="2400" dirty="0" smtClean="0"/>
              <a:t>Monthly (webcast) 7:00 am – 8:00 am</a:t>
            </a:r>
          </a:p>
          <a:p>
            <a:pPr lvl="1"/>
            <a:r>
              <a:rPr lang="en-US" sz="2200" dirty="0" smtClean="0"/>
              <a:t>January 9</a:t>
            </a:r>
          </a:p>
          <a:p>
            <a:pPr lvl="1"/>
            <a:r>
              <a:rPr lang="en-US" sz="2200" dirty="0" smtClean="0"/>
              <a:t>February 21</a:t>
            </a:r>
          </a:p>
          <a:p>
            <a:pPr lvl="1"/>
            <a:r>
              <a:rPr lang="en-US" sz="2200" dirty="0" smtClean="0"/>
              <a:t>March 26</a:t>
            </a:r>
          </a:p>
          <a:p>
            <a:pPr lvl="1"/>
            <a:r>
              <a:rPr lang="en-US" sz="2200" dirty="0" smtClean="0"/>
              <a:t>April 23</a:t>
            </a:r>
          </a:p>
          <a:p>
            <a:pPr lvl="1"/>
            <a:r>
              <a:rPr lang="en-US" sz="2200" dirty="0" smtClean="0"/>
              <a:t>May 20</a:t>
            </a:r>
          </a:p>
          <a:p>
            <a:pPr lvl="1"/>
            <a:r>
              <a:rPr lang="en-US" sz="2200" dirty="0" smtClean="0"/>
              <a:t>June 12</a:t>
            </a:r>
          </a:p>
          <a:p>
            <a:r>
              <a:rPr lang="en-US" sz="2400" dirty="0" smtClean="0"/>
              <a:t>Safe Table (in-person) 9:00 am – 2:30 pm</a:t>
            </a:r>
          </a:p>
          <a:p>
            <a:pPr lvl="1"/>
            <a:r>
              <a:rPr lang="en-US" sz="2200" dirty="0" smtClean="0"/>
              <a:t>April 1</a:t>
            </a:r>
          </a:p>
          <a:p>
            <a:pPr lvl="1"/>
            <a:r>
              <a:rPr lang="en-US" sz="2200" dirty="0" smtClean="0"/>
              <a:t>July 24</a:t>
            </a:r>
          </a:p>
          <a:p>
            <a:pPr lvl="1"/>
            <a:r>
              <a:rPr lang="en-US" sz="2200" dirty="0" smtClean="0"/>
              <a:t>November 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1524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CANCELLED!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3390900" y="13335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59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86981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prstClr val="black"/>
                </a:solidFill>
              </a:rPr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40896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smtClean="0"/>
              <a:t>Mara Zabari, Director of Integration Partnership for Patients</a:t>
            </a:r>
          </a:p>
          <a:p>
            <a:pPr algn="ctr">
              <a:buNone/>
            </a:pPr>
            <a:r>
              <a:rPr lang="en-US" sz="3600" dirty="0" smtClean="0"/>
              <a:t>206-216-2529</a:t>
            </a:r>
          </a:p>
          <a:p>
            <a:pPr algn="ctr">
              <a:buNone/>
            </a:pPr>
            <a:r>
              <a:rPr lang="en-US" sz="3600" dirty="0" smtClean="0">
                <a:hlinkClick r:id="rId2"/>
              </a:rPr>
              <a:t>maraz@wsha.org</a:t>
            </a:r>
            <a:endParaRPr lang="en-US" sz="3600" dirty="0" smtClean="0"/>
          </a:p>
          <a:p>
            <a:pPr algn="ctr">
              <a:buNone/>
            </a:pPr>
            <a:endParaRPr lang="en-US" sz="3600" dirty="0" smtClean="0">
              <a:hlinkClick r:id="rId3"/>
            </a:endParaRPr>
          </a:p>
          <a:p>
            <a:pPr algn="ctr">
              <a:buNone/>
            </a:pPr>
            <a:r>
              <a:rPr lang="en-US" sz="3600" dirty="0" smtClean="0"/>
              <a:t>Safe </a:t>
            </a:r>
            <a:r>
              <a:rPr lang="en-US" sz="3600" dirty="0"/>
              <a:t>Deliveries Roadmap Website</a:t>
            </a:r>
          </a:p>
          <a:p>
            <a:pPr algn="ctr">
              <a:buNone/>
            </a:pPr>
            <a:r>
              <a:rPr lang="en-US" sz="3600" dirty="0" smtClean="0">
                <a:hlinkClick r:id="rId3"/>
              </a:rPr>
              <a:t>http</a:t>
            </a:r>
            <a:r>
              <a:rPr lang="en-US" sz="3600" dirty="0">
                <a:hlinkClick r:id="rId3"/>
              </a:rPr>
              <a:t>://</a:t>
            </a:r>
            <a:r>
              <a:rPr lang="en-US" sz="3600" dirty="0" smtClean="0">
                <a:hlinkClick r:id="rId3"/>
              </a:rPr>
              <a:t>www.wsha.org/0513.cfm%20</a:t>
            </a:r>
            <a:endParaRPr lang="en-US" sz="3600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5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3788"/>
            <a:ext cx="7620000" cy="968188"/>
          </a:xfrm>
        </p:spPr>
        <p:txBody>
          <a:bodyPr/>
          <a:lstStyle/>
          <a:p>
            <a:pPr algn="ctr"/>
            <a:r>
              <a:rPr lang="en-US" dirty="0" smtClean="0"/>
              <a:t>Project Leaders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2000" y="1502042"/>
            <a:ext cx="7620000" cy="3078919"/>
            <a:chOff x="415836" y="612337"/>
            <a:chExt cx="7620000" cy="30569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199" y="1611892"/>
              <a:ext cx="1589809" cy="205740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0" name="Picture 9" descr="Benedetti 39mmX31mm res400col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789" y="1600199"/>
              <a:ext cx="1645921" cy="205740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15836" y="612337"/>
              <a:ext cx="7620000" cy="702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>
                <a:tabLst>
                  <a:tab pos="682625" algn="l"/>
                  <a:tab pos="4462463" algn="l"/>
                </a:tabLst>
              </a:pP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sz="1050" dirty="0" smtClean="0">
                  <a:solidFill>
                    <a:prstClr val="black"/>
                  </a:solidFill>
                </a:rPr>
                <a:t>	</a:t>
              </a:r>
              <a:r>
                <a:rPr lang="en-US" sz="2000" dirty="0" smtClean="0">
                  <a:solidFill>
                    <a:prstClr val="black"/>
                  </a:solidFill>
                </a:rPr>
                <a:t>Tom Benedetti, MD  	 Dale Reisner, MD</a:t>
              </a:r>
            </a:p>
            <a:p>
              <a:pPr marL="411480" lvl="1">
                <a:tabLst>
                  <a:tab pos="4462463" algn="l"/>
                </a:tabLst>
              </a:pPr>
              <a:r>
                <a:rPr lang="en-US" sz="2000" dirty="0" smtClean="0">
                  <a:solidFill>
                    <a:prstClr val="black"/>
                  </a:solidFill>
                </a:rPr>
                <a:t>University of Washington                      Swedish Medical Center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68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Safe Deliveries Roadmap Consultants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3846"/>
          <a:stretch>
            <a:fillRect/>
          </a:stretch>
        </p:blipFill>
        <p:spPr>
          <a:xfrm>
            <a:off x="1600200" y="2971800"/>
            <a:ext cx="1752601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00200" y="2463968"/>
            <a:ext cx="1738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Eric Knox, MD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19600" y="2320987"/>
            <a:ext cx="2667000" cy="2856130"/>
            <a:chOff x="4495800" y="2325469"/>
            <a:chExt cx="2667000" cy="2856130"/>
          </a:xfrm>
        </p:grpSpPr>
        <p:sp>
          <p:nvSpPr>
            <p:cNvPr id="8" name="Rectangle 7"/>
            <p:cNvSpPr/>
            <p:nvPr/>
          </p:nvSpPr>
          <p:spPr>
            <a:xfrm>
              <a:off x="4495800" y="2325469"/>
              <a:ext cx="2667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88" lvl="1" algn="ctr"/>
              <a:r>
                <a:rPr lang="en-US" sz="2000" dirty="0" smtClean="0">
                  <a:solidFill>
                    <a:prstClr val="black"/>
                  </a:solidFill>
                </a:rPr>
                <a:t>   Kathleen Simpson</a:t>
              </a:r>
            </a:p>
            <a:p>
              <a:pPr marL="111125" lvl="1" algn="ctr"/>
              <a:r>
                <a:rPr lang="en-US" sz="2000" dirty="0" smtClean="0">
                  <a:solidFill>
                    <a:prstClr val="black"/>
                  </a:solidFill>
                </a:rPr>
                <a:t>PhD, RNC, FAAN 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9" descr="CIMG8802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3001538"/>
              <a:ext cx="1524000" cy="218006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47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Featured Presenter</a:t>
            </a:r>
            <a:endParaRPr lang="en-US" dirty="0"/>
          </a:p>
        </p:txBody>
      </p:sp>
      <p:pic>
        <p:nvPicPr>
          <p:cNvPr id="1026" name="Picture 2" descr="C:\Users\MaraZ.CORP\AppData\Local\Microsoft\Windows\Temporary Internet Files\Content.Outlook\7JJ77H9W\Angela Chi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819400" y="2057400"/>
            <a:ext cx="3019425" cy="301942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41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b="1" dirty="0" smtClean="0"/>
              <a:t>Angela </a:t>
            </a:r>
            <a:r>
              <a:rPr lang="en-US" b="1" dirty="0"/>
              <a:t>Chien, MD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17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>Project Updates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96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-17930"/>
            <a:ext cx="9144000" cy="6926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63299" y="5410200"/>
            <a:ext cx="96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Coming Soon: Pre-Conception!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631996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21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Medicaid Quality Incentive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22276" t="11396" r="21154" b="3704"/>
          <a:stretch/>
        </p:blipFill>
        <p:spPr bwMode="auto">
          <a:xfrm>
            <a:off x="787789" y="1679571"/>
            <a:ext cx="5838984" cy="3414713"/>
          </a:xfrm>
          <a:prstGeom prst="rect">
            <a:avLst/>
          </a:prstGeom>
          <a:ln w="19050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34134" t="8832" r="39904" b="24216"/>
          <a:stretch/>
        </p:blipFill>
        <p:spPr bwMode="auto">
          <a:xfrm>
            <a:off x="4800600" y="4038600"/>
            <a:ext cx="1954924" cy="2166390"/>
          </a:xfrm>
          <a:prstGeom prst="rect">
            <a:avLst/>
          </a:prstGeom>
          <a:ln w="19050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2161360">
            <a:off x="794062" y="4703826"/>
            <a:ext cx="1384294" cy="1442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/>
          <a:srcRect l="35417" t="15955" r="37820" b="28205"/>
          <a:stretch/>
        </p:blipFill>
        <p:spPr bwMode="auto">
          <a:xfrm>
            <a:off x="2057400" y="3465128"/>
            <a:ext cx="2590800" cy="2224699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ight Arrow 8"/>
          <p:cNvSpPr/>
          <p:nvPr/>
        </p:nvSpPr>
        <p:spPr>
          <a:xfrm rot="7560846">
            <a:off x="5256059" y="3807297"/>
            <a:ext cx="1166632" cy="163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078456">
            <a:off x="5488786" y="4760296"/>
            <a:ext cx="1287507" cy="1251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2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" y="61662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Participating Hospitals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700" y="1295400"/>
            <a:ext cx="8826500" cy="5791200"/>
          </a:xfrm>
        </p:spPr>
        <p:txBody>
          <a:bodyPr numCol="2">
            <a:normAutofit fontScale="32500" lnSpcReduction="20000"/>
          </a:bodyPr>
          <a:lstStyle/>
          <a:p>
            <a:pPr marL="685800" lvl="0"/>
            <a:r>
              <a:rPr lang="en-US" sz="3700" dirty="0"/>
              <a:t>Cascade </a:t>
            </a:r>
            <a:r>
              <a:rPr lang="en-US" sz="3700" dirty="0" smtClean="0"/>
              <a:t>Valley Hospital and Clinics</a:t>
            </a:r>
            <a:endParaRPr lang="en-US" sz="3700" dirty="0"/>
          </a:p>
          <a:p>
            <a:pPr marL="685800" lvl="0"/>
            <a:r>
              <a:rPr lang="en-US" sz="3700" dirty="0"/>
              <a:t>Central </a:t>
            </a:r>
            <a:r>
              <a:rPr lang="en-US" sz="3700" dirty="0" smtClean="0"/>
              <a:t>Washington Hospital</a:t>
            </a:r>
            <a:endParaRPr lang="en-US" sz="3700" dirty="0"/>
          </a:p>
          <a:p>
            <a:pPr marL="685800" lvl="0"/>
            <a:r>
              <a:rPr lang="en-US" sz="3700" dirty="0"/>
              <a:t>Coulee Medical Center</a:t>
            </a:r>
          </a:p>
          <a:p>
            <a:pPr marL="685800" lvl="0"/>
            <a:r>
              <a:rPr lang="en-US" sz="3700" dirty="0" smtClean="0"/>
              <a:t>EvergreenHealth</a:t>
            </a:r>
          </a:p>
          <a:p>
            <a:pPr marL="685800" lvl="0"/>
            <a:r>
              <a:rPr lang="en-US" sz="3700" dirty="0" smtClean="0"/>
              <a:t>Group Health Cooperative </a:t>
            </a:r>
            <a:endParaRPr lang="en-US" sz="3700" dirty="0"/>
          </a:p>
          <a:p>
            <a:pPr marL="685800" lvl="0"/>
            <a:r>
              <a:rPr lang="en-US" sz="3700" dirty="0"/>
              <a:t>Harrison Medical Center</a:t>
            </a:r>
          </a:p>
          <a:p>
            <a:pPr marL="685800" lvl="0"/>
            <a:r>
              <a:rPr lang="en-US" sz="3700" dirty="0"/>
              <a:t>Highline Medical Center</a:t>
            </a:r>
          </a:p>
          <a:p>
            <a:pPr marL="685800" lvl="0"/>
            <a:r>
              <a:rPr lang="en-US" sz="3700" dirty="0"/>
              <a:t>Island Hospital</a:t>
            </a:r>
          </a:p>
          <a:p>
            <a:pPr marL="685800" lvl="0"/>
            <a:r>
              <a:rPr lang="en-US" sz="3700" dirty="0"/>
              <a:t>Jefferson Healthcare</a:t>
            </a:r>
          </a:p>
          <a:p>
            <a:pPr marL="685800" lvl="0"/>
            <a:r>
              <a:rPr lang="en-US" sz="3700" dirty="0"/>
              <a:t>Kittitas Valley Healthcare</a:t>
            </a:r>
          </a:p>
          <a:p>
            <a:pPr marL="685800" lvl="0"/>
            <a:r>
              <a:rPr lang="en-US" sz="3700" dirty="0"/>
              <a:t>Lake Chelan Community </a:t>
            </a:r>
            <a:r>
              <a:rPr lang="en-US" sz="3700" dirty="0" smtClean="0"/>
              <a:t>Hospital</a:t>
            </a:r>
          </a:p>
          <a:p>
            <a:pPr marL="685800" lvl="0"/>
            <a:r>
              <a:rPr lang="en-US" sz="3700" dirty="0" smtClean="0"/>
              <a:t>Legacy Salmon Creek Medical Center</a:t>
            </a:r>
            <a:endParaRPr lang="en-US" sz="3700" dirty="0"/>
          </a:p>
          <a:p>
            <a:pPr marL="685800" lvl="0"/>
            <a:r>
              <a:rPr lang="en-US" sz="3700" dirty="0"/>
              <a:t>Mid Valley Hospital</a:t>
            </a:r>
          </a:p>
          <a:p>
            <a:pPr marL="685800" lvl="0"/>
            <a:r>
              <a:rPr lang="en-US" sz="3700" dirty="0" smtClean="0"/>
              <a:t>MultiCare Auburn Medical Center</a:t>
            </a:r>
            <a:endParaRPr lang="en-US" sz="3700" dirty="0"/>
          </a:p>
          <a:p>
            <a:pPr marL="685800" lvl="0"/>
            <a:r>
              <a:rPr lang="en-US" sz="3700" dirty="0" smtClean="0"/>
              <a:t>MultiCare </a:t>
            </a:r>
            <a:r>
              <a:rPr lang="en-US" sz="3700" dirty="0"/>
              <a:t>Good Samaritan Hospital</a:t>
            </a:r>
          </a:p>
          <a:p>
            <a:pPr marL="685800" lvl="0"/>
            <a:r>
              <a:rPr lang="en-US" sz="3700" dirty="0" smtClean="0"/>
              <a:t>MultiCare </a:t>
            </a:r>
            <a:r>
              <a:rPr lang="en-US" sz="3700" dirty="0"/>
              <a:t>Tacoma General Hospital</a:t>
            </a:r>
          </a:p>
          <a:p>
            <a:pPr marL="685800" lvl="0"/>
            <a:r>
              <a:rPr lang="en-US" sz="3700" dirty="0"/>
              <a:t>Newport Hospital</a:t>
            </a:r>
          </a:p>
          <a:p>
            <a:pPr marL="685800" lvl="0"/>
            <a:r>
              <a:rPr lang="en-US" sz="3700" dirty="0" smtClean="0"/>
              <a:t>Othello </a:t>
            </a:r>
            <a:r>
              <a:rPr lang="en-US" sz="3700" dirty="0"/>
              <a:t>Community Hospital</a:t>
            </a:r>
          </a:p>
          <a:p>
            <a:pPr marL="685800" lvl="0"/>
            <a:r>
              <a:rPr lang="en-US" sz="3700" dirty="0"/>
              <a:t>Overlake Hospital</a:t>
            </a:r>
          </a:p>
          <a:p>
            <a:pPr marL="685800" lvl="0"/>
            <a:r>
              <a:rPr lang="en-US" sz="3700" dirty="0"/>
              <a:t>PeaceHealth </a:t>
            </a:r>
            <a:r>
              <a:rPr lang="en-US" sz="3700" dirty="0" smtClean="0"/>
              <a:t>Southwest Medical Center</a:t>
            </a:r>
            <a:endParaRPr lang="en-US" sz="3700" dirty="0"/>
          </a:p>
          <a:p>
            <a:pPr marL="685800" lvl="0"/>
            <a:r>
              <a:rPr lang="en-US" sz="3700" dirty="0"/>
              <a:t>PeaceHealth St. </a:t>
            </a:r>
            <a:r>
              <a:rPr lang="en-US" sz="3700" dirty="0" smtClean="0"/>
              <a:t>Joseph Medical Center</a:t>
            </a:r>
          </a:p>
          <a:p>
            <a:pPr marL="685800" lvl="0"/>
            <a:r>
              <a:rPr lang="en-US" sz="3700" dirty="0" smtClean="0"/>
              <a:t>PeaceHealth Sacred Heart Medical Center, Oregon</a:t>
            </a:r>
          </a:p>
          <a:p>
            <a:pPr marL="685800"/>
            <a:r>
              <a:rPr lang="en-US" sz="3700" dirty="0" smtClean="0">
                <a:solidFill>
                  <a:prstClr val="black"/>
                </a:solidFill>
              </a:rPr>
              <a:t>PMH </a:t>
            </a:r>
            <a:r>
              <a:rPr lang="en-US" sz="3700" dirty="0">
                <a:solidFill>
                  <a:prstClr val="black"/>
                </a:solidFill>
              </a:rPr>
              <a:t>Medical </a:t>
            </a:r>
            <a:r>
              <a:rPr lang="en-US" sz="3700" dirty="0" smtClean="0">
                <a:solidFill>
                  <a:prstClr val="black"/>
                </a:solidFill>
              </a:rPr>
              <a:t>Center</a:t>
            </a:r>
          </a:p>
          <a:p>
            <a:pPr marL="685800"/>
            <a:r>
              <a:rPr lang="en-US" sz="3700" dirty="0" smtClean="0">
                <a:solidFill>
                  <a:prstClr val="black"/>
                </a:solidFill>
              </a:rPr>
              <a:t>Providence Holy Family Hospital</a:t>
            </a:r>
            <a:endParaRPr lang="en-US" sz="3700" dirty="0">
              <a:solidFill>
                <a:prstClr val="black"/>
              </a:solidFill>
            </a:endParaRPr>
          </a:p>
          <a:p>
            <a:pPr marL="685800" lvl="0">
              <a:buClr>
                <a:srgbClr val="4F81BD"/>
              </a:buClr>
            </a:pPr>
            <a:r>
              <a:rPr lang="en-US" sz="3700" dirty="0" smtClean="0">
                <a:solidFill>
                  <a:prstClr val="black"/>
                </a:solidFill>
              </a:rPr>
              <a:t>Providence Mt. Carmel Hospital</a:t>
            </a:r>
          </a:p>
          <a:p>
            <a:pPr lvl="0"/>
            <a:endParaRPr lang="en-US" sz="3700" dirty="0" smtClean="0"/>
          </a:p>
          <a:p>
            <a:pPr lvl="0"/>
            <a:endParaRPr lang="en-US" sz="3700" dirty="0" smtClean="0"/>
          </a:p>
          <a:p>
            <a:pPr lvl="0"/>
            <a:endParaRPr lang="en-US" sz="3700" dirty="0" smtClean="0"/>
          </a:p>
          <a:p>
            <a:pPr marL="114300" lvl="0" indent="0">
              <a:buNone/>
            </a:pPr>
            <a:endParaRPr lang="en-US" sz="3700" dirty="0" smtClean="0"/>
          </a:p>
          <a:p>
            <a:pPr lvl="0"/>
            <a:endParaRPr lang="en-US" sz="3700" dirty="0"/>
          </a:p>
          <a:p>
            <a:pPr lvl="0"/>
            <a:endParaRPr lang="en-US" sz="3700" dirty="0" smtClean="0"/>
          </a:p>
          <a:p>
            <a:pPr marL="228600"/>
            <a:r>
              <a:rPr lang="en-US" sz="3700" dirty="0" smtClean="0"/>
              <a:t>Providence Regional Medical Center Everett</a:t>
            </a:r>
            <a:endParaRPr lang="en-US" sz="3700" dirty="0" smtClean="0">
              <a:solidFill>
                <a:prstClr val="black"/>
              </a:solidFill>
            </a:endParaRPr>
          </a:p>
          <a:p>
            <a:pPr marL="228600" lvl="0"/>
            <a:r>
              <a:rPr lang="en-US" sz="3700" dirty="0" smtClean="0"/>
              <a:t>Providence Sacred Heart Medical  Center &amp; Children’s Hospital</a:t>
            </a:r>
          </a:p>
          <a:p>
            <a:pPr marL="228600" lvl="0"/>
            <a:r>
              <a:rPr lang="en-US" sz="3700" dirty="0" smtClean="0"/>
              <a:t>Providence St. Mary Medical Center</a:t>
            </a:r>
          </a:p>
          <a:p>
            <a:pPr marL="228600" lvl="0"/>
            <a:r>
              <a:rPr lang="en-US" sz="3700" dirty="0" smtClean="0"/>
              <a:t>Providence St. Peter Hospital</a:t>
            </a:r>
          </a:p>
          <a:p>
            <a:pPr marL="228600" lvl="0"/>
            <a:r>
              <a:rPr lang="en-US" sz="3700" dirty="0" smtClean="0"/>
              <a:t>Pullman Regional Hospital</a:t>
            </a:r>
          </a:p>
          <a:p>
            <a:pPr marL="228600" lvl="0"/>
            <a:r>
              <a:rPr lang="en-US" sz="3700" dirty="0" smtClean="0"/>
              <a:t>Samaritan Healthcare</a:t>
            </a:r>
            <a:endParaRPr lang="en-US" sz="3700" dirty="0"/>
          </a:p>
          <a:p>
            <a:pPr marL="228600" lvl="0"/>
            <a:r>
              <a:rPr lang="en-US" sz="3700" dirty="0"/>
              <a:t>Skagit Valley </a:t>
            </a:r>
            <a:r>
              <a:rPr lang="en-US" sz="3700" dirty="0" smtClean="0"/>
              <a:t>Hospital</a:t>
            </a:r>
          </a:p>
          <a:p>
            <a:pPr marL="228600" lvl="0"/>
            <a:r>
              <a:rPr lang="en-US" sz="3700" dirty="0" smtClean="0"/>
              <a:t>St. Elizabeth Hospital</a:t>
            </a:r>
            <a:endParaRPr lang="en-US" sz="3700" dirty="0"/>
          </a:p>
          <a:p>
            <a:pPr marL="228600" lvl="0"/>
            <a:r>
              <a:rPr lang="en-US" sz="3700" dirty="0"/>
              <a:t>St. Francis Hospital</a:t>
            </a:r>
          </a:p>
          <a:p>
            <a:pPr marL="228600" lvl="0"/>
            <a:r>
              <a:rPr lang="en-US" sz="3700" dirty="0"/>
              <a:t>St. Joseph Medical </a:t>
            </a:r>
            <a:r>
              <a:rPr lang="en-US" sz="3700" dirty="0" smtClean="0"/>
              <a:t>Center – Franciscan Health System</a:t>
            </a:r>
            <a:endParaRPr lang="en-US" sz="3700" dirty="0"/>
          </a:p>
          <a:p>
            <a:pPr marL="228600" lvl="0"/>
            <a:r>
              <a:rPr lang="en-US" sz="3700" dirty="0"/>
              <a:t>Sunnyside </a:t>
            </a:r>
            <a:r>
              <a:rPr lang="en-US" sz="3700" dirty="0" smtClean="0"/>
              <a:t>Community Hospital &amp; Clinics</a:t>
            </a:r>
            <a:endParaRPr lang="en-US" sz="3700" dirty="0"/>
          </a:p>
          <a:p>
            <a:pPr marL="228600" lvl="0"/>
            <a:r>
              <a:rPr lang="en-US" sz="3700" dirty="0" smtClean="0"/>
              <a:t>Swedish/Ballard</a:t>
            </a:r>
            <a:endParaRPr lang="en-US" sz="3700" dirty="0"/>
          </a:p>
          <a:p>
            <a:pPr marL="228600" lvl="0"/>
            <a:r>
              <a:rPr lang="en-US" sz="3700" dirty="0"/>
              <a:t>Swedish </a:t>
            </a:r>
            <a:r>
              <a:rPr lang="en-US" sz="3700" dirty="0" smtClean="0"/>
              <a:t>/First </a:t>
            </a:r>
            <a:r>
              <a:rPr lang="en-US" sz="3700" dirty="0"/>
              <a:t>Hill</a:t>
            </a:r>
          </a:p>
          <a:p>
            <a:pPr marL="228600" lvl="0"/>
            <a:r>
              <a:rPr lang="en-US" sz="3700" dirty="0" smtClean="0"/>
              <a:t>Swedish/Edmonds</a:t>
            </a:r>
            <a:endParaRPr lang="en-US" sz="3700" dirty="0"/>
          </a:p>
          <a:p>
            <a:pPr marL="228600" lvl="0"/>
            <a:r>
              <a:rPr lang="en-US" sz="3700" dirty="0"/>
              <a:t>Swedish </a:t>
            </a:r>
            <a:r>
              <a:rPr lang="en-US" sz="3700" dirty="0" smtClean="0"/>
              <a:t>/Issaquah</a:t>
            </a:r>
            <a:endParaRPr lang="en-US" sz="3700" dirty="0"/>
          </a:p>
          <a:p>
            <a:pPr marL="228600" lvl="0"/>
            <a:r>
              <a:rPr lang="en-US" sz="3700" dirty="0"/>
              <a:t>Three Rivers Hospital </a:t>
            </a:r>
          </a:p>
          <a:p>
            <a:pPr marL="228600" lvl="0"/>
            <a:r>
              <a:rPr lang="en-US" sz="3700" dirty="0" smtClean="0"/>
              <a:t>UW/University </a:t>
            </a:r>
            <a:r>
              <a:rPr lang="en-US" sz="3700" dirty="0"/>
              <a:t>of Washington Medical Center</a:t>
            </a:r>
          </a:p>
          <a:p>
            <a:pPr marL="228600"/>
            <a:r>
              <a:rPr lang="en-US" sz="3700" dirty="0" smtClean="0"/>
              <a:t>UW/Northwest </a:t>
            </a:r>
            <a:r>
              <a:rPr lang="en-US" sz="3700" dirty="0"/>
              <a:t>Hospital </a:t>
            </a:r>
            <a:r>
              <a:rPr lang="en-US" sz="3700" dirty="0" smtClean="0"/>
              <a:t> &amp; </a:t>
            </a:r>
            <a:r>
              <a:rPr lang="en-US" sz="3700" dirty="0"/>
              <a:t>Medical Center</a:t>
            </a:r>
          </a:p>
          <a:p>
            <a:pPr marL="228600" lvl="0"/>
            <a:r>
              <a:rPr lang="en-US" sz="3700" dirty="0" smtClean="0"/>
              <a:t>UW/Valley </a:t>
            </a:r>
            <a:r>
              <a:rPr lang="en-US" sz="3700" dirty="0"/>
              <a:t>Medical </a:t>
            </a:r>
            <a:r>
              <a:rPr lang="en-US" sz="3700" dirty="0" smtClean="0"/>
              <a:t>Center</a:t>
            </a:r>
          </a:p>
          <a:p>
            <a:pPr marL="228600" lvl="0"/>
            <a:r>
              <a:rPr lang="en-US" sz="3700" dirty="0" smtClean="0"/>
              <a:t>Valley Hospital/Rockwood Health System</a:t>
            </a:r>
          </a:p>
          <a:p>
            <a:pPr marL="228600" lvl="0"/>
            <a:r>
              <a:rPr lang="en-US" sz="3700" dirty="0"/>
              <a:t>Walla Walla General Hospital </a:t>
            </a:r>
          </a:p>
          <a:p>
            <a:pPr marL="228600" lvl="0"/>
            <a:r>
              <a:rPr lang="en-US" sz="3700" dirty="0"/>
              <a:t>Whidbey General Hospital</a:t>
            </a:r>
          </a:p>
          <a:p>
            <a:pPr marL="228600" lvl="0"/>
            <a:r>
              <a:rPr lang="en-US" sz="3700" dirty="0"/>
              <a:t>Whitman </a:t>
            </a:r>
            <a:r>
              <a:rPr lang="en-US" sz="3700" dirty="0" smtClean="0"/>
              <a:t>Hospital and Medical Center</a:t>
            </a:r>
            <a:endParaRPr lang="en-US" sz="3700" dirty="0"/>
          </a:p>
          <a:p>
            <a:pPr marL="228600" lvl="0"/>
            <a:r>
              <a:rPr lang="en-US" sz="3700" dirty="0" smtClean="0"/>
              <a:t>Yakima </a:t>
            </a:r>
            <a:r>
              <a:rPr lang="en-US" sz="3700" dirty="0"/>
              <a:t>Valley </a:t>
            </a:r>
            <a:r>
              <a:rPr lang="en-US" sz="3700" dirty="0" smtClean="0"/>
              <a:t>Memorial Hospital</a:t>
            </a:r>
            <a:endParaRPr lang="en-US" sz="37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5689828"/>
            <a:ext cx="1016000" cy="103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58100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Presented at Washington State Hospital Association Safe Table Webcast, 11/5/13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87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3 EvergreenHealth Power Point Master Template">
  <a:themeElements>
    <a:clrScheme name="Brand Colors">
      <a:dk1>
        <a:srgbClr val="445868"/>
      </a:dk1>
      <a:lt1>
        <a:sysClr val="window" lastClr="FFFFFF"/>
      </a:lt1>
      <a:dk2>
        <a:srgbClr val="73C16B"/>
      </a:dk2>
      <a:lt2>
        <a:srgbClr val="EEECE1"/>
      </a:lt2>
      <a:accent1>
        <a:srgbClr val="445868"/>
      </a:accent1>
      <a:accent2>
        <a:srgbClr val="73C16B"/>
      </a:accent2>
      <a:accent3>
        <a:srgbClr val="22B7B5"/>
      </a:accent3>
      <a:accent4>
        <a:srgbClr val="EF3654"/>
      </a:accent4>
      <a:accent5>
        <a:srgbClr val="F68951"/>
      </a:accent5>
      <a:accent6>
        <a:srgbClr val="FFFFFF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8E14E2BE0C7245B01D2E1407EFF4E7" ma:contentTypeVersion="2" ma:contentTypeDescription="Create a new document." ma:contentTypeScope="" ma:versionID="c9f370aab9ba2634ee8d479f470be44d">
  <xsd:schema xmlns:xsd="http://www.w3.org/2001/XMLSchema" xmlns:xs="http://www.w3.org/2001/XMLSchema" xmlns:p="http://schemas.microsoft.com/office/2006/metadata/properties" xmlns:ns2="afb9db83-90c3-4534-939a-b3473d5d76b6" targetNamespace="http://schemas.microsoft.com/office/2006/metadata/properties" ma:root="true" ma:fieldsID="103b97b4c921e2f2de1ea29e4f9c65aa" ns2:_="">
    <xsd:import namespace="afb9db83-90c3-4534-939a-b3473d5d76b6"/>
    <xsd:element name="properties">
      <xsd:complexType>
        <xsd:sequence>
          <xsd:element name="documentManagement">
            <xsd:complexType>
              <xsd:all>
                <xsd:element ref="ns2:fileDesc" minOccurs="0"/>
                <xsd:element ref="ns2:wf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9db83-90c3-4534-939a-b3473d5d76b6" elementFormDefault="qualified">
    <xsd:import namespace="http://schemas.microsoft.com/office/2006/documentManagement/types"/>
    <xsd:import namespace="http://schemas.microsoft.com/office/infopath/2007/PartnerControls"/>
    <xsd:element name="fileDesc" ma:index="8" nillable="true" ma:displayName="Description" ma:internalName="fileDesc">
      <xsd:simpleType>
        <xsd:restriction base="dms:Text">
          <xsd:maxLength value="255"/>
        </xsd:restriction>
      </xsd:simpleType>
    </xsd:element>
    <xsd:element name="wfId" ma:index="9" nillable="true" ma:displayName="wfId" ma:internalName="wfId">
      <xsd:simpleType>
        <xsd:restriction base="dms:Text">
          <xsd:maxLength value="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fId xmlns="afb9db83-90c3-4534-939a-b3473d5d76b6">2705</wfId>
    <fileDesc xmlns="afb9db83-90c3-4534-939a-b3473d5d76b6">powerpoint presentation</fileDes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8DBE7E-6A88-4367-A10C-12F700A72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9db83-90c3-4534-939a-b3473d5d76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7DFB42-AE51-4EE9-8F4B-EBF5BF281E7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afb9db83-90c3-4534-939a-b3473d5d76b6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8C4DB69-68EC-426E-8565-375BF399A5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4236</TotalTime>
  <Words>904</Words>
  <Application>Microsoft Office PowerPoint</Application>
  <PresentationFormat>On-screen Show (4:3)</PresentationFormat>
  <Paragraphs>208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Adjacency</vt:lpstr>
      <vt:lpstr>2013 EvergreenHealth Power Point Master Template</vt:lpstr>
      <vt:lpstr>PowerPoint Presentation</vt:lpstr>
      <vt:lpstr>Safe Deliveries Roadmap Project Coordinator</vt:lpstr>
      <vt:lpstr>Project Leaders</vt:lpstr>
      <vt:lpstr>Safe Deliveries Roadmap Consultants</vt:lpstr>
      <vt:lpstr>Featured Presenter</vt:lpstr>
      <vt:lpstr>Project Updates</vt:lpstr>
      <vt:lpstr>PowerPoint Presentation</vt:lpstr>
      <vt:lpstr>Medicaid Quality Incentive</vt:lpstr>
      <vt:lpstr>Participating Hospitals</vt:lpstr>
      <vt:lpstr>Leading Edge Advanced Practice Topics LEAPT </vt:lpstr>
      <vt:lpstr>      Meeting Schedule </vt:lpstr>
      <vt:lpstr>Upcoming Safe Table November 19, 2013 9:00 am – 2:30 pm</vt:lpstr>
      <vt:lpstr>Featured Presentation</vt:lpstr>
      <vt:lpstr>Cesarean Section Rates</vt:lpstr>
      <vt:lpstr>Cesarean Section Rates</vt:lpstr>
      <vt:lpstr>Cesarean Section Rates</vt:lpstr>
      <vt:lpstr>    Cesarean Section Rates—First Stage </vt:lpstr>
      <vt:lpstr>Cesarean Section Rates—Second Stage</vt:lpstr>
      <vt:lpstr>Inductions</vt:lpstr>
      <vt:lpstr>WHAT ABOUT THE REST OF BREE?</vt:lpstr>
      <vt:lpstr>Do we have a different patient population?</vt:lpstr>
      <vt:lpstr>QUESTIONS?</vt:lpstr>
      <vt:lpstr>      Meeting Schedule </vt:lpstr>
      <vt:lpstr>PowerPoint Presentation</vt:lpstr>
    </vt:vector>
  </TitlesOfParts>
  <Company>NIH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signorec</dc:creator>
  <cp:lastModifiedBy>Janet Van Dyke</cp:lastModifiedBy>
  <cp:revision>316</cp:revision>
  <cp:lastPrinted>2013-10-22T16:07:24Z</cp:lastPrinted>
  <dcterms:created xsi:type="dcterms:W3CDTF">2012-03-17T20:20:59Z</dcterms:created>
  <dcterms:modified xsi:type="dcterms:W3CDTF">2013-11-04T20:06:20Z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0x0101005A8E14E2BE0C7245B01D2E1407EFF4E7</vt:lpwstr>
  </property>
</Properties>
</file>