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4"/>
    <p:sldMasterId id="2147483650" r:id="rId5"/>
    <p:sldMasterId id="2147483652" r:id="rId6"/>
    <p:sldMasterId id="2147483654" r:id="rId7"/>
  </p:sldMasterIdLst>
  <p:notesMasterIdLst>
    <p:notesMasterId r:id="rId10"/>
  </p:notesMasterIdLst>
  <p:handoutMasterIdLst>
    <p:handoutMasterId r:id="rId11"/>
  </p:handoutMasterIdLst>
  <p:sldIdLst>
    <p:sldId id="305" r:id="rId8"/>
    <p:sldId id="307" r:id="rId9"/>
  </p:sldIdLst>
  <p:sldSz cx="13335000" cy="13335000"/>
  <p:notesSz cx="6858000" cy="9144000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0" userDrawn="1">
          <p15:clr>
            <a:srgbClr val="A4A3A4"/>
          </p15:clr>
        </p15:guide>
        <p15:guide id="2" pos="4200" userDrawn="1">
          <p15:clr>
            <a:srgbClr val="A4A3A4"/>
          </p15:clr>
        </p15:guide>
        <p15:guide id="3" pos="2454" userDrawn="1">
          <p15:clr>
            <a:srgbClr val="A4A3A4"/>
          </p15:clr>
        </p15:guide>
        <p15:guide id="4" pos="7874" userDrawn="1">
          <p15:clr>
            <a:srgbClr val="A4A3A4"/>
          </p15:clr>
        </p15:guide>
        <p15:guide id="5" orient="horz" pos="7375" userDrawn="1">
          <p15:clr>
            <a:srgbClr val="A4A3A4"/>
          </p15:clr>
        </p15:guide>
        <p15:guide id="6" pos="60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284279-546D-2FDD-5480-0E1D1908CF62}" name="Melina Ovchiyan" initials="MO" userId="S::melinao@wsha.org::2f4ca576-44da-4cd9-9010-48e49b557f64" providerId="AD"/>
  <p188:author id="{C7BE62C2-9AA7-A132-640A-AB784A6A35B6}" name="Serena Chai" initials="SC" userId="S::serenac@wsha.org::ded7185e-2077-4440-9f32-fdef74b16f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9E"/>
    <a:srgbClr val="E3B505"/>
    <a:srgbClr val="D25CDE"/>
    <a:srgbClr val="738BD8"/>
    <a:srgbClr val="120166"/>
    <a:srgbClr val="211943"/>
    <a:srgbClr val="13030C"/>
    <a:srgbClr val="1A0410"/>
    <a:srgbClr val="323489"/>
    <a:srgbClr val="D05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3853F-C53E-93EC-783F-8D1AFC1EA67F}" v="4" dt="2024-03-12T18:18:57.016"/>
    <p1510:client id="{255209AB-7915-418D-A61E-6590DE0C0031}" v="1" dt="2024-03-12T18:32:35.291"/>
    <p1510:client id="{6CABB3DB-3DBD-E21D-E2A6-28E9EBEB9E61}" v="7" dt="2024-03-12T18:30:27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078" y="91"/>
      </p:cViewPr>
      <p:guideLst>
        <p:guide orient="horz" pos="4200"/>
        <p:guide pos="4200"/>
        <p:guide pos="2454"/>
        <p:guide pos="7874"/>
        <p:guide orient="horz" pos="7375"/>
        <p:guide pos="60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65057C-E5C6-4E45-97ED-A64C6DBFA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8E680-522B-48BA-B836-BFF04998A6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3142-40CD-4B7C-9D32-C631BB592D8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32244-026F-48DF-8EFD-6A3761A574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A2489-2086-4DA2-8F63-264B949044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D557B-81BB-4ADD-ABEE-1CC43C94B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8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312B6-DF46-4320-BC4D-FBC3742D0FB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4E798-C6B5-4CFD-BD4D-912D83FC3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4E798-C6B5-4CFD-BD4D-912D83FC3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4E798-C6B5-4CFD-BD4D-912D83FC3F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1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9B99344-1B84-42D8-B610-0928EBD480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" y="300"/>
            <a:ext cx="13334400" cy="133344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7981B-C38E-4CCC-A647-AC3CC54F5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" y="5435599"/>
            <a:ext cx="13334400" cy="2608263"/>
          </a:xfrm>
          <a:solidFill>
            <a:schemeClr val="accent5">
              <a:alpha val="70000"/>
            </a:schemeClr>
          </a:solidFill>
        </p:spPr>
        <p:txBody>
          <a:bodyPr tIns="180000" anchor="ctr" anchorCtr="0">
            <a:noAutofit/>
          </a:bodyPr>
          <a:lstStyle>
            <a:lvl1pPr algn="ctr">
              <a:defRPr sz="15300" b="1" spc="0" baseline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/>
              <a:t>ILLUSIONS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EDCCE4F-8BC4-4079-BABC-AA7C6F9ECF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0"/>
            <a:ext cx="5126510" cy="2311400"/>
          </a:xfrm>
          <a:custGeom>
            <a:avLst/>
            <a:gdLst>
              <a:gd name="connsiteX0" fmla="*/ 0 w 5126510"/>
              <a:gd name="connsiteY0" fmla="*/ 0 h 2311400"/>
              <a:gd name="connsiteX1" fmla="*/ 5126510 w 5126510"/>
              <a:gd name="connsiteY1" fmla="*/ 0 h 2311400"/>
              <a:gd name="connsiteX2" fmla="*/ 2355338 w 5126510"/>
              <a:gd name="connsiteY2" fmla="*/ 2311400 h 2311400"/>
              <a:gd name="connsiteX3" fmla="*/ 0 w 5126510"/>
              <a:gd name="connsiteY3" fmla="*/ 231140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6510" h="2311400">
                <a:moveTo>
                  <a:pt x="0" y="0"/>
                </a:moveTo>
                <a:lnTo>
                  <a:pt x="5126510" y="0"/>
                </a:lnTo>
                <a:lnTo>
                  <a:pt x="2355338" y="2311400"/>
                </a:lnTo>
                <a:lnTo>
                  <a:pt x="0" y="2311400"/>
                </a:lnTo>
                <a:close/>
              </a:path>
            </a:pathLst>
          </a:custGeom>
          <a:solidFill>
            <a:schemeClr val="accent5">
              <a:alpha val="70000"/>
            </a:schemeClr>
          </a:solidFill>
        </p:spPr>
        <p:txBody>
          <a:bodyPr wrap="square" lIns="612000" anchor="ctr" anchorCtr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900" b="1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Lorem Ipsum</a:t>
            </a:r>
            <a:br>
              <a:rPr lang="en-US"/>
            </a:br>
            <a:r>
              <a:rPr lang="en-US"/>
              <a:t>Dolor Sit</a:t>
            </a:r>
            <a:br>
              <a:rPr lang="en-US"/>
            </a:br>
            <a:r>
              <a:rPr lang="en-US"/>
              <a:t>Amet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C0E9AAF-5816-4855-A4A6-9CD5623D0B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9864" y="11023800"/>
            <a:ext cx="5585136" cy="2311200"/>
          </a:xfrm>
          <a:custGeom>
            <a:avLst/>
            <a:gdLst>
              <a:gd name="connsiteX0" fmla="*/ 2688015 w 5585136"/>
              <a:gd name="connsiteY0" fmla="*/ 0 h 2311200"/>
              <a:gd name="connsiteX1" fmla="*/ 5585136 w 5585136"/>
              <a:gd name="connsiteY1" fmla="*/ 0 h 2311200"/>
              <a:gd name="connsiteX2" fmla="*/ 5585136 w 5585136"/>
              <a:gd name="connsiteY2" fmla="*/ 2311200 h 2311200"/>
              <a:gd name="connsiteX3" fmla="*/ 0 w 5585136"/>
              <a:gd name="connsiteY3" fmla="*/ 2311200 h 23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136" h="2311200">
                <a:moveTo>
                  <a:pt x="2688015" y="0"/>
                </a:moveTo>
                <a:lnTo>
                  <a:pt x="5585136" y="0"/>
                </a:lnTo>
                <a:lnTo>
                  <a:pt x="5585136" y="2311200"/>
                </a:lnTo>
                <a:lnTo>
                  <a:pt x="0" y="231120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</p:spPr>
        <p:txBody>
          <a:bodyPr wrap="square" rIns="648000" anchor="ctr" anchorCtr="0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5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Flora</a:t>
            </a:r>
            <a:br>
              <a:rPr lang="en-US"/>
            </a:br>
            <a:r>
              <a:rPr lang="en-US" err="1"/>
              <a:t>Berggen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D24E94-E3BF-1B48-891D-BA46CE97F8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3333412" cy="13335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</a:lstStyle>
          <a:p>
            <a:r>
              <a:rPr lang="en-US">
                <a:latin typeface="Posterama" panose="020B0504020200020000" pitchFamily="34" charset="0"/>
                <a:cs typeface="Posterama" panose="020B0504020200020000" pitchFamily="34" charset="0"/>
              </a:rPr>
              <a:t>Add image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E0B68-662D-4E0E-84ED-99B0B7A68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30187" y="2505456"/>
            <a:ext cx="13335000" cy="729532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b="0" kern="1200" spc="300" dirty="0">
                <a:solidFill>
                  <a:schemeClr val="bg1"/>
                </a:solidFill>
                <a:effectLst/>
                <a:latin typeface="+mn-lt"/>
                <a:ea typeface="+mj-ea"/>
                <a:cs typeface="Posterama" panose="020B0504020200020000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226F2-B305-44A4-B83A-232739B1E8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587" y="1298448"/>
            <a:ext cx="13334400" cy="1208315"/>
          </a:xfrm>
        </p:spPr>
        <p:txBody>
          <a:bodyPr anchor="b">
            <a:noAutofit/>
          </a:bodyPr>
          <a:lstStyle>
            <a:lvl1pPr algn="ctr">
              <a:defRPr sz="12500" b="0" i="0" spc="0">
                <a:solidFill>
                  <a:schemeClr val="bg1"/>
                </a:solidFill>
                <a:effectLst/>
                <a:latin typeface="+mj-lt"/>
                <a:cs typeface="Posterama" panose="020B0504020200020000" pitchFamily="34" charset="0"/>
              </a:defRPr>
            </a:lvl1pPr>
          </a:lstStyle>
          <a:p>
            <a:r>
              <a:rPr lang="en-US"/>
              <a:t>TITLE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DB85C26-D1F5-0F40-9063-17FB7D39E7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447" y="12207240"/>
            <a:ext cx="10972801" cy="393192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b="0" kern="1200" spc="0" dirty="0">
                <a:solidFill>
                  <a:schemeClr val="bg1"/>
                </a:solidFill>
                <a:effectLst/>
                <a:latin typeface="+mn-lt"/>
                <a:ea typeface="+mj-ea"/>
                <a:cs typeface="Posterama" panose="020B0504020200020000" pitchFamily="34" charset="0"/>
              </a:defRPr>
            </a:lvl1pPr>
          </a:lstStyle>
          <a:p>
            <a:r>
              <a:rPr lang="en-US"/>
              <a:t>Lorem ipsum | Dolor sit amet, </a:t>
            </a:r>
            <a:r>
              <a:rPr lang="en-US" err="1"/>
              <a:t>consectetuer</a:t>
            </a:r>
            <a:r>
              <a:rPr lang="en-US"/>
              <a:t> | </a:t>
            </a:r>
            <a:r>
              <a:rPr lang="en-US" err="1"/>
              <a:t>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| Maecenas</a:t>
            </a:r>
          </a:p>
        </p:txBody>
      </p:sp>
    </p:spTree>
    <p:extLst>
      <p:ext uri="{BB962C8B-B14F-4D97-AF65-F5344CB8AC3E}">
        <p14:creationId xmlns:p14="http://schemas.microsoft.com/office/powerpoint/2010/main" val="3322085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0" userDrawn="1">
          <p15:clr>
            <a:srgbClr val="FBAE40"/>
          </p15:clr>
        </p15:guide>
        <p15:guide id="2" pos="4200" userDrawn="1">
          <p15:clr>
            <a:srgbClr val="FBAE40"/>
          </p15:clr>
        </p15:guide>
        <p15:guide id="3" orient="horz" pos="1176" userDrawn="1">
          <p15:clr>
            <a:srgbClr val="FBAE40"/>
          </p15:clr>
        </p15:guide>
        <p15:guide id="4" orient="horz" pos="1776" userDrawn="1">
          <p15:clr>
            <a:srgbClr val="FBAE40"/>
          </p15:clr>
        </p15:guide>
        <p15:guide id="5" orient="horz" pos="77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6">
            <a:extLst>
              <a:ext uri="{FF2B5EF4-FFF2-40B4-BE49-F238E27FC236}">
                <a16:creationId xmlns:a16="http://schemas.microsoft.com/office/drawing/2014/main" id="{000322D5-F627-B64C-8DD1-5C1F38D9320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" y="0"/>
            <a:ext cx="13334400" cy="13334400"/>
          </a:xfrm>
          <a:custGeom>
            <a:avLst/>
            <a:gdLst>
              <a:gd name="connsiteX0" fmla="*/ 8899201 w 13334400"/>
              <a:gd name="connsiteY0" fmla="*/ 11856959 h 13334400"/>
              <a:gd name="connsiteX1" fmla="*/ 8899201 w 13334400"/>
              <a:gd name="connsiteY1" fmla="*/ 11892959 h 13334400"/>
              <a:gd name="connsiteX2" fmla="*/ 11635201 w 13334400"/>
              <a:gd name="connsiteY2" fmla="*/ 11892959 h 13334400"/>
              <a:gd name="connsiteX3" fmla="*/ 11635201 w 13334400"/>
              <a:gd name="connsiteY3" fmla="*/ 11856959 h 13334400"/>
              <a:gd name="connsiteX4" fmla="*/ 1699202 w 13334400"/>
              <a:gd name="connsiteY4" fmla="*/ 11856959 h 13334400"/>
              <a:gd name="connsiteX5" fmla="*/ 1699202 w 13334400"/>
              <a:gd name="connsiteY5" fmla="*/ 11892959 h 13334400"/>
              <a:gd name="connsiteX6" fmla="*/ 4435202 w 13334400"/>
              <a:gd name="connsiteY6" fmla="*/ 11892959 h 13334400"/>
              <a:gd name="connsiteX7" fmla="*/ 4435202 w 13334400"/>
              <a:gd name="connsiteY7" fmla="*/ 11856959 h 13334400"/>
              <a:gd name="connsiteX8" fmla="*/ 8899201 w 13334400"/>
              <a:gd name="connsiteY8" fmla="*/ 11658082 h 13334400"/>
              <a:gd name="connsiteX9" fmla="*/ 8899201 w 13334400"/>
              <a:gd name="connsiteY9" fmla="*/ 11712082 h 13334400"/>
              <a:gd name="connsiteX10" fmla="*/ 11635201 w 13334400"/>
              <a:gd name="connsiteY10" fmla="*/ 11712082 h 13334400"/>
              <a:gd name="connsiteX11" fmla="*/ 11635201 w 13334400"/>
              <a:gd name="connsiteY11" fmla="*/ 11658082 h 13334400"/>
              <a:gd name="connsiteX12" fmla="*/ 1699202 w 13334400"/>
              <a:gd name="connsiteY12" fmla="*/ 11658082 h 13334400"/>
              <a:gd name="connsiteX13" fmla="*/ 1699202 w 13334400"/>
              <a:gd name="connsiteY13" fmla="*/ 11712082 h 13334400"/>
              <a:gd name="connsiteX14" fmla="*/ 4435202 w 13334400"/>
              <a:gd name="connsiteY14" fmla="*/ 11712082 h 13334400"/>
              <a:gd name="connsiteX15" fmla="*/ 4435202 w 13334400"/>
              <a:gd name="connsiteY15" fmla="*/ 11658082 h 13334400"/>
              <a:gd name="connsiteX16" fmla="*/ 8899201 w 13334400"/>
              <a:gd name="connsiteY16" fmla="*/ 11441205 h 13334400"/>
              <a:gd name="connsiteX17" fmla="*/ 8899201 w 13334400"/>
              <a:gd name="connsiteY17" fmla="*/ 11513205 h 13334400"/>
              <a:gd name="connsiteX18" fmla="*/ 11635201 w 13334400"/>
              <a:gd name="connsiteY18" fmla="*/ 11513205 h 13334400"/>
              <a:gd name="connsiteX19" fmla="*/ 11635201 w 13334400"/>
              <a:gd name="connsiteY19" fmla="*/ 11441205 h 13334400"/>
              <a:gd name="connsiteX20" fmla="*/ 1699202 w 13334400"/>
              <a:gd name="connsiteY20" fmla="*/ 11441205 h 13334400"/>
              <a:gd name="connsiteX21" fmla="*/ 1699202 w 13334400"/>
              <a:gd name="connsiteY21" fmla="*/ 11513205 h 13334400"/>
              <a:gd name="connsiteX22" fmla="*/ 4435202 w 13334400"/>
              <a:gd name="connsiteY22" fmla="*/ 11513205 h 13334400"/>
              <a:gd name="connsiteX23" fmla="*/ 4435202 w 13334400"/>
              <a:gd name="connsiteY23" fmla="*/ 11441205 h 13334400"/>
              <a:gd name="connsiteX24" fmla="*/ 1699202 w 13334400"/>
              <a:gd name="connsiteY24" fmla="*/ 9698870 h 13334400"/>
              <a:gd name="connsiteX25" fmla="*/ 1699202 w 13334400"/>
              <a:gd name="connsiteY25" fmla="*/ 9770870 h 13334400"/>
              <a:gd name="connsiteX26" fmla="*/ 11635201 w 13334400"/>
              <a:gd name="connsiteY26" fmla="*/ 9770870 h 13334400"/>
              <a:gd name="connsiteX27" fmla="*/ 11635201 w 13334400"/>
              <a:gd name="connsiteY27" fmla="*/ 9698870 h 13334400"/>
              <a:gd name="connsiteX28" fmla="*/ 428401 w 13334400"/>
              <a:gd name="connsiteY28" fmla="*/ 428401 h 13334400"/>
              <a:gd name="connsiteX29" fmla="*/ 12905999 w 13334400"/>
              <a:gd name="connsiteY29" fmla="*/ 428401 h 13334400"/>
              <a:gd name="connsiteX30" fmla="*/ 12905999 w 13334400"/>
              <a:gd name="connsiteY30" fmla="*/ 12906000 h 13334400"/>
              <a:gd name="connsiteX31" fmla="*/ 428401 w 13334400"/>
              <a:gd name="connsiteY31" fmla="*/ 12906000 h 13334400"/>
              <a:gd name="connsiteX32" fmla="*/ 385201 w 13334400"/>
              <a:gd name="connsiteY32" fmla="*/ 385200 h 13334400"/>
              <a:gd name="connsiteX33" fmla="*/ 385201 w 13334400"/>
              <a:gd name="connsiteY33" fmla="*/ 385201 h 13334400"/>
              <a:gd name="connsiteX34" fmla="*/ 385201 w 13334400"/>
              <a:gd name="connsiteY34" fmla="*/ 428401 h 13334400"/>
              <a:gd name="connsiteX35" fmla="*/ 385201 w 13334400"/>
              <a:gd name="connsiteY35" fmla="*/ 12906000 h 13334400"/>
              <a:gd name="connsiteX36" fmla="*/ 385200 w 13334400"/>
              <a:gd name="connsiteY36" fmla="*/ 12906000 h 13334400"/>
              <a:gd name="connsiteX37" fmla="*/ 385200 w 13334400"/>
              <a:gd name="connsiteY37" fmla="*/ 12949200 h 13334400"/>
              <a:gd name="connsiteX38" fmla="*/ 385201 w 13334400"/>
              <a:gd name="connsiteY38" fmla="*/ 12949200 h 13334400"/>
              <a:gd name="connsiteX39" fmla="*/ 428401 w 13334400"/>
              <a:gd name="connsiteY39" fmla="*/ 12949200 h 13334400"/>
              <a:gd name="connsiteX40" fmla="*/ 12905999 w 13334400"/>
              <a:gd name="connsiteY40" fmla="*/ 12949200 h 13334400"/>
              <a:gd name="connsiteX41" fmla="*/ 12949199 w 13334400"/>
              <a:gd name="connsiteY41" fmla="*/ 12949200 h 13334400"/>
              <a:gd name="connsiteX42" fmla="*/ 12949200 w 13334400"/>
              <a:gd name="connsiteY42" fmla="*/ 12949200 h 13334400"/>
              <a:gd name="connsiteX43" fmla="*/ 12949200 w 13334400"/>
              <a:gd name="connsiteY43" fmla="*/ 12906000 h 13334400"/>
              <a:gd name="connsiteX44" fmla="*/ 12949199 w 13334400"/>
              <a:gd name="connsiteY44" fmla="*/ 12906000 h 13334400"/>
              <a:gd name="connsiteX45" fmla="*/ 12949199 w 13334400"/>
              <a:gd name="connsiteY45" fmla="*/ 428401 h 13334400"/>
              <a:gd name="connsiteX46" fmla="*/ 12949200 w 13334400"/>
              <a:gd name="connsiteY46" fmla="*/ 428401 h 13334400"/>
              <a:gd name="connsiteX47" fmla="*/ 12949200 w 13334400"/>
              <a:gd name="connsiteY47" fmla="*/ 385201 h 13334400"/>
              <a:gd name="connsiteX48" fmla="*/ 12949199 w 13334400"/>
              <a:gd name="connsiteY48" fmla="*/ 385201 h 13334400"/>
              <a:gd name="connsiteX49" fmla="*/ 12905999 w 13334400"/>
              <a:gd name="connsiteY49" fmla="*/ 385201 h 13334400"/>
              <a:gd name="connsiteX50" fmla="*/ 428401 w 13334400"/>
              <a:gd name="connsiteY50" fmla="*/ 385201 h 13334400"/>
              <a:gd name="connsiteX51" fmla="*/ 428401 w 13334400"/>
              <a:gd name="connsiteY51" fmla="*/ 385200 h 13334400"/>
              <a:gd name="connsiteX52" fmla="*/ 0 w 13334400"/>
              <a:gd name="connsiteY52" fmla="*/ 0 h 13334400"/>
              <a:gd name="connsiteX53" fmla="*/ 13334400 w 13334400"/>
              <a:gd name="connsiteY53" fmla="*/ 0 h 13334400"/>
              <a:gd name="connsiteX54" fmla="*/ 13334400 w 13334400"/>
              <a:gd name="connsiteY54" fmla="*/ 13334400 h 13334400"/>
              <a:gd name="connsiteX55" fmla="*/ 0 w 13334400"/>
              <a:gd name="connsiteY55" fmla="*/ 13334400 h 133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334400" h="13334400">
                <a:moveTo>
                  <a:pt x="8899201" y="11856959"/>
                </a:moveTo>
                <a:lnTo>
                  <a:pt x="8899201" y="11892959"/>
                </a:lnTo>
                <a:lnTo>
                  <a:pt x="11635201" y="11892959"/>
                </a:lnTo>
                <a:lnTo>
                  <a:pt x="11635201" y="11856959"/>
                </a:lnTo>
                <a:close/>
                <a:moveTo>
                  <a:pt x="1699202" y="11856959"/>
                </a:moveTo>
                <a:lnTo>
                  <a:pt x="1699202" y="11892959"/>
                </a:lnTo>
                <a:lnTo>
                  <a:pt x="4435202" y="11892959"/>
                </a:lnTo>
                <a:lnTo>
                  <a:pt x="4435202" y="11856959"/>
                </a:lnTo>
                <a:close/>
                <a:moveTo>
                  <a:pt x="8899201" y="11658082"/>
                </a:moveTo>
                <a:lnTo>
                  <a:pt x="8899201" y="11712082"/>
                </a:lnTo>
                <a:lnTo>
                  <a:pt x="11635201" y="11712082"/>
                </a:lnTo>
                <a:lnTo>
                  <a:pt x="11635201" y="11658082"/>
                </a:lnTo>
                <a:close/>
                <a:moveTo>
                  <a:pt x="1699202" y="11658082"/>
                </a:moveTo>
                <a:lnTo>
                  <a:pt x="1699202" y="11712082"/>
                </a:lnTo>
                <a:lnTo>
                  <a:pt x="4435202" y="11712082"/>
                </a:lnTo>
                <a:lnTo>
                  <a:pt x="4435202" y="11658082"/>
                </a:lnTo>
                <a:close/>
                <a:moveTo>
                  <a:pt x="8899201" y="11441205"/>
                </a:moveTo>
                <a:lnTo>
                  <a:pt x="8899201" y="11513205"/>
                </a:lnTo>
                <a:lnTo>
                  <a:pt x="11635201" y="11513205"/>
                </a:lnTo>
                <a:lnTo>
                  <a:pt x="11635201" y="11441205"/>
                </a:lnTo>
                <a:close/>
                <a:moveTo>
                  <a:pt x="1699202" y="11441205"/>
                </a:moveTo>
                <a:lnTo>
                  <a:pt x="1699202" y="11513205"/>
                </a:lnTo>
                <a:lnTo>
                  <a:pt x="4435202" y="11513205"/>
                </a:lnTo>
                <a:lnTo>
                  <a:pt x="4435202" y="11441205"/>
                </a:lnTo>
                <a:close/>
                <a:moveTo>
                  <a:pt x="1699202" y="9698870"/>
                </a:moveTo>
                <a:lnTo>
                  <a:pt x="1699202" y="9770870"/>
                </a:lnTo>
                <a:lnTo>
                  <a:pt x="11635201" y="9770870"/>
                </a:lnTo>
                <a:lnTo>
                  <a:pt x="11635201" y="9698870"/>
                </a:lnTo>
                <a:close/>
                <a:moveTo>
                  <a:pt x="428401" y="428401"/>
                </a:moveTo>
                <a:lnTo>
                  <a:pt x="12905999" y="428401"/>
                </a:lnTo>
                <a:lnTo>
                  <a:pt x="12905999" y="12906000"/>
                </a:lnTo>
                <a:lnTo>
                  <a:pt x="428401" y="12906000"/>
                </a:lnTo>
                <a:close/>
                <a:moveTo>
                  <a:pt x="385201" y="385200"/>
                </a:moveTo>
                <a:lnTo>
                  <a:pt x="385201" y="385201"/>
                </a:lnTo>
                <a:lnTo>
                  <a:pt x="385201" y="428401"/>
                </a:lnTo>
                <a:lnTo>
                  <a:pt x="385201" y="12906000"/>
                </a:lnTo>
                <a:lnTo>
                  <a:pt x="385200" y="12906000"/>
                </a:lnTo>
                <a:lnTo>
                  <a:pt x="385200" y="12949200"/>
                </a:lnTo>
                <a:lnTo>
                  <a:pt x="385201" y="12949200"/>
                </a:lnTo>
                <a:lnTo>
                  <a:pt x="428401" y="12949200"/>
                </a:lnTo>
                <a:lnTo>
                  <a:pt x="12905999" y="12949200"/>
                </a:lnTo>
                <a:lnTo>
                  <a:pt x="12949199" y="12949200"/>
                </a:lnTo>
                <a:lnTo>
                  <a:pt x="12949200" y="12949200"/>
                </a:lnTo>
                <a:lnTo>
                  <a:pt x="12949200" y="12906000"/>
                </a:lnTo>
                <a:lnTo>
                  <a:pt x="12949199" y="12906000"/>
                </a:lnTo>
                <a:lnTo>
                  <a:pt x="12949199" y="428401"/>
                </a:lnTo>
                <a:lnTo>
                  <a:pt x="12949200" y="428401"/>
                </a:lnTo>
                <a:lnTo>
                  <a:pt x="12949200" y="385201"/>
                </a:lnTo>
                <a:lnTo>
                  <a:pt x="12949199" y="385201"/>
                </a:lnTo>
                <a:lnTo>
                  <a:pt x="12905999" y="385201"/>
                </a:lnTo>
                <a:lnTo>
                  <a:pt x="428401" y="385201"/>
                </a:lnTo>
                <a:lnTo>
                  <a:pt x="428401" y="385200"/>
                </a:lnTo>
                <a:close/>
                <a:moveTo>
                  <a:pt x="0" y="0"/>
                </a:moveTo>
                <a:lnTo>
                  <a:pt x="13334400" y="0"/>
                </a:lnTo>
                <a:lnTo>
                  <a:pt x="13334400" y="13334400"/>
                </a:lnTo>
                <a:lnTo>
                  <a:pt x="0" y="133344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61E449-C157-443F-8CAE-597DC2D2F030}"/>
              </a:ext>
            </a:extLst>
          </p:cNvPr>
          <p:cNvSpPr/>
          <p:nvPr userDrawn="1"/>
        </p:nvSpPr>
        <p:spPr>
          <a:xfrm>
            <a:off x="385500" y="385500"/>
            <a:ext cx="12564000" cy="12564000"/>
          </a:xfrm>
          <a:prstGeom prst="rect">
            <a:avLst/>
          </a:prstGeom>
          <a:noFill/>
          <a:ln w="1270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F2A0-27FA-494D-8F1E-F7C03227CB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50671" y="9441372"/>
            <a:ext cx="10433658" cy="2095498"/>
          </a:xfrm>
        </p:spPr>
        <p:txBody>
          <a:bodyPr tIns="216000" anchor="ctr" anchorCtr="0">
            <a:noAutofit/>
          </a:bodyPr>
          <a:lstStyle>
            <a:lvl1pPr algn="ctr">
              <a:lnSpc>
                <a:spcPct val="100000"/>
              </a:lnSpc>
              <a:defRPr sz="10500" b="1" spc="79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6588AC-F385-4AD0-B050-FDFC008FF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8530" y="11325563"/>
            <a:ext cx="4557940" cy="862647"/>
          </a:xfrm>
        </p:spPr>
        <p:txBody>
          <a:bodyPr>
            <a:normAutofit/>
          </a:bodyPr>
          <a:lstStyle>
            <a:lvl1pPr marL="0" indent="0" algn="ctr">
              <a:buNone/>
              <a:defRPr sz="4800" spc="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1818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0" userDrawn="1">
          <p15:clr>
            <a:srgbClr val="FBAE40"/>
          </p15:clr>
        </p15:guide>
        <p15:guide id="2" orient="horz" pos="6144" userDrawn="1">
          <p15:clr>
            <a:srgbClr val="FBAE40"/>
          </p15:clr>
        </p15:guide>
        <p15:guide id="3" orient="horz" pos="6960" userDrawn="1">
          <p15:clr>
            <a:srgbClr val="FBAE40"/>
          </p15:clr>
        </p15:guide>
        <p15:guide id="4" orient="horz" pos="7272" userDrawn="1">
          <p15:clr>
            <a:srgbClr val="FBAE40"/>
          </p15:clr>
        </p15:guide>
        <p15:guide id="5" orient="horz" pos="74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D54CEB-D021-894B-9963-EEC0437D1A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3335000" cy="13335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latin typeface="Avenir Next LT Pro" panose="020B0504020202020204" pitchFamily="34" charset="77"/>
              </a:rPr>
              <a:t>Add Image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C3D01-DCDE-4990-A071-F6A28B2693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96035" y="2848535"/>
            <a:ext cx="9601200" cy="3818965"/>
          </a:xfrm>
          <a:noFill/>
          <a:ln w="127000" cap="sq">
            <a:solidFill>
              <a:schemeClr val="bg1"/>
            </a:solidFill>
            <a:miter lim="800000"/>
          </a:ln>
        </p:spPr>
        <p:txBody>
          <a:bodyPr tIns="360000" anchor="ctr" anchorCtr="0">
            <a:noAutofit/>
          </a:bodyPr>
          <a:lstStyle>
            <a:lvl1pPr algn="ctr">
              <a:lnSpc>
                <a:spcPct val="75000"/>
              </a:lnSpc>
              <a:defRPr sz="15000" b="0" i="0" spc="30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C2AC8-0813-47F3-A927-52B66DBC0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5582" y="11838793"/>
            <a:ext cx="9601200" cy="7937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 b="0" i="0" spc="200" baseline="0">
                <a:solidFill>
                  <a:schemeClr val="bg1">
                    <a:alpha val="70000"/>
                  </a:schemeClr>
                </a:solidFill>
                <a:latin typeface="+mn-lt"/>
                <a:cs typeface="Biome Light" panose="020B05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204371-5B4E-42CC-AB31-866BB5C262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0394" y="8982852"/>
            <a:ext cx="5148000" cy="2376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lang="en-US" sz="5400" b="0" i="0" kern="1200" dirty="0">
                <a:ln>
                  <a:noFill/>
                </a:ln>
                <a:solidFill>
                  <a:schemeClr val="bg1"/>
                </a:solidFill>
                <a:latin typeface="+mn-lt"/>
                <a:ea typeface="+mj-ea"/>
                <a:cs typeface="Biome Light" panose="020B0503030204020804" pitchFamily="34" charset="0"/>
              </a:defRPr>
            </a:lvl1pPr>
          </a:lstStyle>
          <a:p>
            <a:pPr lvl="0"/>
            <a:r>
              <a:rPr lang="en-US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207766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200" userDrawn="1">
          <p15:clr>
            <a:srgbClr val="FBAE40"/>
          </p15:clr>
        </p15:guide>
        <p15:guide id="2" orient="horz" pos="420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53FDC-11C8-499F-9B70-DBAFA9D08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709613"/>
            <a:ext cx="11501438" cy="257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152B5-1456-4AA8-93A8-03E9B3B37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575" y="3549650"/>
            <a:ext cx="11501438" cy="846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1E3D4-18F2-456B-A9B3-EA83F0C04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575" y="12360275"/>
            <a:ext cx="3000375" cy="70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8053F-1517-4C06-AF10-2CA4AF32152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8E8DC-C9B3-4C32-B470-D5CA67403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18013" y="12360275"/>
            <a:ext cx="4500562" cy="70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34E16-5262-465C-83B1-539B63A11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8638" y="12360275"/>
            <a:ext cx="3000375" cy="70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D2624-8CF8-4028-BA91-F64033D2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8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048DD-D009-4AE5-9AE7-7AE37693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709613"/>
            <a:ext cx="11501438" cy="257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BE9FB-3185-4397-89CD-9AD008BF3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575" y="3549650"/>
            <a:ext cx="11501438" cy="846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F29EB-2BFA-454B-9782-D1C4B4879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575" y="12360275"/>
            <a:ext cx="3000375" cy="70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89C3-020B-4FB4-9759-A28A09EC9ED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00B36-97B6-4EC5-8E54-6FCFAD755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18013" y="12360275"/>
            <a:ext cx="4500562" cy="70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CBFC1-0E27-445E-99B8-AF3003575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8638" y="12360275"/>
            <a:ext cx="3000375" cy="70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B719E-F16E-4BB5-B3FF-D4CB4F7F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0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862C0-F0AA-4C71-997B-96A216F6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709613"/>
            <a:ext cx="11501438" cy="257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1A8A5-0880-4E7E-8D00-12BACEEC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575" y="3549650"/>
            <a:ext cx="11501438" cy="846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979FB-FEC1-4DBA-A5B0-261AB77A6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575" y="12360275"/>
            <a:ext cx="3000375" cy="70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0A164-A1ED-485C-8B0A-2EFE7427173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481BC-FDF4-45B6-8161-6E122071D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18013" y="12360275"/>
            <a:ext cx="4500562" cy="70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13653-2B5D-4375-8234-817920828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8638" y="12360275"/>
            <a:ext cx="3000375" cy="70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2F55E-3C32-4C33-8E71-11101DF10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95547-E02B-45BD-A5DC-1F0B6DBA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709613"/>
            <a:ext cx="11501438" cy="257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19A61-71E9-4DA6-A8B0-F2A7A5D3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575" y="3549650"/>
            <a:ext cx="11501438" cy="846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CB7B3-ADC4-4829-842B-F99C38770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575" y="12360275"/>
            <a:ext cx="3000375" cy="70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4648-623A-434F-9E81-9D3E635AC7A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882B7-AB28-468D-848E-3123EC4DF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18013" y="12360275"/>
            <a:ext cx="4500562" cy="70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7FB58-6D2E-4040-B1A2-57BD08FAA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8638" y="12360275"/>
            <a:ext cx="3000375" cy="70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B4140-AF60-4F80-B0D0-5F749725F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9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iome" panose="020B05030302040208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iome" panose="020B05030302040208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iome" panose="020B05030302040208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Biome" panose="020B05030302040208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iome" panose="020B05030302040208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iome" panose="020B05030302040208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lose-up of stethoscope in scrubs pocket">
            <a:extLst>
              <a:ext uri="{FF2B5EF4-FFF2-40B4-BE49-F238E27FC236}">
                <a16:creationId xmlns:a16="http://schemas.microsoft.com/office/drawing/2014/main" id="{9C0BCC0B-BCD5-4529-B1AA-10C41CB3A70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/>
          <a:stretch/>
        </p:blipFill>
        <p:spPr>
          <a:xfrm>
            <a:off x="0" y="600"/>
            <a:ext cx="13334400" cy="133344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E9374B-9284-1947-955F-27E10077B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381" y="-290643"/>
            <a:ext cx="12380976" cy="2099749"/>
          </a:xfrm>
        </p:spPr>
        <p:txBody>
          <a:bodyPr/>
          <a:lstStyle/>
          <a:p>
            <a:r>
              <a:rPr lang="en-US" sz="6000"/>
              <a:t>2023 Program Key Dates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718FA8-389E-4D1C-9FF7-0AE242DC05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2266" y="10351506"/>
            <a:ext cx="10175206" cy="133767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sz="29500" b="1">
                <a:solidFill>
                  <a:schemeClr val="bg1"/>
                </a:solidFill>
              </a:rPr>
              <a:t>Medicaid Quality </a:t>
            </a:r>
          </a:p>
          <a:p>
            <a:r>
              <a:rPr lang="en-US" sz="29500" b="1">
                <a:solidFill>
                  <a:schemeClr val="bg1"/>
                </a:solidFill>
              </a:rPr>
              <a:t>Incentive</a:t>
            </a:r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1B1211-F421-6E10-08BF-EB46C1669C5D}"/>
              </a:ext>
            </a:extLst>
          </p:cNvPr>
          <p:cNvSpPr txBox="1"/>
          <p:nvPr/>
        </p:nvSpPr>
        <p:spPr>
          <a:xfrm>
            <a:off x="1270197" y="1347870"/>
            <a:ext cx="11143111" cy="8556188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/>
              <a:t>July 1</a:t>
            </a:r>
            <a:r>
              <a:rPr lang="en-US" sz="2200" b="1" baseline="30000"/>
              <a:t>st</a:t>
            </a:r>
            <a:r>
              <a:rPr lang="en-US" sz="2200" b="1"/>
              <a:t> Kickoff – Program commences </a:t>
            </a:r>
            <a:br>
              <a:rPr lang="en-US" sz="2200" b="1"/>
            </a:br>
            <a:endParaRPr lang="en-US" sz="2200" b="1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/>
              <a:t>July – December 2023 - Hospitals collect and report performance data</a:t>
            </a:r>
            <a:endParaRPr lang="en-US" sz="2200"/>
          </a:p>
          <a:p>
            <a:endParaRPr lang="en-US" sz="2200" b="1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/>
              <a:t>October 2023 – Initial internal review by S&amp;Q measure owners.  No news means no action is needed. </a:t>
            </a:r>
            <a:endParaRPr lang="en-US" sz="2200"/>
          </a:p>
          <a:p>
            <a:endParaRPr lang="en-US" sz="2200" b="1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/>
              <a:t>February 2024 (2</a:t>
            </a:r>
            <a:r>
              <a:rPr lang="en-US" sz="2200" b="1" baseline="30000"/>
              <a:t>nd</a:t>
            </a:r>
            <a:r>
              <a:rPr lang="en-US" sz="2200" b="1"/>
              <a:t> week) - Hospital data entry and Quality Leaders receive initial scores via email. S&amp;Q measure owners begin data validation cycle.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200" b="1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/>
              <a:t>March 2024 - Final correction and adjustments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200" b="1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/>
              <a:t>April 2024 - CFO attestation for PPS hospitals, only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200" b="1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/>
              <a:t>April 2024 (2nd week)  – Hospital Comment Period Opportunity to review and provide feedback on measures before they are finalized by the HCA. </a:t>
            </a:r>
            <a:br>
              <a:rPr lang="en-US" sz="2200" b="1"/>
            </a:br>
            <a:endParaRPr lang="en-US" sz="2200" b="1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/>
              <a:t>May 2024 - HCA determines which hospital qualify for payment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200" b="1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/>
              <a:t> June 2024 – HCA &amp; WSHA finalize QIP determination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/>
              <a:t>July 2024 - ( State Fiscal Year 2022) </a:t>
            </a:r>
          </a:p>
          <a:p>
            <a:endParaRPr lang="en-US" sz="2200" b="1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/>
              <a:t>Qualifying hospitals receive an incentive payment and the next year begins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262181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lose-up of stethoscope in scrubs pocket">
            <a:extLst>
              <a:ext uri="{FF2B5EF4-FFF2-40B4-BE49-F238E27FC236}">
                <a16:creationId xmlns:a16="http://schemas.microsoft.com/office/drawing/2014/main" id="{9C0BCC0B-BCD5-4529-B1AA-10C41CB3A70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/>
          <a:stretch/>
        </p:blipFill>
        <p:spPr>
          <a:xfrm>
            <a:off x="0" y="600"/>
            <a:ext cx="13334400" cy="133344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E9374B-9284-1947-955F-27E10077B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381" y="-290643"/>
            <a:ext cx="12380976" cy="2099749"/>
          </a:xfrm>
        </p:spPr>
        <p:txBody>
          <a:bodyPr/>
          <a:lstStyle/>
          <a:p>
            <a:r>
              <a:rPr lang="en-US" sz="6000"/>
              <a:t>2024 Program Key Dates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718FA8-389E-4D1C-9FF7-0AE242DC05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2266" y="10390612"/>
            <a:ext cx="10175206" cy="133767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sz="29500" b="1">
                <a:solidFill>
                  <a:schemeClr val="bg1"/>
                </a:solidFill>
              </a:rPr>
              <a:t>Medicaid Quality </a:t>
            </a:r>
          </a:p>
          <a:p>
            <a:r>
              <a:rPr lang="en-US" sz="29500" b="1">
                <a:solidFill>
                  <a:schemeClr val="bg1"/>
                </a:solidFill>
              </a:rPr>
              <a:t>Incentive</a:t>
            </a:r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1B1211-F421-6E10-08BF-EB46C1669C5D}"/>
              </a:ext>
            </a:extLst>
          </p:cNvPr>
          <p:cNvSpPr txBox="1"/>
          <p:nvPr/>
        </p:nvSpPr>
        <p:spPr>
          <a:xfrm>
            <a:off x="1251650" y="1355131"/>
            <a:ext cx="11143111" cy="8556188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2200" b="1"/>
              <a:t>July 1st Kickoff – Program commences </a:t>
            </a:r>
            <a:br>
              <a:rPr lang="en-US" sz="2200" b="1"/>
            </a:br>
            <a:endParaRPr lang="en-US" sz="2200" b="1"/>
          </a:p>
          <a:p>
            <a:pPr marL="342900" indent="-342900">
              <a:buFont typeface="Wingdings"/>
              <a:buChar char="Ø"/>
            </a:pPr>
            <a:r>
              <a:rPr lang="en-US" sz="2200" b="1"/>
              <a:t>July  –  December 2024 – Hospitals collect and report performance data </a:t>
            </a:r>
            <a:br>
              <a:rPr lang="en-US" sz="2200" b="1"/>
            </a:br>
            <a:endParaRPr lang="en-US" sz="2200" b="1"/>
          </a:p>
          <a:p>
            <a:pPr marL="342900" indent="-342900">
              <a:buFont typeface="Wingdings"/>
              <a:buChar char="Ø"/>
            </a:pPr>
            <a:r>
              <a:rPr lang="en-US" sz="2200" b="1"/>
              <a:t>October 2024  – Initial internal review by S&amp;Q measure owners. No news means no action is needed.  </a:t>
            </a:r>
            <a:br>
              <a:rPr lang="en-US" sz="2200" b="1"/>
            </a:br>
            <a:endParaRPr lang="en-US" sz="2200" b="1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/>
              <a:t>February 2025 (2</a:t>
            </a:r>
            <a:r>
              <a:rPr lang="en-US" sz="2200" b="1" baseline="30000"/>
              <a:t>nd</a:t>
            </a:r>
            <a:r>
              <a:rPr lang="en-US" sz="2200" b="1"/>
              <a:t> week) – Hospital data entry and Quality Leaders receive initial scores via email. S&amp;Q measure owners begin data validation cycle.</a:t>
            </a:r>
            <a:endParaRPr lang="en-US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200" b="1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/>
              <a:t>March 2025 – Final correction and adjustments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200" b="1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/>
              <a:t>April 2025 – CFO attestation for PPS hospitals, only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200" b="1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/>
              <a:t>April 2025 (2nd week)  – Hospital Comment Period Opportunity to review and provide feedback on measures before they are finalized by the HCA. </a:t>
            </a:r>
            <a:br>
              <a:rPr lang="en-US" sz="2200" b="1"/>
            </a:br>
            <a:endParaRPr lang="en-US" sz="2200" b="1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/>
              <a:t>May 2025 – HCA determines which hospital qualify for payment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200" b="1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/>
              <a:t> June 2025 – HCA &amp; WSHA finalize QIP determination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/>
              <a:t>July 2025 – ( State Fiscal Year 2023) </a:t>
            </a:r>
          </a:p>
          <a:p>
            <a:endParaRPr lang="en-US" sz="2200" b="1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/>
              <a:t>Qualifying hospitals receive an incentive payment and the next year begins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182923976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CD Cover 01">
      <a:dk1>
        <a:sysClr val="windowText" lastClr="000000"/>
      </a:dk1>
      <a:lt1>
        <a:sysClr val="window" lastClr="FFFFFF"/>
      </a:lt1>
      <a:dk2>
        <a:srgbClr val="832118"/>
      </a:dk2>
      <a:lt2>
        <a:srgbClr val="548E1E"/>
      </a:lt2>
      <a:accent1>
        <a:srgbClr val="D60B52"/>
      </a:accent1>
      <a:accent2>
        <a:srgbClr val="8F1B9A"/>
      </a:accent2>
      <a:accent3>
        <a:srgbClr val="1F1C49"/>
      </a:accent3>
      <a:accent4>
        <a:srgbClr val="44C6A4"/>
      </a:accent4>
      <a:accent5>
        <a:srgbClr val="FFEEA4"/>
      </a:accent5>
      <a:accent6>
        <a:srgbClr val="174F70"/>
      </a:accent6>
      <a:hlink>
        <a:srgbClr val="FFFFFF"/>
      </a:hlink>
      <a:folHlink>
        <a:srgbClr val="FFFFFF"/>
      </a:folHlink>
    </a:clrScheme>
    <a:fontScheme name="CD Cover 01">
      <a:majorFont>
        <a:latin typeface="Avenir Next LT Pro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bum Cover Indie_MO_JB_v4" id="{1F0A24B9-7EA9-46BE-9AD6-9737BCA4C67D}" vid="{9A3A24ED-8083-42D1-9921-29130E9E50A9}"/>
    </a:ext>
  </a:extLst>
</a:theme>
</file>

<file path=ppt/theme/theme2.xml><?xml version="1.0" encoding="utf-8"?>
<a:theme xmlns:a="http://schemas.openxmlformats.org/drawingml/2006/main" name="Custom Design">
  <a:themeElements>
    <a:clrScheme name="CD Cover 02">
      <a:dk1>
        <a:sysClr val="windowText" lastClr="000000"/>
      </a:dk1>
      <a:lt1>
        <a:sysClr val="window" lastClr="FFFFFF"/>
      </a:lt1>
      <a:dk2>
        <a:srgbClr val="374A59"/>
      </a:dk2>
      <a:lt2>
        <a:srgbClr val="728999"/>
      </a:lt2>
      <a:accent1>
        <a:srgbClr val="D3D2D0"/>
      </a:accent1>
      <a:accent2>
        <a:srgbClr val="7EA16B"/>
      </a:accent2>
      <a:accent3>
        <a:srgbClr val="C1A5A9"/>
      </a:accent3>
      <a:accent4>
        <a:srgbClr val="F5CB5C"/>
      </a:accent4>
      <a:accent5>
        <a:srgbClr val="713E00"/>
      </a:accent5>
      <a:accent6>
        <a:srgbClr val="0B132B"/>
      </a:accent6>
      <a:hlink>
        <a:srgbClr val="374A59"/>
      </a:hlink>
      <a:folHlink>
        <a:srgbClr val="374A59"/>
      </a:folHlink>
    </a:clrScheme>
    <a:fontScheme name="Custom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bum Cover Indie_MO_JB_v4" id="{1F0A24B9-7EA9-46BE-9AD6-9737BCA4C67D}" vid="{229078E3-6FE8-4E7F-AEDC-6C2F8D1AFC96}"/>
    </a:ext>
  </a:extLst>
</a:theme>
</file>

<file path=ppt/theme/theme3.xml><?xml version="1.0" encoding="utf-8"?>
<a:theme xmlns:a="http://schemas.openxmlformats.org/drawingml/2006/main" name="1_Custom Design">
  <a:themeElements>
    <a:clrScheme name="CD Cover 03">
      <a:dk1>
        <a:sysClr val="windowText" lastClr="000000"/>
      </a:dk1>
      <a:lt1>
        <a:sysClr val="window" lastClr="FFFFFF"/>
      </a:lt1>
      <a:dk2>
        <a:srgbClr val="374A59"/>
      </a:dk2>
      <a:lt2>
        <a:srgbClr val="B17F4A"/>
      </a:lt2>
      <a:accent1>
        <a:srgbClr val="95190C"/>
      </a:accent1>
      <a:accent2>
        <a:srgbClr val="610345"/>
      </a:accent2>
      <a:accent3>
        <a:srgbClr val="107E7D"/>
      </a:accent3>
      <a:accent4>
        <a:srgbClr val="FFF8F0"/>
      </a:accent4>
      <a:accent5>
        <a:srgbClr val="74526C"/>
      </a:accent5>
      <a:accent6>
        <a:srgbClr val="E57C04"/>
      </a:accent6>
      <a:hlink>
        <a:srgbClr val="FFF8F0"/>
      </a:hlink>
      <a:folHlink>
        <a:srgbClr val="FFF8F0"/>
      </a:folHlink>
    </a:clrScheme>
    <a:fontScheme name="CD Cover 03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lbum Cover Indie_MO_JB_v4" id="{1F0A24B9-7EA9-46BE-9AD6-9737BCA4C67D}" vid="{D61D586B-E00E-445F-8AF5-542337B98442}"/>
    </a:ext>
  </a:extLst>
</a:theme>
</file>

<file path=ppt/theme/theme4.xml><?xml version="1.0" encoding="utf-8"?>
<a:theme xmlns:a="http://schemas.openxmlformats.org/drawingml/2006/main" name="2_Custom Design">
  <a:themeElements>
    <a:clrScheme name="CD Cover 04">
      <a:dk1>
        <a:sysClr val="windowText" lastClr="000000"/>
      </a:dk1>
      <a:lt1>
        <a:sysClr val="window" lastClr="FFFFFF"/>
      </a:lt1>
      <a:dk2>
        <a:srgbClr val="323489"/>
      </a:dk2>
      <a:lt2>
        <a:srgbClr val="D25CDE"/>
      </a:lt2>
      <a:accent1>
        <a:srgbClr val="005994"/>
      </a:accent1>
      <a:accent2>
        <a:srgbClr val="D60B5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Custom 2">
      <a:majorFont>
        <a:latin typeface="Biome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bum Cover Indie_MO_JB_v4" id="{1F0A24B9-7EA9-46BE-9AD6-9737BCA4C67D}" vid="{23B62325-8578-4F27-BEAC-A4C3B75770F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9a159f96-7530-4395-aa47-c58cb2de4fe0" xsi:nil="true"/>
    <TaxCatchAll xmlns="e4774244-210d-413a-a3f1-9dabe844da84" xsi:nil="true"/>
    <lcf76f155ced4ddcb4097134ff3c332f xmlns="9a159f96-7530-4395-aa47-c58cb2de4fe0">
      <Terms xmlns="http://schemas.microsoft.com/office/infopath/2007/PartnerControls"/>
    </lcf76f155ced4ddcb4097134ff3c332f>
    <MediaLengthInSeconds xmlns="9a159f96-7530-4395-aa47-c58cb2de4fe0" xsi:nil="true"/>
    <SharedWithUsers xmlns="e4774244-210d-413a-a3f1-9dabe844da84">
      <UserInfo>
        <DisplayName>Trish Anderson</DisplayName>
        <AccountId>68</AccountId>
        <AccountType/>
      </UserInfo>
      <UserInfo>
        <DisplayName>Jessica Symank</DisplayName>
        <AccountId>438</AccountId>
        <AccountType/>
      </UserInfo>
      <UserInfo>
        <DisplayName>Megan Herman</DisplayName>
        <AccountId>19</AccountId>
        <AccountType/>
      </UserInfo>
      <UserInfo>
        <DisplayName>Tina Seery</DisplayName>
        <AccountId>181</AccountId>
        <AccountType/>
      </UserInfo>
      <UserInfo>
        <DisplayName>Abigail Berube</DisplayName>
        <AccountId>10</AccountId>
        <AccountType/>
      </UserInfo>
      <UserInfo>
        <DisplayName>Sandra Assasnik</DisplayName>
        <AccountId>196</AccountId>
        <AccountType/>
      </UserInfo>
      <UserInfo>
        <DisplayName>Rosemary Grant</DisplayName>
        <AccountId>230</AccountId>
        <AccountType/>
      </UserInfo>
      <UserInfo>
        <DisplayName>Amy Anderson</DisplayName>
        <AccountId>182</AccountId>
        <AccountType/>
      </UserInfo>
      <UserInfo>
        <DisplayName>Serena Chai</DisplayName>
        <AccountId>825</AccountId>
        <AccountType/>
      </UserInfo>
      <UserInfo>
        <DisplayName>Brittany Weiner</DisplayName>
        <AccountId>382</AccountId>
        <AccountType/>
      </UserInfo>
      <UserInfo>
        <DisplayName>Ryan Robertson</DisplayName>
        <AccountId>1226</AccountId>
        <AccountType/>
      </UserInfo>
      <UserInfo>
        <DisplayName>Jenica Sandall</DisplayName>
        <AccountId>3059</AccountId>
        <AccountType/>
      </UserInfo>
      <UserInfo>
        <DisplayName>Celenia Lugo</DisplayName>
        <AccountId>4875</AccountId>
        <AccountType/>
      </UserInfo>
      <UserInfo>
        <DisplayName>Melina Ovchiyan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4741743D2A944596358AF4DAF5D2B8" ma:contentTypeVersion="18" ma:contentTypeDescription="Create a new document." ma:contentTypeScope="" ma:versionID="70b2ae796dd9f74a534f33b131a0cb60">
  <xsd:schema xmlns:xsd="http://www.w3.org/2001/XMLSchema" xmlns:xs="http://www.w3.org/2001/XMLSchema" xmlns:p="http://schemas.microsoft.com/office/2006/metadata/properties" xmlns:ns2="e4774244-210d-413a-a3f1-9dabe844da84" xmlns:ns3="9a159f96-7530-4395-aa47-c58cb2de4fe0" targetNamespace="http://schemas.microsoft.com/office/2006/metadata/properties" ma:root="true" ma:fieldsID="cc720fd55222effeb09b6d95bedaa291" ns2:_="" ns3:_="">
    <xsd:import namespace="e4774244-210d-413a-a3f1-9dabe844da84"/>
    <xsd:import namespace="9a159f96-7530-4395-aa47-c58cb2de4f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74244-210d-413a-a3f1-9dabe844da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43a262-3fd3-4793-a7c8-e6c7d3855ebb}" ma:internalName="TaxCatchAll" ma:showField="CatchAllData" ma:web="e4774244-210d-413a-a3f1-9dabe844da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59f96-7530-4395-aa47-c58cb2de4f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deb54f-bf8f-4eef-9a04-7559d3274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DD99E5-A578-4E0E-9D0B-ED7525C835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C906E5-D5EC-4343-A786-6CE0903291EB}">
  <ds:schemaRefs>
    <ds:schemaRef ds:uri="16c05727-aa75-4e4a-9b5f-8a80a1165891"/>
    <ds:schemaRef ds:uri="71af3243-3dd4-4a8d-8c0d-dd76da1f02a5"/>
    <ds:schemaRef ds:uri="9a159f96-7530-4395-aa47-c58cb2de4fe0"/>
    <ds:schemaRef ds:uri="e4774244-210d-413a-a3f1-9dabe844da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EDC3E95-F77A-43E8-B96B-1FC29F08F52D}">
  <ds:schemaRefs>
    <ds:schemaRef ds:uri="9a159f96-7530-4395-aa47-c58cb2de4fe0"/>
    <ds:schemaRef ds:uri="e4774244-210d-413a-a3f1-9dabe844da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Indie album covers</Template>
  <TotalTime>0</TotalTime>
  <Words>322</Words>
  <Application>Microsoft Office PowerPoint</Application>
  <PresentationFormat>Custom</PresentationFormat>
  <Paragraphs>44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6" baseType="lpstr">
      <vt:lpstr>Arial</vt:lpstr>
      <vt:lpstr>Avenir Next LT Pro</vt:lpstr>
      <vt:lpstr>Avenir Next LT Pro Light</vt:lpstr>
      <vt:lpstr>Biome</vt:lpstr>
      <vt:lpstr>Biome Light</vt:lpstr>
      <vt:lpstr>Calibri</vt:lpstr>
      <vt:lpstr>Gill Sans MT</vt:lpstr>
      <vt:lpstr>Posterama</vt:lpstr>
      <vt:lpstr>Rockwell</vt:lpstr>
      <vt:lpstr>Wingdings</vt:lpstr>
      <vt:lpstr>3_Custom Design</vt:lpstr>
      <vt:lpstr>Custom Design</vt:lpstr>
      <vt:lpstr>1_Custom Design</vt:lpstr>
      <vt:lpstr>2_Custom Design</vt:lpstr>
      <vt:lpstr>2023 Program Key Dates</vt:lpstr>
      <vt:lpstr>2024 Program Key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Program Year Key Dates</dc:title>
  <dc:creator>Melina Ovchiyan</dc:creator>
  <cp:lastModifiedBy>Melina Ovchiyan</cp:lastModifiedBy>
  <cp:revision>2</cp:revision>
  <dcterms:created xsi:type="dcterms:W3CDTF">2024-01-12T00:19:59Z</dcterms:created>
  <dcterms:modified xsi:type="dcterms:W3CDTF">2024-03-12T18:32:35Z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0x010100F54741743D2A944596358AF4DAF5D2B8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{"FileActivityType":"9","FileActivityTimeStamp":"2024-02-02T19:29:13.020Z","FileActivityUsersOnPage":[{"DisplayName":"Serena Chai","Id":"serenac@wsha.org"}],"FileActivityNavigationId":null}</vt:lpwstr>
  </property>
  <property fmtid="{D5CDD505-2E9C-101B-9397-08002B2CF9AE}" pid="7" name="TriggerFlowInfo">
    <vt:lpwstr/>
  </property>
</Properties>
</file>