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76" r:id="rId2"/>
    <p:sldMasterId id="2147483888" r:id="rId3"/>
    <p:sldMasterId id="2147483900" r:id="rId4"/>
    <p:sldMasterId id="2147483912" r:id="rId5"/>
    <p:sldMasterId id="2147483924" r:id="rId6"/>
  </p:sldMasterIdLst>
  <p:notesMasterIdLst>
    <p:notesMasterId r:id="rId28"/>
  </p:notesMasterIdLst>
  <p:sldIdLst>
    <p:sldId id="319" r:id="rId7"/>
    <p:sldId id="316"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288" r:id="rId22"/>
    <p:sldId id="299" r:id="rId23"/>
    <p:sldId id="274" r:id="rId24"/>
    <p:sldId id="275" r:id="rId25"/>
    <p:sldId id="298" r:id="rId26"/>
    <p:sldId id="31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4" autoAdjust="0"/>
    <p:restoredTop sz="63176" autoAdjust="0"/>
  </p:normalViewPr>
  <p:slideViewPr>
    <p:cSldViewPr snapToGrid="0">
      <p:cViewPr varScale="1">
        <p:scale>
          <a:sx n="56" d="100"/>
          <a:sy n="56" d="100"/>
        </p:scale>
        <p:origin x="176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B0EEA-A162-42D1-812F-8A3E792DB035}" type="datetimeFigureOut">
              <a:rPr lang="en-US" smtClean="0"/>
              <a:t>5/23/2014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7D880-FE0B-470E-8842-8E98CADAC372}" type="slidenum">
              <a:rPr lang="en-US" smtClean="0"/>
              <a:t>‹#›</a:t>
            </a:fld>
            <a:endParaRPr lang="en-US"/>
          </a:p>
        </p:txBody>
      </p:sp>
    </p:spTree>
    <p:extLst>
      <p:ext uri="{BB962C8B-B14F-4D97-AF65-F5344CB8AC3E}">
        <p14:creationId xmlns:p14="http://schemas.microsoft.com/office/powerpoint/2010/main" val="8765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74688"/>
            <a:ext cx="4570413" cy="3429000"/>
          </a:xfrm>
        </p:spPr>
      </p:sp>
      <p:sp>
        <p:nvSpPr>
          <p:cNvPr id="3" name="Notes Placeholder 2"/>
          <p:cNvSpPr>
            <a:spLocks noGrp="1"/>
          </p:cNvSpPr>
          <p:nvPr>
            <p:ph type="body" idx="1"/>
          </p:nvPr>
        </p:nvSpPr>
        <p:spPr>
          <a:xfrm>
            <a:off x="670891" y="4197246"/>
            <a:ext cx="5485158" cy="4500171"/>
          </a:xfrm>
        </p:spPr>
        <p:txBody>
          <a:bodyPr/>
          <a:lstStyle/>
          <a:p>
            <a:r>
              <a:rPr lang="en-US" dirty="0" smtClean="0"/>
              <a:t>Why should we focus on preventing falls?</a:t>
            </a:r>
            <a:r>
              <a:rPr lang="en-US" baseline="0" dirty="0" smtClean="0"/>
              <a:t> </a:t>
            </a:r>
          </a:p>
          <a:p>
            <a:r>
              <a:rPr lang="en-US" baseline="0" dirty="0" smtClean="0"/>
              <a:t>According to evidence-based research, out of all inpatient incidents, such as medication errors, pressure ulcers, hospital-acquired pneumonia or surgical site infections, 84% are patient falls. An estimated 30% of inpatient falls results in serious injury, such as a fracture, subdural hematoma, injury requiring surgery, or death. A serious injury due to a fall increases the average length of stay by 6.27 days – increasing the risk of other potential complications, such as pressure ulcers, infections or medication errors. Preventing a patient from falling increases patient comfort, patient &amp; family satisfaction, and confidence in the care they are being provided. </a:t>
            </a:r>
          </a:p>
          <a:p>
            <a:endParaRPr lang="en-US" baseline="0" dirty="0" smtClean="0"/>
          </a:p>
          <a:p>
            <a:r>
              <a:rPr lang="en-US" baseline="0" dirty="0" smtClean="0"/>
              <a:t>How does preventing falls keep health care workers safe?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 to the Bureau of Labor Statistics, six of the top ten professions with greatest risk of back injuries are: Nurse’s Aides, LPNs, RNs, Health Aides, Radiology Techs, and Physiotherapists. </a:t>
            </a:r>
            <a:r>
              <a:rPr lang="en-US" b="0" baseline="0" dirty="0" smtClean="0"/>
              <a:t>38%</a:t>
            </a:r>
            <a:r>
              <a:rPr lang="en-US" baseline="0" dirty="0" smtClean="0"/>
              <a:t> of RNs and 42% of all Direct Caregivers suffer injuries as a result of patient handling activities.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Preventing additional patient handling that will be required after a patient falls is definitely in your best interest. </a:t>
            </a:r>
            <a:r>
              <a:rPr lang="en-US" dirty="0" smtClean="0"/>
              <a:t>Ensuring</a:t>
            </a:r>
            <a:r>
              <a:rPr lang="en-US" baseline="0" dirty="0" smtClean="0"/>
              <a:t> you have a fall prevention plan with every patient actually improves your safety and work satisfaction. Identifying and reducing the risk for patient falls often reduces staff workload. </a:t>
            </a:r>
          </a:p>
          <a:p>
            <a:endParaRPr lang="en-US" baseline="0" dirty="0" smtClean="0"/>
          </a:p>
          <a:p>
            <a:r>
              <a:rPr lang="en-US" dirty="0" smtClean="0"/>
              <a:t>How do</a:t>
            </a:r>
            <a:r>
              <a:rPr lang="en-US" baseline="0" dirty="0" smtClean="0"/>
              <a:t> patient falls impact the health care system as a whole?</a:t>
            </a:r>
            <a:endParaRPr lang="en-US" dirty="0" smtClean="0"/>
          </a:p>
          <a:p>
            <a:r>
              <a:rPr lang="en-US" dirty="0" smtClean="0"/>
              <a:t>Falls are considered preventable in</a:t>
            </a:r>
            <a:r>
              <a:rPr lang="en-US" baseline="0" dirty="0" smtClean="0"/>
              <a:t> most cases. The morbidity, mortality and financial burdens attributed to patient falls in hospitals and other healthcare settings are among the most serious risk management issues facing the healthcare industry today. </a:t>
            </a:r>
          </a:p>
          <a:p>
            <a:r>
              <a:rPr lang="en-US" dirty="0" smtClean="0"/>
              <a:t>Preventing falls:</a:t>
            </a:r>
          </a:p>
          <a:p>
            <a:pPr marL="171450" indent="-171450">
              <a:buFont typeface="Arial" panose="020B0604020202020204" pitchFamily="34" charset="0"/>
              <a:buChar char="•"/>
            </a:pPr>
            <a:r>
              <a:rPr lang="en-US" dirty="0" smtClean="0"/>
              <a:t>Increases patient</a:t>
            </a:r>
            <a:r>
              <a:rPr lang="en-US" baseline="0" dirty="0" smtClean="0"/>
              <a:t> trust.</a:t>
            </a:r>
          </a:p>
          <a:p>
            <a:pPr marL="171450" indent="-171450">
              <a:buFont typeface="Arial" panose="020B0604020202020204" pitchFamily="34" charset="0"/>
              <a:buChar char="•"/>
            </a:pPr>
            <a:r>
              <a:rPr lang="en-US" dirty="0" smtClean="0"/>
              <a:t>Improves quality of care and patient</a:t>
            </a:r>
            <a:r>
              <a:rPr lang="en-US" baseline="0" dirty="0" smtClean="0"/>
              <a:t> and </a:t>
            </a:r>
            <a:r>
              <a:rPr lang="en-US" dirty="0" smtClean="0"/>
              <a:t>family</a:t>
            </a:r>
            <a:r>
              <a:rPr lang="en-US" baseline="0" dirty="0" smtClean="0"/>
              <a:t> satisfaction </a:t>
            </a:r>
          </a:p>
          <a:p>
            <a:pPr marL="171450" indent="-171450">
              <a:buFont typeface="Arial" panose="020B0604020202020204" pitchFamily="34" charset="0"/>
              <a:buChar char="•"/>
            </a:pPr>
            <a:r>
              <a:rPr lang="en-US" baseline="0" dirty="0" smtClean="0"/>
              <a:t>and d</a:t>
            </a:r>
            <a:r>
              <a:rPr lang="en-US" dirty="0" smtClean="0"/>
              <a:t>ecreases unnecessary</a:t>
            </a:r>
            <a:r>
              <a:rPr lang="en-US" baseline="0" dirty="0" smtClean="0"/>
              <a:t> costs for both the patient and the hospital.</a:t>
            </a:r>
          </a:p>
          <a:p>
            <a:endParaRPr lang="en-US" baseline="0" dirty="0" smtClean="0"/>
          </a:p>
        </p:txBody>
      </p:sp>
      <p:sp>
        <p:nvSpPr>
          <p:cNvPr id="4" name="Slide Number Placeholder 3"/>
          <p:cNvSpPr>
            <a:spLocks noGrp="1"/>
          </p:cNvSpPr>
          <p:nvPr>
            <p:ph type="sldNum" sz="quarter" idx="10"/>
          </p:nvPr>
        </p:nvSpPr>
        <p:spPr/>
        <p:txBody>
          <a:bodyPr/>
          <a:lstStyle/>
          <a:p>
            <a:fld id="{42F16853-887A-4788-B4E4-A944579D3E9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564938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things first – take care of the patient. Make sure the patient is not in any immediate danger and has received the necessary medical</a:t>
            </a:r>
            <a:r>
              <a:rPr lang="en-US" baseline="0" dirty="0" smtClean="0"/>
              <a:t> and nursing care post-fall. This includes ensuring that the patient is calm, emotionally comfortable and not in any pain. In the best of circumstances, involve the patient and/or loved ones in your post-fall huddle. This not only helps to answer some questions  that may come up about the happenings prior to the fall, but also shows the patient and family how serious you are about making sure that another fall does not occur. Conduct your post-fall huddle as soon as feasible possible. Postponing the post-fall huddle diminishes memory and can even allow for the same issue to happen again with another patient! Timing is everything.</a:t>
            </a:r>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098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Post-fall huddles work because they give the necessary information to identify what went wrong and how to prevent falls in the future. We also know that effective communication is essential for a culture of safety. A post-fall huddle gives the team a prescribed venue</a:t>
            </a:r>
            <a:r>
              <a:rPr lang="en-US" baseline="0" dirty="0" smtClean="0"/>
              <a:t> to communicate effectively and consistently. </a:t>
            </a:r>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4271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collection for falls analysis is important for several reasons,</a:t>
            </a:r>
            <a:r>
              <a:rPr lang="en-US" baseline="0" dirty="0" smtClean="0"/>
              <a:t> including identifying trends based on shift, day of week, location, type of patient, fall circumstance and injury level. If trends over time show a higher incidence of falls occur on weekends or on the surgical unit, this may indicate a staffing effectiveness concern or may be related to education on fall prevention. Trends allow for root cause analysis at an aggregate level for identifying potential bigger process, policy or educational issues that need to be remedied. Without data, we don’t know what problems we have to start fixing them. The post-fall huddle gives us the data we need to identify trends. </a:t>
            </a:r>
            <a:endParaRPr lang="en-US" dirty="0" smtClean="0"/>
          </a:p>
          <a:p>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83625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provides the necessary evidence</a:t>
            </a:r>
            <a:r>
              <a:rPr lang="en-US" baseline="0" dirty="0" smtClean="0"/>
              <a:t> to drive change throughout an organization and at the unit level. Almost every aspect of health care is driven by evidence-based practice, which means data collection and trending is analyzed and validated to provide a baseline of what is working and what is not working.  A few examples of changes that can occur based on data analysis are: education, equipment needs and policy changes. </a:t>
            </a:r>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961267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work</a:t>
            </a:r>
            <a:r>
              <a:rPr lang="en-US" baseline="0" dirty="0" smtClean="0"/>
              <a:t> through a case study together. Mrs. Jesse, a 75 y/o female admitted for congestive heart failure, fell after getting up from the bedside commode. She was finished and thought that the commode was close enough to the bed that she could get up on her own and get back to bed. She felt as though she had been using the call light too often to get help to the bathroom and did not want to bother anyone. She states she felt lightheaded once she stood up and when she tried to sit back down on the commode, she misjudged the seat and fell instead. This was not witnessed as the aide that assisted her the bedside commode left the room to answer another call light and did not return for several minutes. Mrs. Jesse states she did not hit her head, but she was found lying supine on the floor.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2972339-7895-4458-9F45-ED1DC7DACC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5766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do immediately?</a:t>
            </a:r>
          </a:p>
          <a:p>
            <a:r>
              <a:rPr lang="en-US" dirty="0" smtClean="0"/>
              <a:t>Assess patient for injuries and determine if she is any immediate danger from the fall</a:t>
            </a:r>
          </a:p>
          <a:p>
            <a:r>
              <a:rPr lang="en-US" dirty="0" smtClean="0"/>
              <a:t>Mrs. Jesse’s immediate assessment revealed some redness and tenderness to her sacral area, a skin tear on her right forearm and very anxious from the fall, otherwise she is stable.</a:t>
            </a:r>
          </a:p>
          <a:p>
            <a:r>
              <a:rPr lang="en-US" dirty="0" smtClean="0"/>
              <a:t>With assistance, help Mrs. Jesse to her bed and call a post-fall huddle</a:t>
            </a:r>
            <a:r>
              <a:rPr lang="en-US" baseline="0" dirty="0" smtClean="0"/>
              <a:t> with those involved and who is available on the unit, including the primary nurse, aides, pharmacists, physical therapy, housekeeping, physician and case management.</a:t>
            </a:r>
            <a:endParaRPr lang="en-US" dirty="0" smtClean="0"/>
          </a:p>
          <a:p>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t>16</a:t>
            </a:fld>
            <a:endParaRPr lang="en-US"/>
          </a:p>
        </p:txBody>
      </p:sp>
    </p:spTree>
    <p:extLst>
      <p:ext uri="{BB962C8B-B14F-4D97-AF65-F5344CB8AC3E}">
        <p14:creationId xmlns:p14="http://schemas.microsoft.com/office/powerpoint/2010/main" val="522484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dirty="0" smtClean="0"/>
              <a:t>There</a:t>
            </a:r>
            <a:r>
              <a:rPr lang="en-US" baseline="0" dirty="0" smtClean="0"/>
              <a:t> are numerous key components for data collection post patient fall. Your hospital process may include more than we have discussed, however, the basic components are:</a:t>
            </a:r>
          </a:p>
          <a:p>
            <a:pPr>
              <a:buFontTx/>
              <a:buNone/>
            </a:pPr>
            <a:r>
              <a:rPr lang="en-US" baseline="0" dirty="0" smtClean="0"/>
              <a:t>- date, time, location and diagnosis</a:t>
            </a:r>
          </a:p>
          <a:p>
            <a:pPr marL="171450" indent="-171450">
              <a:buFontTx/>
              <a:buChar char="-"/>
            </a:pPr>
            <a:r>
              <a:rPr lang="en-US" baseline="0" dirty="0" smtClean="0"/>
              <a:t>Whether there were any injuries and what interventions have been done</a:t>
            </a:r>
          </a:p>
          <a:p>
            <a:pPr marL="171450" indent="-171450">
              <a:buFontTx/>
              <a:buChar char="-"/>
            </a:pPr>
            <a:r>
              <a:rPr lang="en-US" baseline="0" dirty="0" smtClean="0"/>
              <a:t>Was the patient on any medications that could have contributed to the fall?</a:t>
            </a:r>
          </a:p>
          <a:p>
            <a:pPr marL="171450" indent="-171450">
              <a:buFontTx/>
              <a:buChar char="-"/>
            </a:pPr>
            <a:r>
              <a:rPr lang="en-US" baseline="0" dirty="0" smtClean="0"/>
              <a:t>Any pertinent information related to immediately before the fall – including call light location and use</a:t>
            </a:r>
          </a:p>
          <a:p>
            <a:pPr marL="171450" indent="-171450">
              <a:buFontTx/>
              <a:buChar char="-"/>
            </a:pPr>
            <a:r>
              <a:rPr lang="en-US" baseline="0" dirty="0" smtClean="0"/>
              <a:t>What environmental factors could have contributed? Were there too many obstacles or the patient tripped over the IV pole?</a:t>
            </a:r>
          </a:p>
          <a:p>
            <a:pPr marL="171450" indent="-171450">
              <a:buFontTx/>
              <a:buChar char="-"/>
            </a:pPr>
            <a:r>
              <a:rPr lang="en-US" baseline="0" dirty="0" smtClean="0"/>
              <a:t>What were the prevention strategies in place before the fall?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2972339-7895-4458-9F45-ED1DC7DACC6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4536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74688"/>
            <a:ext cx="4570413" cy="3429000"/>
          </a:xfrm>
        </p:spPr>
      </p:sp>
      <p:sp>
        <p:nvSpPr>
          <p:cNvPr id="3" name="Notes Placeholder 2"/>
          <p:cNvSpPr>
            <a:spLocks noGrp="1"/>
          </p:cNvSpPr>
          <p:nvPr>
            <p:ph type="body" idx="1"/>
          </p:nvPr>
        </p:nvSpPr>
        <p:spPr>
          <a:xfrm>
            <a:off x="670891" y="4197246"/>
            <a:ext cx="5485158" cy="4500171"/>
          </a:xfrm>
        </p:spPr>
        <p:txBody>
          <a:bodyPr/>
          <a:lstStyle/>
          <a:p>
            <a:r>
              <a:rPr lang="en-US" dirty="0" smtClean="0"/>
              <a:t>Falls are a major contributor to a patient’s functional decline and increased healthcare use. Even if a fall doesn’t cause a serious injury, it may triple the patient’s likelihood of requiring placement in a skilled nursing facility. A serious fall increases the likelihood of skilled-nursing placement nearly tenfold. A fall can cause lasting pain and suffering and may limit function, imposing additional family and societal care burdens. Preventing</a:t>
            </a:r>
            <a:r>
              <a:rPr lang="en-US" baseline="0" dirty="0" smtClean="0"/>
              <a:t> falls and reducing the likelihood of injury is everyone's issue in the hospital. A culture of safety and awareness is imperative to reduce the incidence of falls is necessary to keep your patient’s safe. It starts with you…</a:t>
            </a:r>
            <a:endParaRPr lang="en-US" dirty="0" smtClean="0"/>
          </a:p>
        </p:txBody>
      </p:sp>
      <p:sp>
        <p:nvSpPr>
          <p:cNvPr id="4" name="Slide Number Placeholder 3"/>
          <p:cNvSpPr>
            <a:spLocks noGrp="1"/>
          </p:cNvSpPr>
          <p:nvPr>
            <p:ph type="sldNum" sz="quarter" idx="10"/>
          </p:nvPr>
        </p:nvSpPr>
        <p:spPr/>
        <p:txBody>
          <a:bodyPr/>
          <a:lstStyle/>
          <a:p>
            <a:fld id="{42F16853-887A-4788-B4E4-A944579D3E9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908909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74688"/>
            <a:ext cx="4570413" cy="3429000"/>
          </a:xfrm>
        </p:spPr>
      </p:sp>
      <p:sp>
        <p:nvSpPr>
          <p:cNvPr id="3" name="Notes Placeholder 2"/>
          <p:cNvSpPr>
            <a:spLocks noGrp="1"/>
          </p:cNvSpPr>
          <p:nvPr>
            <p:ph type="body" idx="1"/>
          </p:nvPr>
        </p:nvSpPr>
        <p:spPr>
          <a:xfrm>
            <a:off x="670891" y="4197246"/>
            <a:ext cx="5485158" cy="4500171"/>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other presentations available in this Fall</a:t>
            </a:r>
            <a:r>
              <a:rPr lang="en-US" baseline="0" dirty="0" smtClean="0"/>
              <a:t> Prevention Series. The Fall Risk Assessment presentation reviews the importance of fall risk assessments. The Fall Prevention Interventions presentation reviews recommended fall prevention interventions, ideas on how to engage patients and families in preventing falls and how you and your team can embed fall prevention into daily practice.</a:t>
            </a:r>
          </a:p>
          <a:p>
            <a:endParaRPr lang="en-US" dirty="0"/>
          </a:p>
        </p:txBody>
      </p:sp>
      <p:sp>
        <p:nvSpPr>
          <p:cNvPr id="4" name="Slide Number Placeholder 3"/>
          <p:cNvSpPr>
            <a:spLocks noGrp="1"/>
          </p:cNvSpPr>
          <p:nvPr>
            <p:ph type="sldNum" sz="quarter" idx="10"/>
          </p:nvPr>
        </p:nvSpPr>
        <p:spPr/>
        <p:txBody>
          <a:bodyPr/>
          <a:lstStyle/>
          <a:p>
            <a:fld id="{42F16853-887A-4788-B4E4-A944579D3E9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18089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baseline="0" dirty="0" smtClean="0"/>
              <a:t>Resources used to develop the content for this presentation </a:t>
            </a:r>
          </a:p>
          <a:p>
            <a:endParaRPr lang="en-US" u="none" baseline="0" dirty="0" smtClean="0"/>
          </a:p>
        </p:txBody>
      </p:sp>
      <p:sp>
        <p:nvSpPr>
          <p:cNvPr id="4" name="Slide Number Placeholder 3"/>
          <p:cNvSpPr>
            <a:spLocks noGrp="1"/>
          </p:cNvSpPr>
          <p:nvPr>
            <p:ph type="sldNum" sz="quarter" idx="10"/>
          </p:nvPr>
        </p:nvSpPr>
        <p:spPr/>
        <p:txBody>
          <a:bodyPr/>
          <a:lstStyle/>
          <a:p>
            <a:fld id="{52972339-7895-4458-9F45-ED1DC7DACC67}" type="slidenum">
              <a:rPr lang="en-US" smtClean="0"/>
              <a:t>20</a:t>
            </a:fld>
            <a:endParaRPr lang="en-US"/>
          </a:p>
        </p:txBody>
      </p:sp>
    </p:spTree>
    <p:extLst>
      <p:ext uri="{BB962C8B-B14F-4D97-AF65-F5344CB8AC3E}">
        <p14:creationId xmlns:p14="http://schemas.microsoft.com/office/powerpoint/2010/main" val="130524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74688"/>
            <a:ext cx="4570413" cy="3429000"/>
          </a:xfrm>
        </p:spPr>
      </p:sp>
      <p:sp>
        <p:nvSpPr>
          <p:cNvPr id="3" name="Notes Placeholder 2"/>
          <p:cNvSpPr>
            <a:spLocks noGrp="1"/>
          </p:cNvSpPr>
          <p:nvPr>
            <p:ph type="body" idx="1"/>
          </p:nvPr>
        </p:nvSpPr>
        <p:spPr>
          <a:xfrm>
            <a:off x="670891" y="4197246"/>
            <a:ext cx="5485158" cy="4500171"/>
          </a:xfrm>
        </p:spPr>
        <p:txBody>
          <a:bodyPr/>
          <a:lstStyle/>
          <a:p>
            <a:r>
              <a:rPr lang="en-US" dirty="0" smtClean="0"/>
              <a:t>The Washington State Hospital Association Fall Prevention Safety Action Bundle is an evidenced-based document</a:t>
            </a:r>
            <a:r>
              <a:rPr lang="en-US" baseline="0" dirty="0" smtClean="0"/>
              <a:t> outlining five core strategies necessary for preventing falls. This presentation is focused on the importance of screening patients and identifying those who are at risk for fall and injury. </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2F16853-887A-4788-B4E4-A944579D3E9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08758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huddles or shift huddles occur at the beginning of each shift and are important for identifying high risk patients, such as those at risk for skin breakdown, infection or falls.</a:t>
            </a:r>
          </a:p>
          <a:p>
            <a:r>
              <a:rPr lang="en-US" dirty="0" smtClean="0"/>
              <a:t>This is different from a post-fall huddle. A Safety or Shift Huddle is a part of fall prevention communication efforts. This</a:t>
            </a:r>
            <a:r>
              <a:rPr lang="en-US" baseline="0" dirty="0" smtClean="0"/>
              <a:t> type of communication alerts the entire care team about high risk patients and can also be a conduit for ensuring appropriate interventions are in place. A Safety or Shift huddle is completed to warn the team about </a:t>
            </a:r>
            <a:r>
              <a:rPr lang="en-US" b="1" baseline="0" dirty="0" smtClean="0"/>
              <a:t>potential </a:t>
            </a:r>
            <a:r>
              <a:rPr lang="en-US" baseline="0" dirty="0" smtClean="0"/>
              <a:t>safety hazards. The safety or shift huddle should be organized around relevant questions such as who are at most risk and why are these patients at risk and what are we doing about it?</a:t>
            </a:r>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9077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has shown that there</a:t>
            </a:r>
            <a:r>
              <a:rPr lang="en-US" baseline="0" dirty="0" smtClean="0"/>
              <a:t> are both immediate and long-term safety implications to performing a post-fall huddle. But first, what do we mean by a post fall huddle? What is it? </a:t>
            </a:r>
          </a:p>
          <a:p>
            <a:endParaRPr lang="en-US" baseline="0" dirty="0" smtClean="0"/>
          </a:p>
          <a:p>
            <a:r>
              <a:rPr lang="en-US" baseline="0" dirty="0" smtClean="0"/>
              <a:t>Post fall huddles provide a mechanism to learn from falls by immediately assessing the situation and reviewing the event.</a:t>
            </a:r>
          </a:p>
          <a:p>
            <a:r>
              <a:rPr lang="en-US" baseline="0" dirty="0" smtClean="0"/>
              <a:t>A post fall huddle typically involves the gathering of a multi-disciplinary group, often including the patient and/or family, to discuss the situation leading up to the patient fall and asking the huddle team several pertinent questions to identify if there are any immediate process improvements that need to be made as well as gather information to identify long-term trends. The post-fall huddle process and information required is typically defined by individual organizations. </a:t>
            </a:r>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0752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why it is important to obtain the components of the post-fall huddle will</a:t>
            </a:r>
            <a:r>
              <a:rPr lang="en-US" baseline="0" dirty="0" smtClean="0"/>
              <a:t> help justify the time everyone takes to complete a post-huddle and give you a better understanding of how you can make both an immediate and long-lasting impact on patient safety.</a:t>
            </a:r>
          </a:p>
          <a:p>
            <a:endParaRPr lang="en-US" baseline="0" dirty="0" smtClean="0"/>
          </a:p>
          <a:p>
            <a:r>
              <a:rPr lang="en-US" baseline="0" dirty="0" smtClean="0"/>
              <a:t>One of the main reasons, besides basic documentation procedure, to include the date, time, location and diagnosis is to provide information that may be used to identify trends and improve processes. For instance, if during the past few months the data collected from post fall huddles revealed that 65% of the falls that occurred happened on the weekend night shift on the 3</a:t>
            </a:r>
            <a:r>
              <a:rPr lang="en-US" baseline="30000" dirty="0" smtClean="0"/>
              <a:t>rd</a:t>
            </a:r>
            <a:r>
              <a:rPr lang="en-US" baseline="0" dirty="0" smtClean="0"/>
              <a:t> floor surgical unit or that 35% of the patient falls were patients diagnosed with Congestive Heart Failure, this would be great information to have to complete a deeper dive into cause. A focused group can really look at root causes armed with trended data. If all we knew was we had 8 falls in two months, there would not be a precise way to look at making process improvements.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50783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Identifying</a:t>
            </a:r>
            <a:r>
              <a:rPr lang="en-US" baseline="0" dirty="0" smtClean="0"/>
              <a:t> the last known time the patient was assessed will help identify if there was a breakdown in process and the patient had not been checked on for 3 hours or did a staff person just leave the room and the patient fell. Also, with last known assessment, it is important who did last see the patient. Was there anything unusual about the patient? Any change in patient status? Were the six P’s performed? Toileting, pain control, positioning for comfort, personal needs such as thirst hunger or temperature, proximity of call bell, personal items, and pulmonary (respiratory status) and/or pump (IV fluids and alarms).  </a:t>
            </a:r>
          </a:p>
          <a:p>
            <a:endParaRPr lang="en-US" baseline="0" dirty="0" smtClean="0"/>
          </a:p>
          <a:p>
            <a:r>
              <a:rPr lang="en-US" baseline="0" dirty="0" smtClean="0"/>
              <a:t>Was the fall observed or unobserved? Assisted or unassisted? And if so, by whom? This data is helpful when research is necessary to review a case. </a:t>
            </a:r>
          </a:p>
          <a:p>
            <a:endParaRPr lang="en-US" baseline="0" dirty="0" smtClean="0"/>
          </a:p>
          <a:p>
            <a:r>
              <a:rPr lang="en-US" baseline="0" dirty="0" smtClean="0"/>
              <a:t>Of course it is imperative to know if the patient suffered any injuries in the fall. American Nurses Association defines a falls with injury as anything from minor – resulting in pain, applying a dressing or ice to moderate with suturing and splinting to major fractures, surgery, hemorrhage and death. So, as with any injury, there should be an intervention and these need to be completed and documented as well. It goes without saying, the patient comes first in any situation, so always take care of any immediate needs of the patient, then accomplish the post-fall huddle. </a:t>
            </a:r>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6877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Other important points to acknowledge after a fall is what the patient was doing </a:t>
            </a:r>
            <a:r>
              <a:rPr lang="en-US" b="1" baseline="0" dirty="0" smtClean="0"/>
              <a:t>prior to the fall</a:t>
            </a:r>
            <a:r>
              <a:rPr lang="en-US" baseline="0" dirty="0" smtClean="0"/>
              <a:t>. These are helpful to assist in educating the patient, family, and ensuring that potential hazards are taken care of swiftly. For instance, if the patient fell while trying to use their walker to get out of bed, you may want to have physical therapy notified for education and reinforcement of device use. Or, if the patient was a high fall risk but the bed alarms were not turned on, this would be important to note for trending and educational purposes. </a:t>
            </a:r>
          </a:p>
          <a:p>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3793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numerous other components that assist with identifying ways</a:t>
            </a:r>
            <a:r>
              <a:rPr lang="en-US" baseline="0" dirty="0" smtClean="0"/>
              <a:t> to immediately improve the safety on your units and also to identify what potential long-term trends need to be looked at more closely. </a:t>
            </a:r>
          </a:p>
          <a:p>
            <a:endParaRPr lang="en-US" baseline="0" dirty="0" smtClean="0"/>
          </a:p>
          <a:p>
            <a:r>
              <a:rPr lang="en-US" dirty="0" smtClean="0"/>
              <a:t>Were there any previous falls while admitted? This admission or previous one?</a:t>
            </a:r>
          </a:p>
          <a:p>
            <a:endParaRPr lang="en-US" dirty="0" smtClean="0"/>
          </a:p>
          <a:p>
            <a:r>
              <a:rPr lang="en-US" dirty="0" smtClean="0"/>
              <a:t>Did any</a:t>
            </a:r>
            <a:r>
              <a:rPr lang="en-US" baseline="0" dirty="0" smtClean="0"/>
              <a:t> devices we applied contribute to the fall?</a:t>
            </a:r>
            <a:r>
              <a:rPr lang="en-US" b="1" dirty="0" smtClean="0"/>
              <a:t> </a:t>
            </a:r>
            <a:r>
              <a:rPr lang="en-US" b="0" dirty="0" smtClean="0"/>
              <a:t>Such as restraints or sequential compression device?</a:t>
            </a:r>
          </a:p>
          <a:p>
            <a:endParaRPr lang="en-US" b="0" dirty="0" smtClean="0"/>
          </a:p>
          <a:p>
            <a:r>
              <a:rPr lang="en-US" b="0" dirty="0" smtClean="0"/>
              <a:t>What medications may have</a:t>
            </a:r>
            <a:r>
              <a:rPr lang="en-US" b="0" baseline="0" dirty="0" smtClean="0"/>
              <a:t> contributed to the fall?</a:t>
            </a:r>
          </a:p>
          <a:p>
            <a:endParaRPr lang="en-US" b="0" baseline="0" dirty="0" smtClean="0"/>
          </a:p>
          <a:p>
            <a:r>
              <a:rPr lang="en-US" b="0" baseline="0" dirty="0" smtClean="0"/>
              <a:t>Other factors include: staff qualifications, s</a:t>
            </a:r>
            <a:r>
              <a:rPr lang="en-US" dirty="0" smtClean="0"/>
              <a:t>upervision/support,</a:t>
            </a:r>
            <a:r>
              <a:rPr lang="en-US" baseline="0" dirty="0" smtClean="0"/>
              <a:t> e</a:t>
            </a:r>
            <a:r>
              <a:rPr lang="en-US" dirty="0" smtClean="0"/>
              <a:t>nvironment</a:t>
            </a:r>
            <a:r>
              <a:rPr lang="en-US" baseline="0" dirty="0" smtClean="0"/>
              <a:t>, p</a:t>
            </a:r>
            <a:r>
              <a:rPr lang="en-US" dirty="0" smtClean="0"/>
              <a:t>olicies/procedures,</a:t>
            </a:r>
            <a:r>
              <a:rPr lang="en-US" baseline="0" dirty="0" smtClean="0"/>
              <a:t> h</a:t>
            </a:r>
            <a:r>
              <a:rPr lang="en-US" dirty="0" smtClean="0"/>
              <a:t>uman factors</a:t>
            </a:r>
            <a:r>
              <a:rPr lang="en-US" baseline="0" dirty="0" smtClean="0"/>
              <a:t> or any o</a:t>
            </a:r>
            <a:r>
              <a:rPr lang="en-US" dirty="0" smtClean="0"/>
              <a:t>ther patient contributing factors</a:t>
            </a:r>
          </a:p>
          <a:p>
            <a:endParaRPr lang="en-US" b="0"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4994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we know what we should be asking and documenting, but who</a:t>
            </a:r>
            <a:r>
              <a:rPr lang="en-US" baseline="0" dirty="0" smtClean="0"/>
              <a:t> should be involved?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Anyone on the unit who is involved in the operations and clinical outcomes should be involved</a:t>
            </a:r>
            <a:r>
              <a:rPr lang="en-US" baseline="0" dirty="0" smtClean="0"/>
              <a:t> in the post-fall huddle, so long as no other patients are placed in jeopardy of course. Everyone can and should learn from each and every fall.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Also, everyone discipline should be engaged in reducing patient falls for every patient. (click)This leads to trust, better team work, and the joint ownership. </a:t>
            </a:r>
          </a:p>
          <a:p>
            <a:endParaRPr lang="en-US" baseline="0" dirty="0" smtClean="0"/>
          </a:p>
          <a:p>
            <a:r>
              <a:rPr lang="en-US" baseline="0" dirty="0" smtClean="0"/>
              <a:t>At the very minimum, the team who should be involved is, the primary nurse and aide along with the patient and/or loved one if available. Ideally, therapy, pharmacy, housekeeping, the attending physician, other nurses and aides as available should attend. So, when should we conduct a post-fall huddle?</a:t>
            </a:r>
            <a:endParaRPr lang="en-US" dirty="0" smtClean="0"/>
          </a:p>
          <a:p>
            <a:endParaRPr lang="en-US" dirty="0"/>
          </a:p>
        </p:txBody>
      </p:sp>
      <p:sp>
        <p:nvSpPr>
          <p:cNvPr id="4" name="Slide Number Placeholder 3"/>
          <p:cNvSpPr>
            <a:spLocks noGrp="1"/>
          </p:cNvSpPr>
          <p:nvPr>
            <p:ph type="sldNum" sz="quarter" idx="10"/>
          </p:nvPr>
        </p:nvSpPr>
        <p:spPr/>
        <p:txBody>
          <a:bodyPr/>
          <a:lstStyle/>
          <a:p>
            <a:fld id="{D3A7D880-FE0B-470E-8842-8E98CADAC37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65362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196958272"/>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662704346"/>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789522570"/>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210675643"/>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5679373"/>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905480136"/>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390003479"/>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380118229"/>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396719359"/>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904850974"/>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0721811"/>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939794811"/>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9" name="Slide Number Placeholder 8"/>
          <p:cNvSpPr>
            <a:spLocks noGrp="1"/>
          </p:cNvSpPr>
          <p:nvPr>
            <p:ph type="sldNum" sz="quarter" idx="11"/>
          </p:nvPr>
        </p:nvSpPr>
        <p:spPr/>
        <p:txBody>
          <a:bodyPr/>
          <a:lstStyle/>
          <a:p>
            <a:fld id="{F817F214-19F9-41C7-B96D-432E0A00C148}"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1337119864"/>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250429613"/>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879642049"/>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949135217"/>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364356945"/>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25486346"/>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467646280"/>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91351030"/>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240874133"/>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4039794969"/>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915069180"/>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422117"/>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9" name="Slide Number Placeholder 8"/>
          <p:cNvSpPr>
            <a:spLocks noGrp="1"/>
          </p:cNvSpPr>
          <p:nvPr>
            <p:ph type="sldNum" sz="quarter" idx="11"/>
          </p:nvPr>
        </p:nvSpPr>
        <p:spPr/>
        <p:txBody>
          <a:bodyPr/>
          <a:lstStyle/>
          <a:p>
            <a:fld id="{F817F214-19F9-41C7-B96D-432E0A00C148}"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762436510"/>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4220762758"/>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4229910271"/>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498975475"/>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065494170"/>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671996696"/>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679077166"/>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756650255"/>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906898427"/>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4106451466"/>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206811119"/>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7100992"/>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9" name="Slide Number Placeholder 8"/>
          <p:cNvSpPr>
            <a:spLocks noGrp="1"/>
          </p:cNvSpPr>
          <p:nvPr>
            <p:ph type="sldNum" sz="quarter" idx="11"/>
          </p:nvPr>
        </p:nvSpPr>
        <p:spPr/>
        <p:txBody>
          <a:bodyPr/>
          <a:lstStyle/>
          <a:p>
            <a:fld id="{F817F214-19F9-41C7-B96D-432E0A00C148}"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927141952"/>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543499017"/>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6868463"/>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39697395"/>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874182881"/>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104664383"/>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364420563"/>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206589641"/>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110797747"/>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369954035"/>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4260308874"/>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132224"/>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9" name="Slide Number Placeholder 8"/>
          <p:cNvSpPr>
            <a:spLocks noGrp="1"/>
          </p:cNvSpPr>
          <p:nvPr>
            <p:ph type="sldNum" sz="quarter" idx="11"/>
          </p:nvPr>
        </p:nvSpPr>
        <p:spPr/>
        <p:txBody>
          <a:bodyPr/>
          <a:lstStyle/>
          <a:p>
            <a:fld id="{F817F214-19F9-41C7-B96D-432E0A00C148}"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2974674481"/>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777945782"/>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1026724983"/>
      </p:ext>
    </p:extLst>
  </p:cSld>
  <p:clrMapOvr>
    <a:masterClrMapping/>
  </p:clrMapOvr>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777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462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630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41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857893238"/>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85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189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001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473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244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211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D6534E-8BFB-40C9-A3CD-205EAB4D0807}"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14DF9-6821-43E1-AF49-0D78106665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681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817F214-19F9-41C7-B96D-432E0A00C148}" type="slidenum">
              <a:rPr lang="en-US" smtClean="0"/>
              <a:pPr/>
              <a:t>‹#›</a:t>
            </a:fld>
            <a:endParaRPr lang="en-US"/>
          </a:p>
        </p:txBody>
      </p:sp>
    </p:spTree>
    <p:extLst>
      <p:ext uri="{BB962C8B-B14F-4D97-AF65-F5344CB8AC3E}">
        <p14:creationId xmlns:p14="http://schemas.microsoft.com/office/powerpoint/2010/main" val="2964938025"/>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817F214-19F9-41C7-B96D-432E0A00C148}"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558047"/>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1FD9FFB-057C-4C82-AF7A-A289920A9625}" type="datetimeFigureOut">
              <a:rPr lang="en-US" smtClean="0">
                <a:solidFill>
                  <a:srgbClr val="EEECE1"/>
                </a:solidFill>
              </a:rPr>
              <a:pPr/>
              <a:t>5/23/2014</a:t>
            </a:fld>
            <a:endParaRPr lang="en-US">
              <a:solidFill>
                <a:srgbClr val="EEECE1"/>
              </a:solidFill>
            </a:endParaRPr>
          </a:p>
        </p:txBody>
      </p:sp>
      <p:sp>
        <p:nvSpPr>
          <p:cNvPr id="9" name="Slide Number Placeholder 8"/>
          <p:cNvSpPr>
            <a:spLocks noGrp="1"/>
          </p:cNvSpPr>
          <p:nvPr>
            <p:ph type="sldNum" sz="quarter" idx="11"/>
          </p:nvPr>
        </p:nvSpPr>
        <p:spPr/>
        <p:txBody>
          <a:bodyPr/>
          <a:lstStyle/>
          <a:p>
            <a:fld id="{F817F214-19F9-41C7-B96D-432E0A00C148}"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3185611669"/>
      </p:ext>
    </p:extLst>
  </p:cSld>
  <p:clrMapOvr>
    <a:masterClrMapping/>
  </p:clrMapOvr>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F817F214-19F9-41C7-B96D-432E0A00C148}"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EECE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21FD9FFB-057C-4C82-AF7A-A289920A9625}" type="datetimeFigureOut">
              <a:rPr lang="en-US" smtClean="0">
                <a:solidFill>
                  <a:srgbClr val="EEECE1"/>
                </a:solidFill>
              </a:rPr>
              <a:pPr defTabSz="914400"/>
              <a:t>5/23/2014</a:t>
            </a:fld>
            <a:endParaRPr lang="en-US">
              <a:solidFill>
                <a:srgbClr val="EEECE1"/>
              </a:solidFill>
            </a:endParaRPr>
          </a:p>
        </p:txBody>
      </p:sp>
    </p:spTree>
    <p:extLst>
      <p:ext uri="{BB962C8B-B14F-4D97-AF65-F5344CB8AC3E}">
        <p14:creationId xmlns:p14="http://schemas.microsoft.com/office/powerpoint/2010/main" val="197986825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F817F214-19F9-41C7-B96D-432E0A00C148}"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EECE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21FD9FFB-057C-4C82-AF7A-A289920A9625}" type="datetimeFigureOut">
              <a:rPr lang="en-US" smtClean="0">
                <a:solidFill>
                  <a:srgbClr val="EEECE1"/>
                </a:solidFill>
              </a:rPr>
              <a:pPr defTabSz="914400"/>
              <a:t>5/23/2014</a:t>
            </a:fld>
            <a:endParaRPr lang="en-US">
              <a:solidFill>
                <a:srgbClr val="EEECE1"/>
              </a:solidFill>
            </a:endParaRPr>
          </a:p>
        </p:txBody>
      </p:sp>
    </p:spTree>
    <p:extLst>
      <p:ext uri="{BB962C8B-B14F-4D97-AF65-F5344CB8AC3E}">
        <p14:creationId xmlns:p14="http://schemas.microsoft.com/office/powerpoint/2010/main" val="283205634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F817F214-19F9-41C7-B96D-432E0A00C148}"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EECE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21FD9FFB-057C-4C82-AF7A-A289920A9625}" type="datetimeFigureOut">
              <a:rPr lang="en-US" smtClean="0">
                <a:solidFill>
                  <a:srgbClr val="EEECE1"/>
                </a:solidFill>
              </a:rPr>
              <a:pPr defTabSz="914400"/>
              <a:t>5/23/2014</a:t>
            </a:fld>
            <a:endParaRPr lang="en-US">
              <a:solidFill>
                <a:srgbClr val="EEECE1"/>
              </a:solidFill>
            </a:endParaRPr>
          </a:p>
        </p:txBody>
      </p:sp>
    </p:spTree>
    <p:extLst>
      <p:ext uri="{BB962C8B-B14F-4D97-AF65-F5344CB8AC3E}">
        <p14:creationId xmlns:p14="http://schemas.microsoft.com/office/powerpoint/2010/main" val="373794096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F817F214-19F9-41C7-B96D-432E0A00C148}"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EECE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21FD9FFB-057C-4C82-AF7A-A289920A9625}" type="datetimeFigureOut">
              <a:rPr lang="en-US" smtClean="0">
                <a:solidFill>
                  <a:srgbClr val="EEECE1"/>
                </a:solidFill>
              </a:rPr>
              <a:pPr defTabSz="914400"/>
              <a:t>5/23/2014</a:t>
            </a:fld>
            <a:endParaRPr lang="en-US">
              <a:solidFill>
                <a:srgbClr val="EEECE1"/>
              </a:solidFill>
            </a:endParaRPr>
          </a:p>
        </p:txBody>
      </p:sp>
    </p:spTree>
    <p:extLst>
      <p:ext uri="{BB962C8B-B14F-4D97-AF65-F5344CB8AC3E}">
        <p14:creationId xmlns:p14="http://schemas.microsoft.com/office/powerpoint/2010/main" val="413222022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p14:dur="10" advClick="0">
        <p14:reveal/>
      </p:transition>
    </mc:Choice>
    <mc:Fallback xmlns="">
      <p:transition advClick="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4400"/>
            <a:fld id="{F817F214-19F9-41C7-B96D-432E0A00C148}" type="slidenum">
              <a:rPr lang="en-US" smtClean="0"/>
              <a:pPr defTabSz="91440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defTabSz="914400"/>
            <a:endParaRPr lang="en-US">
              <a:solidFill>
                <a:srgbClr val="EEECE1"/>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defTabSz="914400"/>
            <a:fld id="{21FD9FFB-057C-4C82-AF7A-A289920A9625}" type="datetimeFigureOut">
              <a:rPr lang="en-US" smtClean="0">
                <a:solidFill>
                  <a:srgbClr val="EEECE1"/>
                </a:solidFill>
              </a:rPr>
              <a:pPr defTabSz="914400"/>
              <a:t>5/23/2014</a:t>
            </a:fld>
            <a:endParaRPr lang="en-US">
              <a:solidFill>
                <a:srgbClr val="EEECE1"/>
              </a:solidFill>
            </a:endParaRPr>
          </a:p>
        </p:txBody>
      </p:sp>
    </p:spTree>
    <p:extLst>
      <p:ext uri="{BB962C8B-B14F-4D97-AF65-F5344CB8AC3E}">
        <p14:creationId xmlns:p14="http://schemas.microsoft.com/office/powerpoint/2010/main" val="1336380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2000" advClick="0">
        <p14:reveal/>
      </p:transition>
    </mc:Choice>
    <mc:Fallback xmlns="">
      <p:transition spd="slow" advClick="0">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D6534E-8BFB-40C9-A3CD-205EAB4D0807}" type="datetimeFigureOut">
              <a:rPr lang="en-US" smtClean="0">
                <a:solidFill>
                  <a:prstClr val="black">
                    <a:tint val="75000"/>
                  </a:prstClr>
                </a:solidFill>
              </a:rPr>
              <a:pPr defTabSz="9144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A914DF9-6821-43E1-AF49-0D781066656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8482128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emf"/><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E5E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8962" r="4870"/>
          <a:stretch/>
        </p:blipFill>
        <p:spPr>
          <a:xfrm>
            <a:off x="5701743" y="-23004"/>
            <a:ext cx="3716135" cy="6881004"/>
          </a:xfrm>
          <a:prstGeom prst="rect">
            <a:avLst/>
          </a:prstGeom>
          <a:ln>
            <a:noFill/>
          </a:ln>
          <a:effectLst>
            <a:softEdge rad="112500"/>
          </a:effectLst>
        </p:spPr>
      </p:pic>
      <p:sp>
        <p:nvSpPr>
          <p:cNvPr id="5" name="TextBox 4"/>
          <p:cNvSpPr txBox="1"/>
          <p:nvPr/>
        </p:nvSpPr>
        <p:spPr>
          <a:xfrm>
            <a:off x="347033" y="3612202"/>
            <a:ext cx="4419600" cy="2185214"/>
          </a:xfrm>
          <a:prstGeom prst="rect">
            <a:avLst/>
          </a:prstGeom>
          <a:noFill/>
        </p:spPr>
        <p:txBody>
          <a:bodyPr wrap="square" rtlCol="0">
            <a:spAutoFit/>
          </a:bodyPr>
          <a:lstStyle/>
          <a:p>
            <a:pPr defTabSz="914400"/>
            <a:r>
              <a:rPr lang="en-US" sz="4000" dirty="0">
                <a:solidFill>
                  <a:prstClr val="black"/>
                </a:solidFill>
                <a:effectLst>
                  <a:outerShdw blurRad="38100" dist="38100" dir="2700000" algn="tl">
                    <a:srgbClr val="000000">
                      <a:alpha val="43137"/>
                    </a:srgbClr>
                  </a:outerShdw>
                </a:effectLst>
                <a:latin typeface="Candara" panose="020E0502030303020204" pitchFamily="34" charset="0"/>
              </a:rPr>
              <a:t>It Starts with You…</a:t>
            </a:r>
            <a:r>
              <a:rPr lang="en-US" sz="3200" dirty="0">
                <a:solidFill>
                  <a:prstClr val="black"/>
                </a:solidFill>
                <a:effectLst>
                  <a:outerShdw blurRad="38100" dist="38100" dir="2700000" algn="tl">
                    <a:srgbClr val="000000">
                      <a:alpha val="43137"/>
                    </a:srgbClr>
                  </a:outerShdw>
                </a:effectLst>
                <a:latin typeface="Candara" panose="020E0502030303020204" pitchFamily="34" charset="0"/>
              </a:rPr>
              <a:t/>
            </a:r>
            <a:br>
              <a:rPr lang="en-US" sz="3200" dirty="0">
                <a:solidFill>
                  <a:prstClr val="black"/>
                </a:solidFill>
                <a:effectLst>
                  <a:outerShdw blurRad="38100" dist="38100" dir="2700000" algn="tl">
                    <a:srgbClr val="000000">
                      <a:alpha val="43137"/>
                    </a:srgbClr>
                  </a:outerShdw>
                </a:effectLst>
                <a:latin typeface="Candara" panose="020E0502030303020204" pitchFamily="34" charset="0"/>
              </a:rPr>
            </a:br>
            <a:endParaRPr lang="en-US" sz="3200" dirty="0">
              <a:solidFill>
                <a:prstClr val="black"/>
              </a:solidFill>
              <a:effectLst>
                <a:outerShdw blurRad="38100" dist="38100" dir="2700000" algn="tl">
                  <a:srgbClr val="000000">
                    <a:alpha val="43137"/>
                  </a:srgbClr>
                </a:outerShdw>
              </a:effectLst>
              <a:latin typeface="Candara" panose="020E0502030303020204" pitchFamily="34" charset="0"/>
            </a:endParaRPr>
          </a:p>
          <a:p>
            <a:pPr defTabSz="914400"/>
            <a:r>
              <a:rPr lang="en-US" sz="3200" dirty="0">
                <a:solidFill>
                  <a:prstClr val="black"/>
                </a:solidFill>
                <a:latin typeface="Candara" panose="020E0502030303020204" pitchFamily="34" charset="0"/>
              </a:rPr>
              <a:t>Preventing </a:t>
            </a:r>
            <a:r>
              <a:rPr lang="en-US" sz="3200" dirty="0" smtClean="0">
                <a:solidFill>
                  <a:prstClr val="black"/>
                </a:solidFill>
                <a:latin typeface="Candara" panose="020E0502030303020204" pitchFamily="34" charset="0"/>
              </a:rPr>
              <a:t>Falls</a:t>
            </a:r>
          </a:p>
          <a:p>
            <a:pPr defTabSz="914400"/>
            <a:r>
              <a:rPr lang="en-US" sz="3200" dirty="0" smtClean="0">
                <a:solidFill>
                  <a:prstClr val="black"/>
                </a:solidFill>
                <a:latin typeface="Candara" panose="020E0502030303020204" pitchFamily="34" charset="0"/>
              </a:rPr>
              <a:t>Improving Lives</a:t>
            </a:r>
            <a:endParaRPr lang="en-US" sz="3200" dirty="0">
              <a:solidFill>
                <a:prstClr val="black"/>
              </a:solidFill>
              <a:latin typeface="Candara" panose="020E0502030303020204" pitchFamily="34" charset="0"/>
            </a:endParaRPr>
          </a:p>
        </p:txBody>
      </p:sp>
      <p:pic>
        <p:nvPicPr>
          <p:cNvPr id="6" name="Picture 5"/>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8262" y="201861"/>
            <a:ext cx="2398571" cy="1408430"/>
          </a:xfrm>
          <a:prstGeom prst="rect">
            <a:avLst/>
          </a:prstGeom>
        </p:spPr>
      </p:pic>
      <p:sp>
        <p:nvSpPr>
          <p:cNvPr id="7" name="Title 1"/>
          <p:cNvSpPr txBox="1">
            <a:spLocks/>
          </p:cNvSpPr>
          <p:nvPr/>
        </p:nvSpPr>
        <p:spPr>
          <a:xfrm>
            <a:off x="158262" y="1978907"/>
            <a:ext cx="6027697" cy="1069975"/>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363D64"/>
                </a:solidFill>
                <a:latin typeface="Arial Rounded MT Bold" panose="020F0704030504030204" pitchFamily="34" charset="0"/>
                <a:cs typeface="Arial" panose="020B0604020202020204" pitchFamily="34" charset="0"/>
              </a:rPr>
              <a:t>Post-Fall Huddle and Data Analysis</a:t>
            </a:r>
            <a:endParaRPr lang="en-US" dirty="0">
              <a:solidFill>
                <a:srgbClr val="363D64"/>
              </a:solidFill>
              <a:latin typeface="Arial Rounded MT Bold" panose="020F0704030504030204" pitchFamily="34" charset="0"/>
              <a:cs typeface="Arial" panose="020B0604020202020204" pitchFamily="34" charset="0"/>
            </a:endParaRPr>
          </a:p>
        </p:txBody>
      </p:sp>
      <p:sp>
        <p:nvSpPr>
          <p:cNvPr id="8" name="TextBox 7"/>
          <p:cNvSpPr txBox="1"/>
          <p:nvPr/>
        </p:nvSpPr>
        <p:spPr>
          <a:xfrm>
            <a:off x="0" y="6554268"/>
            <a:ext cx="8567534" cy="341038"/>
          </a:xfrm>
          <a:prstGeom prst="rect">
            <a:avLst/>
          </a:prstGeom>
          <a:noFill/>
        </p:spPr>
        <p:txBody>
          <a:bodyPr wrap="square" rtlCol="0">
            <a:spAutoFit/>
          </a:bodyPr>
          <a:lstStyle/>
          <a:p>
            <a:pPr defTabSz="914400"/>
            <a:r>
              <a:rPr lang="en-US" sz="1600" b="1" dirty="0" smtClean="0">
                <a:solidFill>
                  <a:prstClr val="black"/>
                </a:solidFill>
              </a:rPr>
              <a:t>2014 Fall Prevention </a:t>
            </a:r>
            <a:r>
              <a:rPr lang="en-US" sz="1600" b="1" dirty="0">
                <a:solidFill>
                  <a:prstClr val="black"/>
                </a:solidFill>
              </a:rPr>
              <a:t>Education </a:t>
            </a:r>
            <a:r>
              <a:rPr lang="en-US" sz="1600" b="1" dirty="0" smtClean="0">
                <a:solidFill>
                  <a:prstClr val="black"/>
                </a:solidFill>
              </a:rPr>
              <a:t>Series brought </a:t>
            </a:r>
            <a:r>
              <a:rPr lang="en-US" sz="1600" b="1" dirty="0">
                <a:solidFill>
                  <a:prstClr val="black"/>
                </a:solidFill>
              </a:rPr>
              <a:t>to you by the Washington State Hospital </a:t>
            </a:r>
            <a:r>
              <a:rPr lang="en-US" sz="1600" b="1" dirty="0" smtClean="0">
                <a:solidFill>
                  <a:prstClr val="black"/>
                </a:solidFill>
              </a:rPr>
              <a:t>Association</a:t>
            </a:r>
            <a:endParaRPr lang="en-US" b="1" dirty="0">
              <a:solidFill>
                <a:prstClr val="black"/>
              </a:solidFill>
            </a:endParaRPr>
          </a:p>
        </p:txBody>
      </p:sp>
    </p:spTree>
    <p:extLst>
      <p:ext uri="{BB962C8B-B14F-4D97-AF65-F5344CB8AC3E}">
        <p14:creationId xmlns:p14="http://schemas.microsoft.com/office/powerpoint/2010/main" val="391942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51" y="18644"/>
            <a:ext cx="7620000" cy="1143000"/>
          </a:xfrm>
        </p:spPr>
        <p:txBody>
          <a:bodyPr/>
          <a:lstStyle/>
          <a:p>
            <a:pPr algn="ctr"/>
            <a:r>
              <a:rPr lang="en-US" dirty="0" smtClean="0">
                <a:latin typeface="Arial" panose="020B0604020202020204" pitchFamily="34" charset="0"/>
                <a:cs typeface="Arial" panose="020B0604020202020204" pitchFamily="34" charset="0"/>
              </a:rPr>
              <a:t>Who is involved?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4856" y="1432361"/>
            <a:ext cx="7620000" cy="4983162"/>
          </a:xfrm>
        </p:spPr>
        <p:txBody>
          <a:bodyPr>
            <a:normAutofit fontScale="92500" lnSpcReduction="20000"/>
          </a:bodyPr>
          <a:lstStyle/>
          <a:p>
            <a:pPr marL="114300" indent="0" algn="ctr">
              <a:buNone/>
            </a:pPr>
            <a:r>
              <a:rPr lang="en-US" sz="5400" dirty="0" smtClean="0">
                <a:solidFill>
                  <a:schemeClr val="tx1">
                    <a:lumMod val="85000"/>
                    <a:lumOff val="15000"/>
                  </a:schemeClr>
                </a:solidFill>
                <a:latin typeface="Berlin Sans FB Demi" panose="020E0802020502020306" pitchFamily="34" charset="0"/>
              </a:rPr>
              <a:t>TEAM EFFORT!</a:t>
            </a:r>
          </a:p>
          <a:p>
            <a:pPr marL="114300" indent="0" algn="ctr">
              <a:buNone/>
            </a:pPr>
            <a:r>
              <a:rPr lang="en-US" sz="2000" dirty="0" smtClean="0">
                <a:solidFill>
                  <a:schemeClr val="tx1">
                    <a:lumMod val="85000"/>
                    <a:lumOff val="15000"/>
                  </a:schemeClr>
                </a:solidFill>
              </a:rPr>
              <a:t>Anyone on the unit who is involved in the operations and </a:t>
            </a:r>
          </a:p>
          <a:p>
            <a:pPr marL="114300" indent="0" algn="ctr">
              <a:buNone/>
            </a:pPr>
            <a:r>
              <a:rPr lang="en-US" sz="2000" dirty="0" smtClean="0">
                <a:solidFill>
                  <a:schemeClr val="tx1">
                    <a:lumMod val="85000"/>
                    <a:lumOff val="15000"/>
                  </a:schemeClr>
                </a:solidFill>
              </a:rPr>
              <a:t>clinical outcomes should be involved!</a:t>
            </a:r>
          </a:p>
          <a:p>
            <a:pPr marL="114300" indent="0" algn="ctr">
              <a:buNone/>
            </a:pPr>
            <a:endParaRPr lang="en-US" sz="2000" dirty="0">
              <a:solidFill>
                <a:schemeClr val="tx1">
                  <a:lumMod val="85000"/>
                  <a:lumOff val="15000"/>
                </a:schemeClr>
              </a:solidFill>
            </a:endParaRPr>
          </a:p>
          <a:p>
            <a:pPr marL="114300" indent="0" algn="ctr">
              <a:buNone/>
            </a:pPr>
            <a:endParaRPr lang="en-US" sz="2000" dirty="0" smtClean="0">
              <a:solidFill>
                <a:schemeClr val="tx1">
                  <a:lumMod val="85000"/>
                  <a:lumOff val="15000"/>
                </a:schemeClr>
              </a:solidFill>
            </a:endParaRPr>
          </a:p>
          <a:p>
            <a:pPr marL="114300" indent="0" algn="ctr">
              <a:buNone/>
            </a:pPr>
            <a:endParaRPr lang="en-US" sz="2000" dirty="0">
              <a:solidFill>
                <a:schemeClr val="tx1">
                  <a:lumMod val="85000"/>
                  <a:lumOff val="15000"/>
                </a:schemeClr>
              </a:solidFill>
            </a:endParaRPr>
          </a:p>
          <a:p>
            <a:pPr marL="114300" indent="0" algn="ctr">
              <a:buNone/>
            </a:pPr>
            <a:endParaRPr lang="en-US" sz="2000" dirty="0" smtClean="0">
              <a:solidFill>
                <a:schemeClr val="tx1">
                  <a:lumMod val="85000"/>
                  <a:lumOff val="15000"/>
                </a:schemeClr>
              </a:solidFill>
            </a:endParaRPr>
          </a:p>
          <a:p>
            <a:pPr marL="114300" indent="0" algn="ctr">
              <a:buNone/>
            </a:pPr>
            <a:endParaRPr lang="en-US" sz="2000" dirty="0">
              <a:solidFill>
                <a:schemeClr val="tx1">
                  <a:lumMod val="85000"/>
                  <a:lumOff val="15000"/>
                </a:schemeClr>
              </a:solidFill>
            </a:endParaRPr>
          </a:p>
          <a:p>
            <a:pPr marL="114300" indent="0" algn="ctr">
              <a:buNone/>
            </a:pPr>
            <a:endParaRPr lang="en-US" sz="2000" dirty="0" smtClean="0">
              <a:solidFill>
                <a:schemeClr val="tx1">
                  <a:lumMod val="85000"/>
                  <a:lumOff val="15000"/>
                </a:schemeClr>
              </a:solidFill>
            </a:endParaRPr>
          </a:p>
          <a:p>
            <a:pPr marL="114300" indent="0" algn="ctr">
              <a:buNone/>
            </a:pPr>
            <a:endParaRPr lang="en-US" sz="2000" dirty="0">
              <a:solidFill>
                <a:schemeClr val="tx1">
                  <a:lumMod val="85000"/>
                  <a:lumOff val="15000"/>
                </a:schemeClr>
              </a:solidFill>
            </a:endParaRPr>
          </a:p>
          <a:p>
            <a:pPr marL="114300" indent="0" algn="ctr">
              <a:buNone/>
            </a:pPr>
            <a:endParaRPr lang="en-US" sz="2000" dirty="0" smtClean="0">
              <a:solidFill>
                <a:schemeClr val="tx1">
                  <a:lumMod val="85000"/>
                  <a:lumOff val="15000"/>
                </a:schemeClr>
              </a:solidFill>
            </a:endParaRPr>
          </a:p>
          <a:p>
            <a:pPr marL="114300" indent="0" algn="ctr">
              <a:buNone/>
            </a:pPr>
            <a:endParaRPr lang="en-US" sz="2000" dirty="0">
              <a:solidFill>
                <a:schemeClr val="tx1">
                  <a:lumMod val="85000"/>
                  <a:lumOff val="15000"/>
                </a:schemeClr>
              </a:solidFill>
            </a:endParaRPr>
          </a:p>
          <a:p>
            <a:pPr marL="114300" indent="0" algn="ctr">
              <a:buNone/>
            </a:pPr>
            <a:endParaRPr lang="en-US" sz="2400" dirty="0" smtClean="0">
              <a:solidFill>
                <a:schemeClr val="tx1">
                  <a:lumMod val="85000"/>
                  <a:lumOff val="15000"/>
                </a:schemeClr>
              </a:solidFill>
              <a:effectLst>
                <a:outerShdw blurRad="38100" dist="38100" dir="2700000" algn="tl">
                  <a:srgbClr val="000000">
                    <a:alpha val="43137"/>
                  </a:srgbClr>
                </a:outerShdw>
              </a:effectLst>
            </a:endParaRPr>
          </a:p>
          <a:p>
            <a:pPr marL="114300" indent="0" algn="ctr">
              <a:buNone/>
            </a:pPr>
            <a:endParaRPr lang="en-US" sz="2400" dirty="0" smtClean="0">
              <a:solidFill>
                <a:schemeClr val="tx1">
                  <a:lumMod val="85000"/>
                  <a:lumOff val="15000"/>
                </a:schemeClr>
              </a:solidFill>
              <a:effectLst>
                <a:outerShdw blurRad="38100" dist="38100" dir="2700000" algn="tl">
                  <a:srgbClr val="000000">
                    <a:alpha val="43137"/>
                  </a:srgbClr>
                </a:outerShdw>
              </a:effectLst>
            </a:endParaRPr>
          </a:p>
          <a:p>
            <a:pPr marL="114300" indent="0" algn="ctr">
              <a:buNone/>
            </a:pPr>
            <a:r>
              <a:rPr lang="en-US" sz="2400" dirty="0" smtClean="0">
                <a:solidFill>
                  <a:schemeClr val="tx1">
                    <a:lumMod val="85000"/>
                    <a:lumOff val="15000"/>
                  </a:schemeClr>
                </a:solidFill>
                <a:effectLst>
                  <a:outerShdw blurRad="38100" dist="38100" dir="2700000" algn="tl">
                    <a:srgbClr val="000000">
                      <a:alpha val="43137"/>
                    </a:srgbClr>
                  </a:outerShdw>
                </a:effectLst>
              </a:rPr>
              <a:t>Patient Safety is only Accomplished through Teamwork</a:t>
            </a:r>
            <a:endParaRPr lang="en-US" sz="2400" dirty="0">
              <a:solidFill>
                <a:schemeClr val="tx1">
                  <a:lumMod val="85000"/>
                  <a:lumOff val="15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627" y="3116796"/>
            <a:ext cx="3617048" cy="2557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851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Timing is Everything</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642403"/>
            <a:ext cx="7620000" cy="4334635"/>
          </a:xfrm>
        </p:spPr>
        <p:txBody>
          <a:bodyPr/>
          <a:lstStyle/>
          <a:p>
            <a:pPr marL="114300" indent="0">
              <a:buNone/>
            </a:pPr>
            <a:endParaRPr lang="en-US" dirty="0"/>
          </a:p>
          <a:p>
            <a:pPr marL="114300" indent="0">
              <a:buNone/>
            </a:pPr>
            <a:r>
              <a:rPr lang="en-US" dirty="0" smtClean="0"/>
              <a:t> </a:t>
            </a:r>
            <a:endParaRPr lang="en-US" dirty="0"/>
          </a:p>
        </p:txBody>
      </p:sp>
      <p:pic>
        <p:nvPicPr>
          <p:cNvPr id="5" name="Picture 4"/>
          <p:cNvPicPr>
            <a:picLocks noChangeAspect="1"/>
          </p:cNvPicPr>
          <p:nvPr/>
        </p:nvPicPr>
        <p:blipFill rotWithShape="1">
          <a:blip r:embed="rId3">
            <a:clrChange>
              <a:clrFrom>
                <a:srgbClr val="E7F0F7"/>
              </a:clrFrom>
              <a:clrTo>
                <a:srgbClr val="E7F0F7">
                  <a:alpha val="0"/>
                </a:srgbClr>
              </a:clrTo>
            </a:clrChange>
          </a:blip>
          <a:srcRect l="5326" t="17174" r="4149" b="29493"/>
          <a:stretch/>
        </p:blipFill>
        <p:spPr>
          <a:xfrm>
            <a:off x="6202763" y="2228118"/>
            <a:ext cx="1114096" cy="299711"/>
          </a:xfrm>
          <a:prstGeom prst="rect">
            <a:avLst/>
          </a:prstGeom>
        </p:spPr>
      </p:pic>
      <p:sp>
        <p:nvSpPr>
          <p:cNvPr id="4" name="Rectangle 3"/>
          <p:cNvSpPr/>
          <p:nvPr/>
        </p:nvSpPr>
        <p:spPr>
          <a:xfrm>
            <a:off x="1599896" y="1916309"/>
            <a:ext cx="4574266" cy="923330"/>
          </a:xfrm>
          <a:prstGeom prst="rect">
            <a:avLst/>
          </a:prstGeom>
          <a:noFill/>
        </p:spPr>
        <p:txBody>
          <a:bodyPr wrap="none" lIns="91440" tIns="45720" rIns="91440" bIns="45720">
            <a:spAutoFit/>
          </a:bodyPr>
          <a:lstStyle/>
          <a:p>
            <a:pPr algn="ctr"/>
            <a:r>
              <a:rPr lang="en-US" sz="5400" b="1" dirty="0" smtClean="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Arial Rounded MT Bold" panose="020F0704030504030204" pitchFamily="34" charset="0"/>
              </a:rPr>
              <a:t>Patients First</a:t>
            </a:r>
            <a:endParaRPr lang="en-US" sz="5400" b="1" dirty="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latin typeface="Arial Rounded MT Bold" panose="020F0704030504030204" pitchFamily="34" charset="0"/>
            </a:endParaRPr>
          </a:p>
        </p:txBody>
      </p:sp>
      <p:sp>
        <p:nvSpPr>
          <p:cNvPr id="6" name="TextBox 5"/>
          <p:cNvSpPr txBox="1"/>
          <p:nvPr/>
        </p:nvSpPr>
        <p:spPr>
          <a:xfrm>
            <a:off x="762000" y="3315584"/>
            <a:ext cx="7106194" cy="1446550"/>
          </a:xfrm>
          <a:prstGeom prst="rect">
            <a:avLst/>
          </a:prstGeom>
          <a:noFill/>
        </p:spPr>
        <p:txBody>
          <a:bodyPr wrap="square" rtlCol="0">
            <a:spAutoFit/>
          </a:bodyPr>
          <a:lstStyle/>
          <a:p>
            <a:pPr algn="ctr"/>
            <a:r>
              <a:rPr lang="en-US" sz="4400" dirty="0">
                <a:solidFill>
                  <a:srgbClr val="9BBB59">
                    <a:lumMod val="50000"/>
                  </a:srgbClr>
                </a:solidFill>
                <a:effectLst>
                  <a:outerShdw blurRad="38100" dist="38100" dir="2700000" algn="tl">
                    <a:srgbClr val="000000">
                      <a:alpha val="43137"/>
                    </a:srgbClr>
                  </a:outerShdw>
                </a:effectLst>
              </a:rPr>
              <a:t>Conduct </a:t>
            </a:r>
            <a:r>
              <a:rPr lang="en-US" sz="4400" dirty="0" smtClean="0">
                <a:solidFill>
                  <a:srgbClr val="9BBB59">
                    <a:lumMod val="50000"/>
                  </a:srgbClr>
                </a:solidFill>
                <a:effectLst>
                  <a:outerShdw blurRad="38100" dist="38100" dir="2700000" algn="tl">
                    <a:srgbClr val="000000">
                      <a:alpha val="43137"/>
                    </a:srgbClr>
                  </a:outerShdw>
                </a:effectLst>
              </a:rPr>
              <a:t>post-fall </a:t>
            </a:r>
            <a:r>
              <a:rPr lang="en-US" sz="4400" dirty="0">
                <a:solidFill>
                  <a:srgbClr val="9BBB59">
                    <a:lumMod val="50000"/>
                  </a:srgbClr>
                </a:solidFill>
                <a:effectLst>
                  <a:outerShdw blurRad="38100" dist="38100" dir="2700000" algn="tl">
                    <a:srgbClr val="000000">
                      <a:alpha val="43137"/>
                    </a:srgbClr>
                  </a:outerShdw>
                </a:effectLst>
              </a:rPr>
              <a:t>huddle </a:t>
            </a:r>
            <a:endParaRPr lang="en-US" sz="4400" dirty="0" smtClean="0">
              <a:solidFill>
                <a:srgbClr val="9BBB59">
                  <a:lumMod val="50000"/>
                </a:srgbClr>
              </a:solidFill>
              <a:effectLst>
                <a:outerShdw blurRad="38100" dist="38100" dir="2700000" algn="tl">
                  <a:srgbClr val="000000">
                    <a:alpha val="43137"/>
                  </a:srgbClr>
                </a:outerShdw>
              </a:effectLst>
            </a:endParaRPr>
          </a:p>
          <a:p>
            <a:pPr algn="ctr"/>
            <a:r>
              <a:rPr lang="en-US" sz="4400" dirty="0" smtClean="0">
                <a:solidFill>
                  <a:srgbClr val="9BBB59">
                    <a:lumMod val="50000"/>
                  </a:srgbClr>
                </a:solidFill>
                <a:effectLst>
                  <a:outerShdw blurRad="38100" dist="38100" dir="2700000" algn="tl">
                    <a:srgbClr val="000000">
                      <a:alpha val="43137"/>
                    </a:srgbClr>
                  </a:outerShdw>
                </a:effectLst>
              </a:rPr>
              <a:t>as </a:t>
            </a:r>
            <a:r>
              <a:rPr lang="en-US" sz="4400" dirty="0">
                <a:solidFill>
                  <a:srgbClr val="9BBB59">
                    <a:lumMod val="50000"/>
                  </a:srgbClr>
                </a:solidFill>
                <a:effectLst>
                  <a:outerShdw blurRad="38100" dist="38100" dir="2700000" algn="tl">
                    <a:srgbClr val="000000">
                      <a:alpha val="43137"/>
                    </a:srgbClr>
                  </a:outerShdw>
                </a:effectLst>
              </a:rPr>
              <a:t>soon as </a:t>
            </a:r>
            <a:r>
              <a:rPr lang="en-US" sz="4400" dirty="0" smtClean="0">
                <a:solidFill>
                  <a:srgbClr val="9BBB59">
                    <a:lumMod val="50000"/>
                  </a:srgbClr>
                </a:solidFill>
                <a:effectLst>
                  <a:outerShdw blurRad="38100" dist="38100" dir="2700000" algn="tl">
                    <a:srgbClr val="000000">
                      <a:alpha val="43137"/>
                    </a:srgbClr>
                  </a:outerShdw>
                </a:effectLst>
              </a:rPr>
              <a:t>feasible</a:t>
            </a:r>
            <a:endParaRPr lang="en-US" sz="4400" dirty="0">
              <a:solidFill>
                <a:srgbClr val="9BBB59">
                  <a:lumMod val="50000"/>
                </a:srgbClr>
              </a:solidFill>
              <a:effectLst>
                <a:outerShdw blurRad="38100" dist="38100" dir="2700000" algn="tl">
                  <a:srgbClr val="000000">
                    <a:alpha val="43137"/>
                  </a:srgbClr>
                </a:outerShdw>
              </a:effectLst>
            </a:endParaRPr>
          </a:p>
        </p:txBody>
      </p:sp>
      <p:sp>
        <p:nvSpPr>
          <p:cNvPr id="7" name="TextBox 6"/>
          <p:cNvSpPr txBox="1"/>
          <p:nvPr/>
        </p:nvSpPr>
        <p:spPr>
          <a:xfrm>
            <a:off x="666205" y="5168387"/>
            <a:ext cx="7201989" cy="1446550"/>
          </a:xfrm>
          <a:prstGeom prst="rect">
            <a:avLst/>
          </a:prstGeom>
          <a:noFill/>
        </p:spPr>
        <p:txBody>
          <a:bodyPr wrap="square" rtlCol="0">
            <a:spAutoFit/>
          </a:bodyPr>
          <a:lstStyle/>
          <a:p>
            <a:pPr algn="ctr"/>
            <a:r>
              <a:rPr lang="en-US" sz="4400" dirty="0" smtClean="0">
                <a:solidFill>
                  <a:srgbClr val="9BBB59">
                    <a:lumMod val="50000"/>
                  </a:srgbClr>
                </a:solidFill>
                <a:effectLst>
                  <a:outerShdw blurRad="38100" dist="38100" dir="2700000" algn="tl">
                    <a:srgbClr val="000000">
                      <a:alpha val="43137"/>
                    </a:srgbClr>
                  </a:outerShdw>
                </a:effectLst>
              </a:rPr>
              <a:t>Immediately act on any pertinent findings</a:t>
            </a:r>
            <a:endParaRPr lang="en-US" dirty="0">
              <a:solidFill>
                <a:prstClr val="black"/>
              </a:solidFill>
            </a:endParaRPr>
          </a:p>
        </p:txBody>
      </p:sp>
    </p:spTree>
    <p:extLst>
      <p:ext uri="{BB962C8B-B14F-4D97-AF65-F5344CB8AC3E}">
        <p14:creationId xmlns:p14="http://schemas.microsoft.com/office/powerpoint/2010/main" val="1290045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2770"/>
            <a:ext cx="7936173" cy="1004279"/>
          </a:xfrm>
        </p:spPr>
        <p:txBody>
          <a:bodyPr/>
          <a:lstStyle/>
          <a:p>
            <a:pPr algn="ctr"/>
            <a:r>
              <a:rPr lang="en-US" dirty="0" smtClean="0">
                <a:latin typeface="Arial" panose="020B0604020202020204" pitchFamily="34" charset="0"/>
                <a:cs typeface="Arial" panose="020B0604020202020204" pitchFamily="34" charset="0"/>
              </a:rPr>
              <a:t>Why do post-fall huddles work?</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2014308"/>
            <a:ext cx="7620000" cy="3226432"/>
          </a:xfrm>
        </p:spPr>
        <p:txBody>
          <a:bodyPr>
            <a:normAutofit/>
          </a:bodyPr>
          <a:lstStyle/>
          <a:p>
            <a:r>
              <a:rPr lang="en-US" sz="3200" dirty="0" smtClean="0"/>
              <a:t>Post-fall huddles provide information </a:t>
            </a:r>
            <a:r>
              <a:rPr lang="en-US" sz="3200" dirty="0"/>
              <a:t>to identify what went wrong and how to prevent falls in the </a:t>
            </a:r>
            <a:r>
              <a:rPr lang="en-US" sz="3200" dirty="0" smtClean="0"/>
              <a:t>future</a:t>
            </a:r>
            <a:endParaRPr lang="en-US" sz="1400" dirty="0" smtClean="0"/>
          </a:p>
          <a:p>
            <a:endParaRPr lang="en-US" sz="3200" dirty="0"/>
          </a:p>
          <a:p>
            <a:r>
              <a:rPr lang="en-US" sz="3200" dirty="0" smtClean="0"/>
              <a:t>Effective communication is essential for a culture of safety</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62" t="14960" r="3752" b="13901"/>
          <a:stretch/>
        </p:blipFill>
        <p:spPr>
          <a:xfrm>
            <a:off x="6012493" y="5010411"/>
            <a:ext cx="2217107" cy="1703540"/>
          </a:xfrm>
          <a:prstGeom prst="rect">
            <a:avLst/>
          </a:prstGeom>
        </p:spPr>
      </p:pic>
    </p:spTree>
    <p:extLst>
      <p:ext uri="{BB962C8B-B14F-4D97-AF65-F5344CB8AC3E}">
        <p14:creationId xmlns:p14="http://schemas.microsoft.com/office/powerpoint/2010/main" val="33852339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826991" cy="1143000"/>
          </a:xfrm>
        </p:spPr>
        <p:txBody>
          <a:bodyPr/>
          <a:lstStyle/>
          <a:p>
            <a:pPr algn="ctr"/>
            <a:r>
              <a:rPr lang="en-US" dirty="0" smtClean="0">
                <a:latin typeface="Arial" panose="020B0604020202020204" pitchFamily="34" charset="0"/>
                <a:cs typeface="Arial" panose="020B0604020202020204" pitchFamily="34" charset="0"/>
              </a:rPr>
              <a:t>Why do I need to collect data?</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088107"/>
            <a:ext cx="7620000" cy="2947917"/>
          </a:xfrm>
        </p:spPr>
        <p:txBody>
          <a:bodyPr/>
          <a:lstStyle/>
          <a:p>
            <a:pPr marL="114300" indent="0">
              <a:buNone/>
            </a:pPr>
            <a:endParaRPr lang="en-US" sz="2800" dirty="0" smtClean="0"/>
          </a:p>
          <a:p>
            <a:pPr marL="114300" indent="0" algn="ctr">
              <a:buNone/>
            </a:pPr>
            <a:r>
              <a:rPr lang="en-US" sz="4000" b="1" dirty="0" smtClean="0">
                <a:solidFill>
                  <a:srgbClr val="9BBB59"/>
                </a:solidFill>
              </a:rPr>
              <a:t>Post-fall huddles provide important data to identify trends and to fix problem areas</a:t>
            </a:r>
            <a:endParaRPr lang="en-US" sz="4000" b="1" dirty="0">
              <a:solidFill>
                <a:srgbClr val="9BBB59"/>
              </a:solidFill>
            </a:endParaRPr>
          </a:p>
        </p:txBody>
      </p:sp>
    </p:spTree>
    <p:extLst>
      <p:ext uri="{BB962C8B-B14F-4D97-AF65-F5344CB8AC3E}">
        <p14:creationId xmlns:p14="http://schemas.microsoft.com/office/powerpoint/2010/main" val="4082859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408" y="142875"/>
            <a:ext cx="7620000" cy="1143000"/>
          </a:xfrm>
        </p:spPr>
        <p:txBody>
          <a:bodyPr/>
          <a:lstStyle/>
          <a:p>
            <a:pPr algn="ctr"/>
            <a:r>
              <a:rPr lang="en-US" dirty="0" smtClean="0">
                <a:latin typeface="Arial" panose="020B0604020202020204" pitchFamily="34" charset="0"/>
                <a:cs typeface="Arial" panose="020B0604020202020204" pitchFamily="34" charset="0"/>
              </a:rPr>
              <a:t>Knowledge is Power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847588" y="2257205"/>
            <a:ext cx="5342352" cy="4388133"/>
          </a:xfrm>
        </p:spPr>
        <p:txBody>
          <a:bodyPr>
            <a:noAutofit/>
          </a:bodyPr>
          <a:lstStyle/>
          <a:p>
            <a:pPr marL="114300" indent="0">
              <a:buNone/>
            </a:pPr>
            <a:r>
              <a:rPr lang="en-US" sz="2600" dirty="0" smtClean="0"/>
              <a:t>Examples for Fall Prevention include:</a:t>
            </a:r>
          </a:p>
          <a:p>
            <a:pPr>
              <a:buFont typeface="Wingdings" panose="05000000000000000000" pitchFamily="2" charset="2"/>
              <a:buChar char="ü"/>
            </a:pPr>
            <a:r>
              <a:rPr lang="en-US" sz="2600" dirty="0" smtClean="0"/>
              <a:t>Policy Changes</a:t>
            </a:r>
          </a:p>
          <a:p>
            <a:pPr>
              <a:buFont typeface="Wingdings" panose="05000000000000000000" pitchFamily="2" charset="2"/>
              <a:buChar char="ü"/>
            </a:pPr>
            <a:r>
              <a:rPr lang="en-US" sz="2600" dirty="0" smtClean="0"/>
              <a:t>Education Requirements</a:t>
            </a:r>
          </a:p>
          <a:p>
            <a:pPr>
              <a:buFont typeface="Wingdings" panose="05000000000000000000" pitchFamily="2" charset="2"/>
              <a:buChar char="ü"/>
            </a:pPr>
            <a:r>
              <a:rPr lang="en-US" sz="2600" dirty="0" smtClean="0"/>
              <a:t>Equipment Needs</a:t>
            </a:r>
          </a:p>
          <a:p>
            <a:pPr>
              <a:buFont typeface="Wingdings" panose="05000000000000000000" pitchFamily="2" charset="2"/>
              <a:buChar char="ü"/>
            </a:pPr>
            <a:r>
              <a:rPr lang="en-US" sz="2600" dirty="0" smtClean="0"/>
              <a:t>Staffing Effectiveness</a:t>
            </a:r>
          </a:p>
          <a:p>
            <a:pPr>
              <a:buFont typeface="Wingdings" panose="05000000000000000000" pitchFamily="2" charset="2"/>
              <a:buChar char="ü"/>
            </a:pPr>
            <a:r>
              <a:rPr lang="en-US" sz="2600" dirty="0" smtClean="0"/>
              <a:t>Medication Formularies</a:t>
            </a:r>
          </a:p>
          <a:p>
            <a:pPr>
              <a:buFont typeface="Wingdings" panose="05000000000000000000" pitchFamily="2" charset="2"/>
              <a:buChar char="ü"/>
            </a:pPr>
            <a:r>
              <a:rPr lang="en-US" sz="2600" dirty="0" smtClean="0"/>
              <a:t>Patient Room Organization</a:t>
            </a:r>
          </a:p>
          <a:p>
            <a:pPr>
              <a:buFont typeface="Wingdings" panose="05000000000000000000" pitchFamily="2" charset="2"/>
              <a:buChar char="ü"/>
            </a:pPr>
            <a:r>
              <a:rPr lang="en-US" sz="2600" dirty="0" smtClean="0"/>
              <a:t>High Risk Assessments</a:t>
            </a:r>
          </a:p>
          <a:p>
            <a:pPr>
              <a:buFont typeface="Wingdings" panose="05000000000000000000" pitchFamily="2" charset="2"/>
              <a:buChar char="ü"/>
            </a:pPr>
            <a:r>
              <a:rPr lang="en-US" sz="2600" dirty="0" smtClean="0"/>
              <a:t>Fall Prevention Intervention</a:t>
            </a:r>
          </a:p>
          <a:p>
            <a:pPr>
              <a:buFont typeface="Wingdings" panose="05000000000000000000" pitchFamily="2" charset="2"/>
              <a:buChar char="ü"/>
            </a:pPr>
            <a:endParaRPr lang="en-US" sz="2600" dirty="0" smtClean="0"/>
          </a:p>
          <a:p>
            <a:pPr marL="114300" indent="0">
              <a:buNone/>
            </a:pPr>
            <a:endParaRPr lang="en-US" sz="2600" dirty="0"/>
          </a:p>
        </p:txBody>
      </p:sp>
      <p:sp>
        <p:nvSpPr>
          <p:cNvPr id="5" name="TextBox 4"/>
          <p:cNvSpPr txBox="1"/>
          <p:nvPr/>
        </p:nvSpPr>
        <p:spPr>
          <a:xfrm>
            <a:off x="1176948" y="1471458"/>
            <a:ext cx="6874701" cy="600164"/>
          </a:xfrm>
          <a:prstGeom prst="rect">
            <a:avLst/>
          </a:prstGeom>
          <a:noFill/>
        </p:spPr>
        <p:txBody>
          <a:bodyPr wrap="square" rtlCol="0">
            <a:spAutoFit/>
          </a:bodyPr>
          <a:lstStyle/>
          <a:p>
            <a:pPr marL="114300" defTabSz="914400">
              <a:spcBef>
                <a:spcPct val="20000"/>
              </a:spcBef>
              <a:buClr>
                <a:srgbClr val="9BBB59"/>
              </a:buClr>
            </a:pPr>
            <a:r>
              <a:rPr lang="en-US" sz="3300" dirty="0">
                <a:solidFill>
                  <a:prstClr val="black"/>
                </a:solidFill>
              </a:rPr>
              <a:t>How </a:t>
            </a:r>
            <a:r>
              <a:rPr lang="en-US" sz="3300" dirty="0" smtClean="0">
                <a:solidFill>
                  <a:prstClr val="black"/>
                </a:solidFill>
              </a:rPr>
              <a:t>data is used to </a:t>
            </a:r>
            <a:r>
              <a:rPr lang="en-US" sz="3300" dirty="0">
                <a:solidFill>
                  <a:prstClr val="black"/>
                </a:solidFill>
              </a:rPr>
              <a:t>change </a:t>
            </a:r>
            <a:r>
              <a:rPr lang="en-US" sz="3300" dirty="0" smtClean="0">
                <a:solidFill>
                  <a:prstClr val="black"/>
                </a:solidFill>
              </a:rPr>
              <a:t>practice</a:t>
            </a:r>
            <a:r>
              <a:rPr lang="en-US" sz="3300" dirty="0">
                <a:solidFill>
                  <a:prstClr val="black"/>
                </a:solidFill>
              </a:rPr>
              <a:t>?</a:t>
            </a:r>
          </a:p>
        </p:txBody>
      </p:sp>
    </p:spTree>
    <p:extLst>
      <p:ext uri="{BB962C8B-B14F-4D97-AF65-F5344CB8AC3E}">
        <p14:creationId xmlns:p14="http://schemas.microsoft.com/office/powerpoint/2010/main" val="3538826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21" y="91969"/>
            <a:ext cx="4728949" cy="1143000"/>
          </a:xfrm>
        </p:spPr>
        <p:txBody>
          <a:bodyPr/>
          <a:lstStyle/>
          <a:p>
            <a:r>
              <a:rPr lang="en-US" dirty="0" smtClean="0">
                <a:latin typeface="Arial" panose="020B0604020202020204" pitchFamily="34" charset="0"/>
                <a:cs typeface="Arial" panose="020B0604020202020204" pitchFamily="34" charset="0"/>
              </a:rPr>
              <a:t>Mrs. Jesse</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177452" y="1324675"/>
            <a:ext cx="7772400" cy="5632311"/>
          </a:xfrm>
          <a:prstGeom prst="rect">
            <a:avLst/>
          </a:prstGeom>
          <a:noFill/>
        </p:spPr>
        <p:txBody>
          <a:bodyPr wrap="square" rtlCol="0">
            <a:spAutoFit/>
          </a:bodyPr>
          <a:lstStyle/>
          <a:p>
            <a:pPr defTabSz="914400"/>
            <a:endParaRPr lang="en-US" sz="2400" dirty="0" smtClean="0">
              <a:solidFill>
                <a:prstClr val="black"/>
              </a:solidFill>
            </a:endParaRPr>
          </a:p>
          <a:p>
            <a:pPr marL="342900" indent="-342900" defTabSz="914400">
              <a:buFont typeface="Wingdings" panose="05000000000000000000" pitchFamily="2" charset="2"/>
              <a:buChar char="ü"/>
            </a:pPr>
            <a:r>
              <a:rPr lang="en-US" sz="2400" dirty="0" smtClean="0">
                <a:solidFill>
                  <a:prstClr val="black"/>
                </a:solidFill>
              </a:rPr>
              <a:t>Demographic Information: 75 year old female</a:t>
            </a:r>
          </a:p>
          <a:p>
            <a:pPr marL="342900" indent="-342900" defTabSz="914400">
              <a:buFont typeface="Wingdings" panose="05000000000000000000" pitchFamily="2" charset="2"/>
              <a:buChar char="ü"/>
            </a:pPr>
            <a:endParaRPr lang="en-US" sz="2400" dirty="0">
              <a:solidFill>
                <a:prstClr val="black"/>
              </a:solidFill>
            </a:endParaRPr>
          </a:p>
          <a:p>
            <a:pPr marL="342900" indent="-342900" defTabSz="914400">
              <a:buFont typeface="Wingdings" panose="05000000000000000000" pitchFamily="2" charset="2"/>
              <a:buChar char="ü"/>
            </a:pPr>
            <a:r>
              <a:rPr lang="en-US" sz="2400" dirty="0">
                <a:solidFill>
                  <a:prstClr val="black"/>
                </a:solidFill>
              </a:rPr>
              <a:t>A</a:t>
            </a:r>
            <a:r>
              <a:rPr lang="en-US" sz="2400" dirty="0" smtClean="0">
                <a:solidFill>
                  <a:prstClr val="black"/>
                </a:solidFill>
              </a:rPr>
              <a:t>dmitted with: Exacerbation Congestive Heart Failure</a:t>
            </a:r>
          </a:p>
          <a:p>
            <a:pPr marL="342900" indent="-342900" defTabSz="914400">
              <a:buFont typeface="Wingdings" panose="05000000000000000000" pitchFamily="2" charset="2"/>
              <a:buChar char="ü"/>
            </a:pPr>
            <a:endParaRPr lang="en-US" sz="2400" dirty="0" smtClean="0">
              <a:solidFill>
                <a:prstClr val="black"/>
              </a:solidFill>
            </a:endParaRPr>
          </a:p>
          <a:p>
            <a:pPr marL="342900" indent="-342900" defTabSz="914400">
              <a:buFont typeface="Wingdings" panose="05000000000000000000" pitchFamily="2" charset="2"/>
              <a:buChar char="ü"/>
            </a:pPr>
            <a:r>
              <a:rPr lang="en-US" sz="2400" dirty="0" smtClean="0">
                <a:solidFill>
                  <a:prstClr val="black"/>
                </a:solidFill>
              </a:rPr>
              <a:t>Social Situation: Home Alone</a:t>
            </a:r>
          </a:p>
          <a:p>
            <a:pPr marL="342900" indent="-342900" defTabSz="914400">
              <a:buFont typeface="Wingdings" panose="05000000000000000000" pitchFamily="2" charset="2"/>
              <a:buChar char="ü"/>
            </a:pPr>
            <a:endParaRPr lang="en-US" sz="2400" dirty="0" smtClean="0">
              <a:solidFill>
                <a:prstClr val="black"/>
              </a:solidFill>
            </a:endParaRPr>
          </a:p>
          <a:p>
            <a:pPr marL="342900" indent="-342900" defTabSz="914400">
              <a:buFont typeface="Wingdings" panose="05000000000000000000" pitchFamily="2" charset="2"/>
              <a:buChar char="ü"/>
            </a:pPr>
            <a:r>
              <a:rPr lang="en-US" sz="2400" dirty="0" smtClean="0">
                <a:solidFill>
                  <a:prstClr val="black"/>
                </a:solidFill>
              </a:rPr>
              <a:t>Medications: Lasix, </a:t>
            </a:r>
            <a:r>
              <a:rPr lang="en-US" sz="2400" dirty="0" err="1" smtClean="0">
                <a:solidFill>
                  <a:prstClr val="black"/>
                </a:solidFill>
              </a:rPr>
              <a:t>Vasotec</a:t>
            </a:r>
            <a:r>
              <a:rPr lang="en-US" sz="2400" dirty="0" smtClean="0">
                <a:solidFill>
                  <a:prstClr val="black"/>
                </a:solidFill>
              </a:rPr>
              <a:t>, Coreg, Aspirin, </a:t>
            </a:r>
          </a:p>
          <a:p>
            <a:pPr marL="342900" indent="-342900" defTabSz="914400">
              <a:buFont typeface="Wingdings" panose="05000000000000000000" pitchFamily="2" charset="2"/>
              <a:buChar char="ü"/>
            </a:pPr>
            <a:endParaRPr lang="en-US" sz="2400" dirty="0" smtClean="0">
              <a:solidFill>
                <a:prstClr val="black"/>
              </a:solidFill>
            </a:endParaRPr>
          </a:p>
          <a:p>
            <a:pPr marL="342900" indent="-342900" defTabSz="914400">
              <a:buFont typeface="Wingdings" panose="05000000000000000000" pitchFamily="2" charset="2"/>
              <a:buChar char="ü"/>
            </a:pPr>
            <a:r>
              <a:rPr lang="en-US" sz="2400" dirty="0">
                <a:solidFill>
                  <a:prstClr val="black"/>
                </a:solidFill>
              </a:rPr>
              <a:t>Fall History</a:t>
            </a:r>
            <a:r>
              <a:rPr lang="en-US" sz="2400" dirty="0" smtClean="0">
                <a:solidFill>
                  <a:prstClr val="black"/>
                </a:solidFill>
              </a:rPr>
              <a:t>: per patient 2-3 times in last six months, minimal injury at home</a:t>
            </a:r>
          </a:p>
          <a:p>
            <a:pPr marL="342900" indent="-342900" defTabSz="914400">
              <a:buFont typeface="Wingdings" panose="05000000000000000000" pitchFamily="2" charset="2"/>
              <a:buChar char="ü"/>
            </a:pPr>
            <a:endParaRPr lang="en-US" sz="2400" dirty="0" smtClean="0">
              <a:solidFill>
                <a:prstClr val="black"/>
              </a:solidFill>
            </a:endParaRPr>
          </a:p>
          <a:p>
            <a:pPr marL="342900" indent="-342900" defTabSz="914400">
              <a:buFont typeface="Wingdings" panose="05000000000000000000" pitchFamily="2" charset="2"/>
              <a:buChar char="ü"/>
            </a:pPr>
            <a:r>
              <a:rPr lang="en-US" sz="2400" dirty="0" smtClean="0">
                <a:solidFill>
                  <a:prstClr val="black"/>
                </a:solidFill>
              </a:rPr>
              <a:t>Additional Observations: Stoic and wants to be as independent as possible</a:t>
            </a:r>
          </a:p>
          <a:p>
            <a:pPr defTabSz="914400"/>
            <a:endParaRPr lang="en-US" sz="2400" dirty="0" smtClean="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930" y="229786"/>
            <a:ext cx="2100072" cy="21000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3647468" y="663469"/>
            <a:ext cx="1402202" cy="932769"/>
          </a:xfrm>
          <a:prstGeom prst="rect">
            <a:avLst/>
          </a:prstGeom>
        </p:spPr>
      </p:pic>
    </p:spTree>
    <p:extLst>
      <p:ext uri="{BB962C8B-B14F-4D97-AF65-F5344CB8AC3E}">
        <p14:creationId xmlns:p14="http://schemas.microsoft.com/office/powerpoint/2010/main" val="372350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Mrs. Jesse Post-Fall</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688608"/>
            <a:ext cx="7620000" cy="3547575"/>
          </a:xfrm>
        </p:spPr>
        <p:txBody>
          <a:bodyPr>
            <a:normAutofit/>
          </a:bodyPr>
          <a:lstStyle/>
          <a:p>
            <a:r>
              <a:rPr lang="en-US" sz="2800" dirty="0" smtClean="0"/>
              <a:t>Assess immediately for any injury</a:t>
            </a:r>
          </a:p>
          <a:p>
            <a:r>
              <a:rPr lang="en-US" sz="2800" dirty="0" smtClean="0"/>
              <a:t>Identify immediate needs of patient and attend to those needs</a:t>
            </a:r>
          </a:p>
          <a:p>
            <a:r>
              <a:rPr lang="en-US" sz="2800" dirty="0" smtClean="0"/>
              <a:t>As soon as feasible, all a post-fall huddle</a:t>
            </a:r>
          </a:p>
          <a:p>
            <a:r>
              <a:rPr lang="en-US" sz="2800" dirty="0" smtClean="0"/>
              <a:t>Identify and document pertinent items on the post-fall huddle form</a:t>
            </a:r>
            <a:endParaRPr lang="en-US" sz="2800" dirty="0"/>
          </a:p>
        </p:txBody>
      </p:sp>
      <p:sp>
        <p:nvSpPr>
          <p:cNvPr id="4" name="TextBox 3"/>
          <p:cNvSpPr txBox="1"/>
          <p:nvPr/>
        </p:nvSpPr>
        <p:spPr>
          <a:xfrm>
            <a:off x="38100" y="1738207"/>
            <a:ext cx="845820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dirty="0" smtClean="0"/>
              <a:t>What </a:t>
            </a:r>
            <a:r>
              <a:rPr lang="en-US" sz="2800" dirty="0"/>
              <a:t>steps do you take next</a:t>
            </a:r>
            <a:r>
              <a:rPr lang="en-US" sz="2800" dirty="0" smtClean="0"/>
              <a:t>?</a:t>
            </a:r>
            <a:r>
              <a:rPr lang="en-US" sz="2400" dirty="0" smtClean="0">
                <a:solidFill>
                  <a:prstClr val="white"/>
                </a:solidFill>
              </a:rPr>
              <a:t> </a:t>
            </a:r>
            <a:endParaRPr lang="en-US" sz="2400" dirty="0">
              <a:solidFill>
                <a:prstClr val="white"/>
              </a:solidFill>
            </a:endParaRPr>
          </a:p>
        </p:txBody>
      </p:sp>
      <p:pic>
        <p:nvPicPr>
          <p:cNvPr id="5" name="Picture 4"/>
          <p:cNvPicPr>
            <a:picLocks noChangeAspect="1"/>
          </p:cNvPicPr>
          <p:nvPr/>
        </p:nvPicPr>
        <p:blipFill>
          <a:blip r:embed="rId3"/>
          <a:stretch>
            <a:fillRect/>
          </a:stretch>
        </p:blipFill>
        <p:spPr>
          <a:xfrm>
            <a:off x="6013598" y="645153"/>
            <a:ext cx="1402202" cy="932769"/>
          </a:xfrm>
          <a:prstGeom prst="rect">
            <a:avLst/>
          </a:prstGeom>
        </p:spPr>
      </p:pic>
    </p:spTree>
    <p:extLst>
      <p:ext uri="{BB962C8B-B14F-4D97-AF65-F5344CB8AC3E}">
        <p14:creationId xmlns:p14="http://schemas.microsoft.com/office/powerpoint/2010/main" val="3760676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91000" cy="1143000"/>
          </a:xfrm>
        </p:spPr>
        <p:txBody>
          <a:bodyPr/>
          <a:lstStyle/>
          <a:p>
            <a:r>
              <a:rPr lang="en-US" dirty="0" smtClean="0">
                <a:latin typeface="Arial" panose="020B0604020202020204" pitchFamily="34" charset="0"/>
                <a:cs typeface="Arial" panose="020B0604020202020204" pitchFamily="34" charset="0"/>
              </a:rPr>
              <a:t>Mrs. Jesse</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0" y="2562072"/>
            <a:ext cx="845820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dirty="0" smtClean="0"/>
              <a:t>What key areas do </a:t>
            </a:r>
            <a:r>
              <a:rPr lang="en-US" sz="2800" dirty="0"/>
              <a:t>you discuss in the post-fall huddle</a:t>
            </a:r>
            <a:r>
              <a:rPr lang="en-US" sz="2800" dirty="0" smtClean="0"/>
              <a:t>?</a:t>
            </a:r>
            <a:r>
              <a:rPr lang="en-US" sz="2800" dirty="0" smtClean="0">
                <a:solidFill>
                  <a:prstClr val="white"/>
                </a:solidFill>
              </a:rPr>
              <a:t> </a:t>
            </a:r>
            <a:endParaRPr lang="en-US" sz="2800" dirty="0">
              <a:solidFill>
                <a:prstClr val="white"/>
              </a:solidFill>
            </a:endParaRPr>
          </a:p>
        </p:txBody>
      </p:sp>
      <p:pic>
        <p:nvPicPr>
          <p:cNvPr id="6" name="Picture 5"/>
          <p:cNvPicPr>
            <a:picLocks noChangeAspect="1"/>
          </p:cNvPicPr>
          <p:nvPr/>
        </p:nvPicPr>
        <p:blipFill>
          <a:blip r:embed="rId3"/>
          <a:stretch>
            <a:fillRect/>
          </a:stretch>
        </p:blipFill>
        <p:spPr>
          <a:xfrm>
            <a:off x="3245997" y="1167656"/>
            <a:ext cx="1402202" cy="932769"/>
          </a:xfrm>
          <a:prstGeom prst="rect">
            <a:avLst/>
          </a:prstGeom>
        </p:spPr>
      </p:pic>
      <p:pic>
        <p:nvPicPr>
          <p:cNvPr id="7" name="Picture 6"/>
          <p:cNvPicPr>
            <a:picLocks noChangeAspect="1"/>
          </p:cNvPicPr>
          <p:nvPr/>
        </p:nvPicPr>
        <p:blipFill>
          <a:blip r:embed="rId4"/>
          <a:stretch>
            <a:fillRect/>
          </a:stretch>
        </p:blipFill>
        <p:spPr>
          <a:xfrm>
            <a:off x="6525904" y="0"/>
            <a:ext cx="2519778" cy="2519778"/>
          </a:xfrm>
          <a:prstGeom prst="rect">
            <a:avLst/>
          </a:prstGeom>
        </p:spPr>
      </p:pic>
      <p:sp>
        <p:nvSpPr>
          <p:cNvPr id="10" name="TextBox 9"/>
          <p:cNvSpPr txBox="1"/>
          <p:nvPr/>
        </p:nvSpPr>
        <p:spPr>
          <a:xfrm>
            <a:off x="1516038" y="3546939"/>
            <a:ext cx="6017526" cy="2954655"/>
          </a:xfrm>
          <a:prstGeom prst="rect">
            <a:avLst/>
          </a:prstGeom>
          <a:noFill/>
        </p:spPr>
        <p:txBody>
          <a:bodyPr wrap="square" rtlCol="0">
            <a:spAutoFit/>
          </a:bodyPr>
          <a:lstStyle/>
          <a:p>
            <a:pPr marL="457200" indent="-457200">
              <a:buClr>
                <a:schemeClr val="accent3"/>
              </a:buClr>
              <a:buFont typeface="Arial" panose="020B0604020202020204" pitchFamily="34" charset="0"/>
              <a:buChar char="•"/>
            </a:pPr>
            <a:r>
              <a:rPr lang="en-US" sz="2800" dirty="0" smtClean="0"/>
              <a:t>Date, time, location, and diagnosis</a:t>
            </a:r>
          </a:p>
          <a:p>
            <a:pPr marL="457200" indent="-457200">
              <a:buClr>
                <a:schemeClr val="accent3"/>
              </a:buClr>
              <a:buFont typeface="Arial" panose="020B0604020202020204" pitchFamily="34" charset="0"/>
              <a:buChar char="•"/>
            </a:pPr>
            <a:r>
              <a:rPr lang="en-US" sz="2800" dirty="0" smtClean="0"/>
              <a:t>Interventions and injuries</a:t>
            </a:r>
          </a:p>
          <a:p>
            <a:pPr marL="457200" indent="-457200">
              <a:buClr>
                <a:schemeClr val="accent3"/>
              </a:buClr>
              <a:buFont typeface="Arial" panose="020B0604020202020204" pitchFamily="34" charset="0"/>
              <a:buChar char="•"/>
            </a:pPr>
            <a:r>
              <a:rPr lang="en-US" sz="2800" dirty="0" smtClean="0"/>
              <a:t>Pharmaceutical contributing factors</a:t>
            </a:r>
          </a:p>
          <a:p>
            <a:pPr marL="457200" indent="-457200">
              <a:buClr>
                <a:schemeClr val="accent3"/>
              </a:buClr>
              <a:buFont typeface="Arial" panose="020B0604020202020204" pitchFamily="34" charset="0"/>
              <a:buChar char="•"/>
            </a:pPr>
            <a:r>
              <a:rPr lang="en-US" sz="2800" dirty="0" smtClean="0"/>
              <a:t>Prior to fall information</a:t>
            </a:r>
          </a:p>
          <a:p>
            <a:pPr marL="457200" indent="-457200">
              <a:buClr>
                <a:schemeClr val="accent3"/>
              </a:buClr>
              <a:buFont typeface="Arial" panose="020B0604020202020204" pitchFamily="34" charset="0"/>
              <a:buChar char="•"/>
            </a:pPr>
            <a:r>
              <a:rPr lang="en-US" sz="2800" dirty="0" smtClean="0"/>
              <a:t>Environmental contributing factors</a:t>
            </a:r>
          </a:p>
          <a:p>
            <a:pPr marL="457200" indent="-457200">
              <a:buClr>
                <a:schemeClr val="accent3"/>
              </a:buClr>
              <a:buFont typeface="Arial" panose="020B0604020202020204" pitchFamily="34" charset="0"/>
              <a:buChar char="•"/>
            </a:pPr>
            <a:r>
              <a:rPr lang="en-US" sz="2800" dirty="0" smtClean="0"/>
              <a:t>Prevention strategies used</a:t>
            </a:r>
          </a:p>
          <a:p>
            <a:endParaRPr lang="en-US" dirty="0" smtClean="0"/>
          </a:p>
        </p:txBody>
      </p:sp>
    </p:spTree>
    <p:extLst>
      <p:ext uri="{BB962C8B-B14F-4D97-AF65-F5344CB8AC3E}">
        <p14:creationId xmlns:p14="http://schemas.microsoft.com/office/powerpoint/2010/main" val="2112560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65"/>
            <a:ext cx="7620000" cy="1143000"/>
          </a:xfrm>
        </p:spPr>
        <p:txBody>
          <a:bodyPr/>
          <a:lstStyle/>
          <a:p>
            <a:pPr algn="ctr"/>
            <a:r>
              <a:rPr lang="en-US" dirty="0" smtClean="0">
                <a:latin typeface="Arial" panose="020B0604020202020204" pitchFamily="34" charset="0"/>
                <a:cs typeface="Arial" panose="020B0604020202020204" pitchFamily="34" charset="0"/>
              </a:rPr>
              <a:t>What </a:t>
            </a:r>
            <a:r>
              <a:rPr lang="en-US" dirty="0">
                <a:latin typeface="Arial" panose="020B0604020202020204" pitchFamily="34" charset="0"/>
                <a:cs typeface="Arial" panose="020B0604020202020204" pitchFamily="34" charset="0"/>
              </a:rPr>
              <a:t>have we learned?</a:t>
            </a:r>
          </a:p>
        </p:txBody>
      </p:sp>
      <p:sp>
        <p:nvSpPr>
          <p:cNvPr id="3" name="TextBox 2"/>
          <p:cNvSpPr txBox="1"/>
          <p:nvPr/>
        </p:nvSpPr>
        <p:spPr>
          <a:xfrm>
            <a:off x="1005385" y="1417638"/>
            <a:ext cx="6523630" cy="5262979"/>
          </a:xfrm>
          <a:prstGeom prst="rect">
            <a:avLst/>
          </a:prstGeom>
          <a:noFill/>
        </p:spPr>
        <p:txBody>
          <a:bodyPr wrap="square" rtlCol="0">
            <a:spAutoFit/>
          </a:bodyPr>
          <a:lstStyle/>
          <a:p>
            <a:pPr marL="457200" indent="-457200">
              <a:buClr>
                <a:schemeClr val="accent3"/>
              </a:buClr>
              <a:buFont typeface="Arial" panose="020B0604020202020204" pitchFamily="34" charset="0"/>
              <a:buChar char="•"/>
            </a:pPr>
            <a:r>
              <a:rPr lang="en-US" sz="2800" dirty="0" smtClean="0"/>
              <a:t>Falls are major contributor to a patient’s functional decline</a:t>
            </a:r>
          </a:p>
          <a:p>
            <a:pPr>
              <a:buClr>
                <a:schemeClr val="accent3"/>
              </a:buClr>
            </a:pPr>
            <a:endParaRPr lang="en-US" sz="2800" dirty="0" smtClean="0"/>
          </a:p>
          <a:p>
            <a:pPr marL="457200" indent="-457200">
              <a:buClr>
                <a:schemeClr val="accent3"/>
              </a:buClr>
              <a:buFont typeface="Arial" panose="020B0604020202020204" pitchFamily="34" charset="0"/>
              <a:buChar char="•"/>
            </a:pPr>
            <a:r>
              <a:rPr lang="en-US" sz="2800" dirty="0" smtClean="0"/>
              <a:t>Even without a major injury, the psychological and emotional trauma can cause diminished quality of life</a:t>
            </a:r>
          </a:p>
          <a:p>
            <a:pPr>
              <a:buClr>
                <a:schemeClr val="accent3"/>
              </a:buClr>
            </a:pPr>
            <a:endParaRPr lang="en-US" sz="2800" dirty="0" smtClean="0"/>
          </a:p>
          <a:p>
            <a:pPr marL="457200" indent="-457200">
              <a:buClr>
                <a:schemeClr val="accent3"/>
              </a:buClr>
              <a:buFont typeface="Arial" panose="020B0604020202020204" pitchFamily="34" charset="0"/>
              <a:buChar char="•"/>
            </a:pPr>
            <a:r>
              <a:rPr lang="en-US" sz="2800" dirty="0" smtClean="0"/>
              <a:t>Falls with injury can:</a:t>
            </a:r>
          </a:p>
          <a:p>
            <a:pPr marL="914400" lvl="1" indent="-457200">
              <a:buClr>
                <a:schemeClr val="accent3"/>
              </a:buClr>
              <a:buSzPct val="70000"/>
              <a:buFont typeface="Wingdings" panose="05000000000000000000" pitchFamily="2" charset="2"/>
              <a:buChar char="Ø"/>
            </a:pPr>
            <a:r>
              <a:rPr lang="en-US" sz="2800" dirty="0"/>
              <a:t>C</a:t>
            </a:r>
            <a:r>
              <a:rPr lang="en-US" sz="2800" dirty="0" smtClean="0"/>
              <a:t>ause lasting pain</a:t>
            </a:r>
            <a:endParaRPr lang="en-US" sz="2800" dirty="0"/>
          </a:p>
          <a:p>
            <a:pPr marL="914400" lvl="1" indent="-457200">
              <a:buClr>
                <a:schemeClr val="accent3"/>
              </a:buClr>
              <a:buSzPct val="70000"/>
              <a:buFont typeface="Wingdings" panose="05000000000000000000" pitchFamily="2" charset="2"/>
              <a:buChar char="Ø"/>
            </a:pPr>
            <a:r>
              <a:rPr lang="en-US" sz="2800" dirty="0"/>
              <a:t>L</a:t>
            </a:r>
            <a:r>
              <a:rPr lang="en-US" sz="2800" dirty="0" smtClean="0"/>
              <a:t>imit activities of daily living</a:t>
            </a:r>
          </a:p>
          <a:p>
            <a:pPr marL="914400" lvl="1" indent="-457200">
              <a:buClr>
                <a:schemeClr val="accent3"/>
              </a:buClr>
              <a:buSzPct val="70000"/>
              <a:buFont typeface="Wingdings" panose="05000000000000000000" pitchFamily="2" charset="2"/>
              <a:buChar char="Ø"/>
            </a:pPr>
            <a:r>
              <a:rPr lang="en-US" sz="2800" dirty="0"/>
              <a:t>I</a:t>
            </a:r>
            <a:r>
              <a:rPr lang="en-US" sz="2800" dirty="0" smtClean="0"/>
              <a:t>ncrease the likelihood of skilled nursing placement</a:t>
            </a:r>
            <a:endParaRPr lang="en-US" sz="2800" dirty="0"/>
          </a:p>
        </p:txBody>
      </p:sp>
    </p:spTree>
    <p:extLst>
      <p:ext uri="{BB962C8B-B14F-4D97-AF65-F5344CB8AC3E}">
        <p14:creationId xmlns:p14="http://schemas.microsoft.com/office/powerpoint/2010/main" val="593723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Other </a:t>
            </a:r>
            <a:r>
              <a:rPr lang="en-US" dirty="0" smtClean="0">
                <a:latin typeface="Arial" panose="020B0604020202020204" pitchFamily="34" charset="0"/>
                <a:cs typeface="Arial" panose="020B0604020202020204" pitchFamily="34" charset="0"/>
              </a:rPr>
              <a:t>presentations</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this series</a:t>
            </a:r>
          </a:p>
        </p:txBody>
      </p:sp>
      <p:sp>
        <p:nvSpPr>
          <p:cNvPr id="3" name="Content Placeholder 2"/>
          <p:cNvSpPr>
            <a:spLocks noGrp="1"/>
          </p:cNvSpPr>
          <p:nvPr>
            <p:ph idx="1"/>
          </p:nvPr>
        </p:nvSpPr>
        <p:spPr>
          <a:xfrm>
            <a:off x="1537648" y="1589698"/>
            <a:ext cx="5725236" cy="4623179"/>
          </a:xfrm>
        </p:spPr>
        <p:txBody>
          <a:bodyPr>
            <a:normAutofit/>
          </a:bodyPr>
          <a:lstStyle/>
          <a:p>
            <a:pPr marL="114300" indent="0">
              <a:buNone/>
            </a:pPr>
            <a:endParaRPr lang="en-US" sz="3200" dirty="0" smtClean="0"/>
          </a:p>
          <a:p>
            <a:pPr marL="114300" indent="0">
              <a:buNone/>
            </a:pPr>
            <a:r>
              <a:rPr lang="en-US" sz="3200" dirty="0" smtClean="0">
                <a:effectLst>
                  <a:outerShdw blurRad="38100" dist="38100" dir="2700000" algn="tl">
                    <a:srgbClr val="000000">
                      <a:alpha val="43137"/>
                    </a:srgbClr>
                  </a:outerShdw>
                </a:effectLst>
              </a:rPr>
              <a:t>Fall Risk Assessment</a:t>
            </a:r>
          </a:p>
          <a:p>
            <a:pPr marL="114300" indent="0">
              <a:buNone/>
            </a:pPr>
            <a:endParaRPr lang="en-US" sz="3200" dirty="0" smtClean="0"/>
          </a:p>
          <a:p>
            <a:pPr marL="114300" indent="0">
              <a:buNone/>
            </a:pPr>
            <a:r>
              <a:rPr lang="en-US" sz="3200" dirty="0" smtClean="0">
                <a:ln w="0"/>
                <a:effectLst>
                  <a:outerShdw blurRad="38100" dist="38100" dir="2700000" algn="tl">
                    <a:srgbClr val="000000">
                      <a:alpha val="43137"/>
                    </a:srgbClr>
                  </a:outerShdw>
                </a:effectLst>
              </a:rPr>
              <a:t>Fall Prevention Interventions,</a:t>
            </a:r>
          </a:p>
          <a:p>
            <a:pPr marL="114300" indent="0">
              <a:buNone/>
            </a:pPr>
            <a:r>
              <a:rPr lang="en-US" sz="3200" dirty="0" smtClean="0">
                <a:ln w="0"/>
                <a:effectLst>
                  <a:outerShdw blurRad="38100" dist="38100" dir="2700000" algn="tl">
                    <a:srgbClr val="000000">
                      <a:alpha val="43137"/>
                    </a:srgbClr>
                  </a:outerShdw>
                </a:effectLst>
              </a:rPr>
              <a:t>Patient and Family Engagement</a:t>
            </a:r>
          </a:p>
          <a:p>
            <a:pPr marL="114300" indent="0">
              <a:buNone/>
            </a:pPr>
            <a:endParaRPr lang="en-US" sz="3200" dirty="0" smtClean="0">
              <a:ln w="0"/>
              <a:effectLst>
                <a:outerShdw blurRad="38100" dist="19050" dir="2700000" algn="tl" rotWithShape="0">
                  <a:schemeClr val="dk1">
                    <a:alpha val="40000"/>
                  </a:schemeClr>
                </a:outerShdw>
              </a:effectLst>
            </a:endParaRPr>
          </a:p>
          <a:p>
            <a:pPr marL="114300" indent="0">
              <a:buNone/>
            </a:pPr>
            <a:r>
              <a:rPr lang="en-US" sz="3200" dirty="0" smtClean="0">
                <a:ln w="0"/>
                <a:solidFill>
                  <a:schemeClr val="bg1">
                    <a:lumMod val="65000"/>
                  </a:schemeClr>
                </a:solidFill>
                <a:effectLst>
                  <a:outerShdw blurRad="38100" dist="19050" dir="2700000" algn="tl" rotWithShape="0">
                    <a:schemeClr val="dk1">
                      <a:alpha val="40000"/>
                    </a:schemeClr>
                  </a:outerShdw>
                </a:effectLst>
              </a:rPr>
              <a:t>Post-Fall Huddles and Analysis</a:t>
            </a:r>
          </a:p>
          <a:p>
            <a:pPr marL="114300" indent="0">
              <a:buNone/>
            </a:pPr>
            <a:endParaRPr 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884" y="5625718"/>
            <a:ext cx="10064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32494" y="6552169"/>
            <a:ext cx="4273106" cy="292388"/>
          </a:xfrm>
          <a:prstGeom prst="rect">
            <a:avLst/>
          </a:prstGeom>
          <a:noFill/>
        </p:spPr>
        <p:txBody>
          <a:bodyPr wrap="square" rtlCol="0">
            <a:spAutoFit/>
          </a:bodyPr>
          <a:lstStyle/>
          <a:p>
            <a:r>
              <a:rPr lang="en-US" sz="1300" dirty="0" smtClean="0"/>
              <a:t>Brought to you by the Washington State Hospital Association</a:t>
            </a:r>
            <a:endParaRPr lang="en-US" sz="1300" dirty="0"/>
          </a:p>
        </p:txBody>
      </p:sp>
    </p:spTree>
    <p:extLst>
      <p:ext uri="{BB962C8B-B14F-4D97-AF65-F5344CB8AC3E}">
        <p14:creationId xmlns:p14="http://schemas.microsoft.com/office/powerpoint/2010/main" val="2362549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772400" cy="1143000"/>
          </a:xfrm>
        </p:spPr>
        <p:txBody>
          <a:bodyPr/>
          <a:lstStyle/>
          <a:p>
            <a:r>
              <a:rPr lang="en-US" sz="4400" dirty="0">
                <a:latin typeface="Arial" panose="020B0604020202020204" pitchFamily="34" charset="0"/>
                <a:cs typeface="Arial" panose="020B0604020202020204" pitchFamily="34" charset="0"/>
              </a:rPr>
              <a:t>Why </a:t>
            </a:r>
            <a:r>
              <a:rPr lang="en-US" sz="4400" dirty="0" smtClean="0">
                <a:latin typeface="Arial" panose="020B0604020202020204" pitchFamily="34" charset="0"/>
                <a:cs typeface="Arial" panose="020B0604020202020204" pitchFamily="34" charset="0"/>
              </a:rPr>
              <a:t>focus </a:t>
            </a:r>
            <a:r>
              <a:rPr lang="en-US" sz="4400" dirty="0">
                <a:latin typeface="Arial" panose="020B0604020202020204" pitchFamily="34" charset="0"/>
                <a:cs typeface="Arial" panose="020B0604020202020204" pitchFamily="34" charset="0"/>
              </a:rPr>
              <a:t>on preventing falls?</a:t>
            </a:r>
          </a:p>
        </p:txBody>
      </p:sp>
      <p:sp>
        <p:nvSpPr>
          <p:cNvPr id="7" name="Rectangle 6"/>
          <p:cNvSpPr/>
          <p:nvPr/>
        </p:nvSpPr>
        <p:spPr>
          <a:xfrm>
            <a:off x="228600" y="1494156"/>
            <a:ext cx="8077200" cy="1077218"/>
          </a:xfrm>
          <a:prstGeom prst="rect">
            <a:avLst/>
          </a:prstGeom>
          <a:solidFill>
            <a:schemeClr val="bg1"/>
          </a:solidFill>
        </p:spPr>
        <p:txBody>
          <a:bodyPr wrap="square" lIns="91440" tIns="45720" rIns="91440" bIns="45720">
            <a:spAutoFit/>
          </a:bodyPr>
          <a:lstStyle/>
          <a:p>
            <a:pPr algn="ctr" defTabSz="914400"/>
            <a:r>
              <a:rPr lang="en-US" sz="3200" dirty="0" smtClean="0">
                <a:ln w="12700">
                  <a:solidFill>
                    <a:srgbClr val="1F497D">
                      <a:lumMod val="75000"/>
                    </a:srgbClr>
                  </a:solidFill>
                  <a:prstDash val="solid"/>
                </a:ln>
                <a:solidFill>
                  <a:srgbClr val="C00000"/>
                </a:solidFill>
              </a:rPr>
              <a:t>30% of Inpatient Falls Result in Serious Injury</a:t>
            </a:r>
          </a:p>
          <a:p>
            <a:pPr algn="ctr" defTabSz="914400"/>
            <a:endParaRPr lang="en-US" sz="3200" dirty="0">
              <a:ln w="12700">
                <a:solidFill>
                  <a:srgbClr val="1F497D">
                    <a:lumMod val="75000"/>
                  </a:srgbClr>
                </a:solidFill>
                <a:prstDash val="solid"/>
              </a:ln>
              <a:solidFill>
                <a:srgbClr val="C00000"/>
              </a:solidFill>
            </a:endParaRPr>
          </a:p>
        </p:txBody>
      </p:sp>
      <p:sp>
        <p:nvSpPr>
          <p:cNvPr id="6" name="Rectangle 5"/>
          <p:cNvSpPr/>
          <p:nvPr/>
        </p:nvSpPr>
        <p:spPr>
          <a:xfrm>
            <a:off x="76200" y="5835838"/>
            <a:ext cx="8229600" cy="584775"/>
          </a:xfrm>
          <a:prstGeom prst="rect">
            <a:avLst/>
          </a:prstGeom>
          <a:solidFill>
            <a:schemeClr val="bg1"/>
          </a:solid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smtClean="0">
                <a:ln w="12700">
                  <a:solidFill>
                    <a:srgbClr val="1F497D">
                      <a:lumMod val="75000"/>
                    </a:srgbClr>
                  </a:solidFill>
                  <a:prstDash val="solid"/>
                </a:ln>
                <a:solidFill>
                  <a:srgbClr val="C00000"/>
                </a:solidFill>
              </a:rPr>
              <a:t>Reduces Risk of Injury to the Caregiver</a:t>
            </a:r>
            <a:endParaRPr lang="en-US" sz="3200" dirty="0">
              <a:ln w="12700">
                <a:solidFill>
                  <a:srgbClr val="1F497D">
                    <a:lumMod val="75000"/>
                  </a:srgbClr>
                </a:solidFill>
                <a:prstDash val="solid"/>
              </a:ln>
              <a:solidFill>
                <a:srgbClr val="C00000"/>
              </a:solidFill>
            </a:endParaRPr>
          </a:p>
        </p:txBody>
      </p:sp>
      <p:sp>
        <p:nvSpPr>
          <p:cNvPr id="8" name="TextBox 7"/>
          <p:cNvSpPr txBox="1"/>
          <p:nvPr/>
        </p:nvSpPr>
        <p:spPr>
          <a:xfrm>
            <a:off x="829909" y="2311519"/>
            <a:ext cx="6874582" cy="3046988"/>
          </a:xfrm>
          <a:prstGeom prst="rect">
            <a:avLst/>
          </a:prstGeom>
          <a:noFill/>
        </p:spPr>
        <p:txBody>
          <a:bodyPr wrap="square" rtlCol="0">
            <a:spAutoFit/>
          </a:bodyPr>
          <a:lstStyle/>
          <a:p>
            <a:pPr defTabSz="914400"/>
            <a:r>
              <a:rPr lang="en-US" sz="3200" dirty="0" smtClean="0">
                <a:solidFill>
                  <a:prstClr val="black"/>
                </a:solidFill>
              </a:rPr>
              <a:t>Preventing falls:</a:t>
            </a:r>
          </a:p>
          <a:p>
            <a:pPr marL="457200" indent="-457200" defTabSz="914400">
              <a:buFont typeface="Arial" panose="020B0604020202020204" pitchFamily="34" charset="0"/>
              <a:buChar char="•"/>
            </a:pPr>
            <a:r>
              <a:rPr lang="en-US" sz="3200" dirty="0" smtClean="0">
                <a:solidFill>
                  <a:prstClr val="black"/>
                </a:solidFill>
              </a:rPr>
              <a:t>Increases patient trust</a:t>
            </a:r>
          </a:p>
          <a:p>
            <a:pPr marL="457200" indent="-457200" defTabSz="914400">
              <a:buFont typeface="Arial" panose="020B0604020202020204" pitchFamily="34" charset="0"/>
              <a:buChar char="•"/>
            </a:pPr>
            <a:r>
              <a:rPr lang="en-US" sz="3200" dirty="0" smtClean="0">
                <a:solidFill>
                  <a:prstClr val="black"/>
                </a:solidFill>
              </a:rPr>
              <a:t>Improves care </a:t>
            </a:r>
          </a:p>
          <a:p>
            <a:pPr marL="457200" indent="-457200" defTabSz="914400">
              <a:buFont typeface="Arial" panose="020B0604020202020204" pitchFamily="34" charset="0"/>
              <a:buChar char="•"/>
            </a:pPr>
            <a:r>
              <a:rPr lang="en-US" sz="3200" dirty="0" smtClean="0">
                <a:solidFill>
                  <a:prstClr val="black"/>
                </a:solidFill>
              </a:rPr>
              <a:t>Improves patient satisfaction</a:t>
            </a:r>
          </a:p>
          <a:p>
            <a:pPr marL="457200" indent="-457200" defTabSz="914400">
              <a:buFont typeface="Arial" panose="020B0604020202020204" pitchFamily="34" charset="0"/>
              <a:buChar char="•"/>
            </a:pPr>
            <a:r>
              <a:rPr lang="en-US" sz="3200" dirty="0" smtClean="0">
                <a:solidFill>
                  <a:prstClr val="black"/>
                </a:solidFill>
              </a:rPr>
              <a:t>Decreases unnecessary costs for both the patient and the hospital</a:t>
            </a:r>
          </a:p>
        </p:txBody>
      </p:sp>
    </p:spTree>
    <p:extLst>
      <p:ext uri="{BB962C8B-B14F-4D97-AF65-F5344CB8AC3E}">
        <p14:creationId xmlns:p14="http://schemas.microsoft.com/office/powerpoint/2010/main" val="3384926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36" y="161925"/>
            <a:ext cx="7620000" cy="814387"/>
          </a:xfrm>
        </p:spPr>
        <p:txBody>
          <a:bodyPr/>
          <a:lstStyle/>
          <a:p>
            <a:pPr algn="ctr"/>
            <a:r>
              <a:rPr lang="en-US" dirty="0" smtClean="0">
                <a:latin typeface="Arial" panose="020B0604020202020204" pitchFamily="34" charset="0"/>
                <a:cs typeface="Arial" panose="020B0604020202020204" pitchFamily="34" charset="0"/>
              </a:rPr>
              <a:t>Resources</a:t>
            </a:r>
            <a:endParaRPr lang="en-US" dirty="0">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57023" y="5776912"/>
            <a:ext cx="1005927" cy="99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22" y="976312"/>
            <a:ext cx="8273628" cy="4800600"/>
          </a:xfrm>
          <a:prstGeom prst="rect">
            <a:avLst/>
          </a:prstGeom>
        </p:spPr>
      </p:pic>
    </p:spTree>
    <p:extLst>
      <p:ext uri="{BB962C8B-B14F-4D97-AF65-F5344CB8AC3E}">
        <p14:creationId xmlns:p14="http://schemas.microsoft.com/office/powerpoint/2010/main" val="7269816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1600" y="1371600"/>
            <a:ext cx="5956518" cy="3743673"/>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84" y="5776912"/>
            <a:ext cx="1005927" cy="99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448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lstStyle/>
          <a:p>
            <a:r>
              <a:rPr lang="en-US" sz="4400" dirty="0" smtClean="0">
                <a:latin typeface="Arial" panose="020B0604020202020204" pitchFamily="34" charset="0"/>
                <a:cs typeface="Arial" panose="020B0604020202020204" pitchFamily="34" charset="0"/>
              </a:rPr>
              <a:t>What can I do to prevent falls?</a:t>
            </a:r>
            <a:endParaRPr lang="en-US" sz="44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88" y="5664926"/>
            <a:ext cx="10064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91588" y="1050492"/>
            <a:ext cx="7620000" cy="3469554"/>
          </a:xfrm>
        </p:spPr>
        <p:txBody>
          <a:bodyPr>
            <a:normAutofit lnSpcReduction="10000"/>
          </a:bodyPr>
          <a:lstStyle/>
          <a:p>
            <a:endParaRPr lang="en-US" sz="3200" dirty="0" smtClean="0"/>
          </a:p>
          <a:p>
            <a:pPr marL="114300" indent="0">
              <a:buNone/>
            </a:pPr>
            <a:r>
              <a:rPr lang="en-US" sz="3200" dirty="0" smtClean="0">
                <a:solidFill>
                  <a:schemeClr val="bg1">
                    <a:lumMod val="50000"/>
                  </a:schemeClr>
                </a:solidFill>
              </a:rPr>
              <a:t>Leadership </a:t>
            </a:r>
            <a:r>
              <a:rPr lang="en-US" sz="3200" dirty="0">
                <a:solidFill>
                  <a:schemeClr val="bg1">
                    <a:lumMod val="50000"/>
                  </a:schemeClr>
                </a:solidFill>
              </a:rPr>
              <a:t>&amp; Frontline Staff Involvement </a:t>
            </a:r>
          </a:p>
          <a:p>
            <a:pPr marL="114300" indent="0">
              <a:buNone/>
            </a:pPr>
            <a:r>
              <a:rPr lang="en-US" sz="3200" b="1" dirty="0" smtClean="0">
                <a:ln w="9525">
                  <a:solidFill>
                    <a:schemeClr val="bg1"/>
                  </a:solidFill>
                  <a:prstDash val="solid"/>
                </a:ln>
                <a:solidFill>
                  <a:schemeClr val="bg1">
                    <a:lumMod val="50000"/>
                  </a:schemeClr>
                </a:solidFill>
              </a:rPr>
              <a:t>Identify </a:t>
            </a:r>
            <a:r>
              <a:rPr lang="en-US" sz="3200" b="1" dirty="0">
                <a:ln w="9525">
                  <a:solidFill>
                    <a:schemeClr val="bg1"/>
                  </a:solidFill>
                  <a:prstDash val="solid"/>
                </a:ln>
                <a:solidFill>
                  <a:schemeClr val="bg1">
                    <a:lumMod val="50000"/>
                  </a:schemeClr>
                </a:solidFill>
              </a:rPr>
              <a:t>Fall &amp; Injury Risk Patients</a:t>
            </a:r>
          </a:p>
          <a:p>
            <a:pPr marL="114300" indent="0">
              <a:buNone/>
            </a:pPr>
            <a:r>
              <a:rPr lang="en-US" sz="3200" dirty="0" smtClean="0">
                <a:solidFill>
                  <a:schemeClr val="bg1">
                    <a:lumMod val="50000"/>
                  </a:schemeClr>
                </a:solidFill>
              </a:rPr>
              <a:t>Fall </a:t>
            </a:r>
            <a:r>
              <a:rPr lang="en-US" sz="3200" dirty="0">
                <a:solidFill>
                  <a:schemeClr val="bg1">
                    <a:lumMod val="50000"/>
                  </a:schemeClr>
                </a:solidFill>
              </a:rPr>
              <a:t>Prevention Interventions</a:t>
            </a:r>
          </a:p>
          <a:p>
            <a:pPr marL="114300" indent="0">
              <a:buNone/>
            </a:pPr>
            <a:r>
              <a:rPr lang="en-US" sz="3200" dirty="0" smtClean="0">
                <a:solidFill>
                  <a:schemeClr val="bg1">
                    <a:lumMod val="50000"/>
                  </a:schemeClr>
                </a:solidFill>
              </a:rPr>
              <a:t>Patient/Family </a:t>
            </a:r>
            <a:r>
              <a:rPr lang="en-US" sz="3200" dirty="0">
                <a:solidFill>
                  <a:schemeClr val="bg1">
                    <a:lumMod val="50000"/>
                  </a:schemeClr>
                </a:solidFill>
              </a:rPr>
              <a:t>Engagement &amp; Culture</a:t>
            </a:r>
          </a:p>
          <a:p>
            <a:pPr marL="114300" indent="0">
              <a:buNone/>
            </a:pPr>
            <a:r>
              <a:rPr lang="en-US" sz="3200" b="1" dirty="0" smtClean="0">
                <a:solidFill>
                  <a:schemeClr val="tx2">
                    <a:lumMod val="75000"/>
                  </a:schemeClr>
                </a:solidFill>
                <a:effectLst>
                  <a:outerShdw blurRad="38100" dist="38100" dir="2700000" algn="tl">
                    <a:srgbClr val="000000">
                      <a:alpha val="43137"/>
                    </a:srgbClr>
                  </a:outerShdw>
                </a:effectLst>
              </a:rPr>
              <a:t>Monitor Performance</a:t>
            </a:r>
            <a:endParaRPr lang="en-US" sz="3200" b="1" dirty="0">
              <a:solidFill>
                <a:schemeClr val="tx2">
                  <a:lumMod val="75000"/>
                </a:schemeClr>
              </a:solidFill>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4"/>
          <a:srcRect l="4463" t="3647" r="3636" b="-1"/>
          <a:stretch/>
        </p:blipFill>
        <p:spPr>
          <a:xfrm>
            <a:off x="4137029" y="3707398"/>
            <a:ext cx="4236720" cy="3124200"/>
          </a:xfrm>
          <a:prstGeom prst="rect">
            <a:avLst/>
          </a:prstGeom>
        </p:spPr>
      </p:pic>
    </p:spTree>
    <p:extLst>
      <p:ext uri="{BB962C8B-B14F-4D97-AF65-F5344CB8AC3E}">
        <p14:creationId xmlns:p14="http://schemas.microsoft.com/office/powerpoint/2010/main" val="30510407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26365"/>
          </a:xfrm>
        </p:spPr>
        <p:txBody>
          <a:bodyPr/>
          <a:lstStyle/>
          <a:p>
            <a:pPr algn="ctr"/>
            <a:r>
              <a:rPr lang="en-US" sz="4400" dirty="0" smtClean="0">
                <a:latin typeface="Arial" panose="020B0604020202020204" pitchFamily="34" charset="0"/>
                <a:cs typeface="Arial" panose="020B0604020202020204" pitchFamily="34" charset="0"/>
              </a:rPr>
              <a:t>Safety or Shift Huddles</a:t>
            </a:r>
            <a:endParaRPr lang="en-US" sz="4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57702" y="1555844"/>
            <a:ext cx="6898943" cy="2470246"/>
          </a:xfrm>
        </p:spPr>
        <p:txBody>
          <a:bodyPr>
            <a:normAutofit/>
          </a:bodyPr>
          <a:lstStyle/>
          <a:p>
            <a:r>
              <a:rPr lang="en-US" sz="3200" dirty="0"/>
              <a:t>O</a:t>
            </a:r>
            <a:r>
              <a:rPr lang="en-US" sz="3200" dirty="0" smtClean="0"/>
              <a:t>ccur at beginning of each shift </a:t>
            </a:r>
          </a:p>
          <a:p>
            <a:r>
              <a:rPr lang="en-US" sz="3200" dirty="0" smtClean="0"/>
              <a:t>Multiple staff and leader involvement</a:t>
            </a:r>
          </a:p>
          <a:p>
            <a:r>
              <a:rPr lang="en-US" sz="3200" dirty="0" smtClean="0"/>
              <a:t>Identify patients at risk for skin breakdown, infection or falls</a:t>
            </a:r>
          </a:p>
          <a:p>
            <a:pPr marL="114300" indent="0" algn="ctr">
              <a:buNone/>
            </a:pPr>
            <a:endParaRPr lang="en-US" sz="2800" dirty="0" smtClean="0">
              <a:solidFill>
                <a:srgbClr val="0070C0"/>
              </a:solidFill>
            </a:endParaRPr>
          </a:p>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536" y="4227146"/>
            <a:ext cx="3731327" cy="2487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3601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Post-Fall Huddle</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25299" y="2129051"/>
            <a:ext cx="3424857" cy="337696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10077" y="1417638"/>
            <a:ext cx="4563908" cy="4524315"/>
          </a:xfrm>
          <a:prstGeom prst="rect">
            <a:avLst/>
          </a:prstGeom>
          <a:noFill/>
        </p:spPr>
        <p:txBody>
          <a:bodyPr wrap="square" rtlCol="0">
            <a:spAutoFit/>
          </a:bodyPr>
          <a:lstStyle/>
          <a:p>
            <a:pPr marL="571500" indent="-571500">
              <a:lnSpc>
                <a:spcPct val="150000"/>
              </a:lnSpc>
              <a:buClr>
                <a:schemeClr val="accent3"/>
              </a:buClr>
              <a:buFont typeface="Arial" panose="020B0604020202020204" pitchFamily="34" charset="0"/>
              <a:buChar char="•"/>
            </a:pPr>
            <a:r>
              <a:rPr lang="en-US" sz="3600" dirty="0" smtClean="0">
                <a:solidFill>
                  <a:prstClr val="black"/>
                </a:solidFill>
              </a:rPr>
              <a:t>Immediate</a:t>
            </a:r>
          </a:p>
          <a:p>
            <a:pPr marL="571500" indent="-571500">
              <a:lnSpc>
                <a:spcPct val="150000"/>
              </a:lnSpc>
              <a:buClr>
                <a:schemeClr val="accent3"/>
              </a:buClr>
              <a:buFont typeface="Arial" panose="020B0604020202020204" pitchFamily="34" charset="0"/>
              <a:buChar char="•"/>
            </a:pPr>
            <a:r>
              <a:rPr lang="en-US" sz="3600" dirty="0" smtClean="0">
                <a:solidFill>
                  <a:prstClr val="black"/>
                </a:solidFill>
              </a:rPr>
              <a:t>Patient care team</a:t>
            </a:r>
          </a:p>
          <a:p>
            <a:pPr marL="571500" indent="-571500">
              <a:lnSpc>
                <a:spcPct val="150000"/>
              </a:lnSpc>
              <a:buClr>
                <a:schemeClr val="accent3"/>
              </a:buClr>
              <a:buFont typeface="Arial" panose="020B0604020202020204" pitchFamily="34" charset="0"/>
              <a:buChar char="•"/>
            </a:pPr>
            <a:r>
              <a:rPr lang="en-US" sz="3600" dirty="0" smtClean="0">
                <a:solidFill>
                  <a:prstClr val="black"/>
                </a:solidFill>
              </a:rPr>
              <a:t>Discuss safety issue</a:t>
            </a:r>
          </a:p>
          <a:p>
            <a:pPr marL="571500" indent="-571500">
              <a:lnSpc>
                <a:spcPct val="150000"/>
              </a:lnSpc>
              <a:buClr>
                <a:schemeClr val="accent3"/>
              </a:buClr>
              <a:buFont typeface="Arial" panose="020B0604020202020204" pitchFamily="34" charset="0"/>
              <a:buChar char="•"/>
            </a:pPr>
            <a:r>
              <a:rPr lang="en-US" sz="3600" dirty="0" smtClean="0">
                <a:solidFill>
                  <a:prstClr val="black"/>
                </a:solidFill>
              </a:rPr>
              <a:t>Identify potential  concerns</a:t>
            </a: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37466690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807"/>
            <a:ext cx="7813344" cy="961275"/>
          </a:xfrm>
        </p:spPr>
        <p:txBody>
          <a:bodyPr/>
          <a:lstStyle/>
          <a:p>
            <a:r>
              <a:rPr lang="en-US" dirty="0" smtClean="0">
                <a:latin typeface="Arial" panose="020B0604020202020204" pitchFamily="34" charset="0"/>
                <a:cs typeface="Arial" panose="020B0604020202020204" pitchFamily="34" charset="0"/>
              </a:rPr>
              <a:t>Components: Post-Fall Huddle</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306" y="1374060"/>
            <a:ext cx="1619162" cy="16191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509" y="1892631"/>
            <a:ext cx="1625517" cy="17170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063" y="4247997"/>
            <a:ext cx="1548481" cy="196706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50599" y="2183641"/>
            <a:ext cx="4270707" cy="707886"/>
          </a:xfrm>
          <a:prstGeom prst="rect">
            <a:avLst/>
          </a:prstGeom>
          <a:noFill/>
        </p:spPr>
        <p:txBody>
          <a:bodyPr wrap="square" rtlCol="0">
            <a:spAutoFit/>
          </a:bodyPr>
          <a:lstStyle/>
          <a:p>
            <a:r>
              <a:rPr lang="en-US" sz="4000" dirty="0" smtClean="0">
                <a:solidFill>
                  <a:prstClr val="black"/>
                </a:solidFill>
              </a:rPr>
              <a:t>Date &amp; Time of Fall</a:t>
            </a:r>
            <a:endParaRPr lang="en-US" sz="4000" dirty="0">
              <a:solidFill>
                <a:prstClr val="black"/>
              </a:solidFill>
            </a:endParaRPr>
          </a:p>
        </p:txBody>
      </p:sp>
      <p:sp>
        <p:nvSpPr>
          <p:cNvPr id="8" name="TextBox 7"/>
          <p:cNvSpPr txBox="1"/>
          <p:nvPr/>
        </p:nvSpPr>
        <p:spPr>
          <a:xfrm>
            <a:off x="152400" y="4667519"/>
            <a:ext cx="6688182" cy="707886"/>
          </a:xfrm>
          <a:prstGeom prst="rect">
            <a:avLst/>
          </a:prstGeom>
          <a:noFill/>
        </p:spPr>
        <p:txBody>
          <a:bodyPr wrap="square" rtlCol="0">
            <a:spAutoFit/>
          </a:bodyPr>
          <a:lstStyle/>
          <a:p>
            <a:r>
              <a:rPr lang="en-US" sz="4000" dirty="0" smtClean="0">
                <a:solidFill>
                  <a:prstClr val="black"/>
                </a:solidFill>
              </a:rPr>
              <a:t>Location &amp; Admitting Diagnosis</a:t>
            </a:r>
            <a:endParaRPr lang="en-US" sz="4000" dirty="0">
              <a:solidFill>
                <a:prstClr val="black"/>
              </a:solidFill>
            </a:endParaRPr>
          </a:p>
        </p:txBody>
      </p:sp>
    </p:spTree>
    <p:extLst>
      <p:ext uri="{BB962C8B-B14F-4D97-AF65-F5344CB8AC3E}">
        <p14:creationId xmlns:p14="http://schemas.microsoft.com/office/powerpoint/2010/main" val="2773269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03" y="122221"/>
            <a:ext cx="7813344" cy="892654"/>
          </a:xfrm>
        </p:spPr>
        <p:txBody>
          <a:bodyPr/>
          <a:lstStyle/>
          <a:p>
            <a:r>
              <a:rPr lang="en-US" dirty="0" smtClean="0">
                <a:latin typeface="Arial" panose="020B0604020202020204" pitchFamily="34" charset="0"/>
                <a:cs typeface="Arial" panose="020B0604020202020204" pitchFamily="34" charset="0"/>
              </a:rPr>
              <a:t>Components: Post-Fall Huddle</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65" y="5065710"/>
            <a:ext cx="1567398" cy="156587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8399"/>
          <a:stretch/>
        </p:blipFill>
        <p:spPr>
          <a:xfrm>
            <a:off x="429903" y="1275407"/>
            <a:ext cx="1347056" cy="14408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262" y="3046732"/>
            <a:ext cx="1125202" cy="1688463"/>
          </a:xfrm>
          <a:prstGeom prst="rect">
            <a:avLst/>
          </a:prstGeom>
        </p:spPr>
      </p:pic>
      <p:sp>
        <p:nvSpPr>
          <p:cNvPr id="7" name="TextBox 6"/>
          <p:cNvSpPr txBox="1"/>
          <p:nvPr/>
        </p:nvSpPr>
        <p:spPr>
          <a:xfrm>
            <a:off x="1952863" y="1299462"/>
            <a:ext cx="6439575" cy="1077218"/>
          </a:xfrm>
          <a:prstGeom prst="rect">
            <a:avLst/>
          </a:prstGeom>
          <a:noFill/>
        </p:spPr>
        <p:txBody>
          <a:bodyPr wrap="square" rtlCol="0">
            <a:spAutoFit/>
          </a:bodyPr>
          <a:lstStyle/>
          <a:p>
            <a:r>
              <a:rPr lang="en-US" sz="3200" dirty="0" smtClean="0">
                <a:solidFill>
                  <a:prstClr val="black"/>
                </a:solidFill>
              </a:rPr>
              <a:t>Last </a:t>
            </a:r>
            <a:r>
              <a:rPr lang="en-US" sz="3200" dirty="0">
                <a:solidFill>
                  <a:prstClr val="black"/>
                </a:solidFill>
              </a:rPr>
              <a:t>known time patient was visibly </a:t>
            </a:r>
            <a:r>
              <a:rPr lang="en-US" sz="3200" dirty="0" smtClean="0">
                <a:solidFill>
                  <a:prstClr val="black"/>
                </a:solidFill>
              </a:rPr>
              <a:t>assessed   (&lt;1hr, </a:t>
            </a:r>
            <a:r>
              <a:rPr lang="en-US" sz="3200" dirty="0">
                <a:solidFill>
                  <a:prstClr val="black"/>
                </a:solidFill>
              </a:rPr>
              <a:t>1-2 </a:t>
            </a:r>
            <a:r>
              <a:rPr lang="en-US" sz="3200" dirty="0" err="1" smtClean="0">
                <a:solidFill>
                  <a:prstClr val="black"/>
                </a:solidFill>
              </a:rPr>
              <a:t>hr</a:t>
            </a:r>
            <a:r>
              <a:rPr lang="en-US" sz="3200" dirty="0" smtClean="0">
                <a:solidFill>
                  <a:prstClr val="black"/>
                </a:solidFill>
              </a:rPr>
              <a:t> or &gt;2hrs</a:t>
            </a:r>
            <a:r>
              <a:rPr lang="en-US" sz="3200" dirty="0">
                <a:solidFill>
                  <a:prstClr val="black"/>
                </a:solidFill>
              </a:rPr>
              <a:t>)</a:t>
            </a:r>
          </a:p>
        </p:txBody>
      </p:sp>
      <p:sp>
        <p:nvSpPr>
          <p:cNvPr id="9" name="TextBox 8"/>
          <p:cNvSpPr txBox="1"/>
          <p:nvPr/>
        </p:nvSpPr>
        <p:spPr>
          <a:xfrm>
            <a:off x="2772739" y="3046732"/>
            <a:ext cx="5470508" cy="1323439"/>
          </a:xfrm>
          <a:prstGeom prst="rect">
            <a:avLst/>
          </a:prstGeom>
          <a:noFill/>
        </p:spPr>
        <p:txBody>
          <a:bodyPr wrap="square" rtlCol="0">
            <a:spAutoFit/>
          </a:bodyPr>
          <a:lstStyle/>
          <a:p>
            <a:r>
              <a:rPr lang="en-US" sz="3200" dirty="0" smtClean="0">
                <a:solidFill>
                  <a:prstClr val="black"/>
                </a:solidFill>
              </a:rPr>
              <a:t>Assisted </a:t>
            </a:r>
            <a:r>
              <a:rPr lang="en-US" sz="3200" dirty="0">
                <a:solidFill>
                  <a:prstClr val="black"/>
                </a:solidFill>
              </a:rPr>
              <a:t>or unassisted </a:t>
            </a:r>
            <a:r>
              <a:rPr lang="en-US" sz="3200" dirty="0" smtClean="0">
                <a:solidFill>
                  <a:prstClr val="black"/>
                </a:solidFill>
              </a:rPr>
              <a:t>fall</a:t>
            </a:r>
          </a:p>
          <a:p>
            <a:endParaRPr lang="en-US" sz="1600" dirty="0">
              <a:solidFill>
                <a:prstClr val="black"/>
              </a:solidFill>
            </a:endParaRPr>
          </a:p>
          <a:p>
            <a:r>
              <a:rPr lang="en-US" sz="3200" dirty="0" smtClean="0">
                <a:solidFill>
                  <a:prstClr val="black"/>
                </a:solidFill>
              </a:rPr>
              <a:t>Observed </a:t>
            </a:r>
            <a:r>
              <a:rPr lang="en-US" sz="3200" dirty="0">
                <a:solidFill>
                  <a:prstClr val="black"/>
                </a:solidFill>
              </a:rPr>
              <a:t>or unobserved fall</a:t>
            </a:r>
          </a:p>
        </p:txBody>
      </p:sp>
      <p:sp>
        <p:nvSpPr>
          <p:cNvPr id="10" name="TextBox 9"/>
          <p:cNvSpPr txBox="1"/>
          <p:nvPr/>
        </p:nvSpPr>
        <p:spPr>
          <a:xfrm>
            <a:off x="2236160" y="4940706"/>
            <a:ext cx="6290902" cy="1815882"/>
          </a:xfrm>
          <a:prstGeom prst="rect">
            <a:avLst/>
          </a:prstGeom>
          <a:noFill/>
        </p:spPr>
        <p:txBody>
          <a:bodyPr wrap="square" rtlCol="0">
            <a:spAutoFit/>
          </a:bodyPr>
          <a:lstStyle/>
          <a:p>
            <a:r>
              <a:rPr lang="en-US" sz="3200" dirty="0" smtClean="0">
                <a:solidFill>
                  <a:prstClr val="black"/>
                </a:solidFill>
              </a:rPr>
              <a:t>ANY </a:t>
            </a:r>
            <a:r>
              <a:rPr lang="en-US" sz="3200" dirty="0">
                <a:solidFill>
                  <a:prstClr val="black"/>
                </a:solidFill>
              </a:rPr>
              <a:t>physical injury (includes pain</a:t>
            </a:r>
            <a:r>
              <a:rPr lang="en-US" sz="3200" dirty="0" smtClean="0">
                <a:solidFill>
                  <a:prstClr val="black"/>
                </a:solidFill>
              </a:rPr>
              <a:t>)</a:t>
            </a:r>
          </a:p>
          <a:p>
            <a:endParaRPr lang="en-US" sz="1600" dirty="0">
              <a:solidFill>
                <a:prstClr val="black"/>
              </a:solidFill>
            </a:endParaRPr>
          </a:p>
          <a:p>
            <a:r>
              <a:rPr lang="en-US" sz="3200" dirty="0" smtClean="0">
                <a:solidFill>
                  <a:prstClr val="black"/>
                </a:solidFill>
              </a:rPr>
              <a:t>Any </a:t>
            </a:r>
            <a:r>
              <a:rPr lang="en-US" sz="3200" dirty="0">
                <a:solidFill>
                  <a:prstClr val="black"/>
                </a:solidFill>
              </a:rPr>
              <a:t>and all interventions performed as </a:t>
            </a:r>
            <a:r>
              <a:rPr lang="en-US" sz="3200" dirty="0" smtClean="0">
                <a:solidFill>
                  <a:prstClr val="black"/>
                </a:solidFill>
              </a:rPr>
              <a:t>a </a:t>
            </a:r>
            <a:r>
              <a:rPr lang="en-US" sz="3200" dirty="0">
                <a:solidFill>
                  <a:prstClr val="black"/>
                </a:solidFill>
              </a:rPr>
              <a:t>result of the </a:t>
            </a:r>
            <a:r>
              <a:rPr lang="en-US" sz="3200" dirty="0" smtClean="0">
                <a:solidFill>
                  <a:prstClr val="black"/>
                </a:solidFill>
              </a:rPr>
              <a:t>fall</a:t>
            </a:r>
            <a:endParaRPr lang="en-US" sz="3200" dirty="0">
              <a:solidFill>
                <a:prstClr val="black"/>
              </a:solidFill>
            </a:endParaRPr>
          </a:p>
        </p:txBody>
      </p:sp>
    </p:spTree>
    <p:extLst>
      <p:ext uri="{BB962C8B-B14F-4D97-AF65-F5344CB8AC3E}">
        <p14:creationId xmlns:p14="http://schemas.microsoft.com/office/powerpoint/2010/main" val="2287158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1099"/>
            <a:ext cx="7813344" cy="904071"/>
          </a:xfrm>
        </p:spPr>
        <p:txBody>
          <a:bodyPr/>
          <a:lstStyle/>
          <a:p>
            <a:r>
              <a:rPr lang="en-US" dirty="0" smtClean="0">
                <a:latin typeface="Arial" panose="020B0604020202020204" pitchFamily="34" charset="0"/>
                <a:cs typeface="Arial" panose="020B0604020202020204" pitchFamily="34" charset="0"/>
              </a:rPr>
              <a:t>Components: Post-Fall Huddle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39586" y="1897040"/>
            <a:ext cx="6040759" cy="3248167"/>
          </a:xfrm>
        </p:spPr>
        <p:txBody>
          <a:bodyPr>
            <a:normAutofit fontScale="92500" lnSpcReduction="10000"/>
          </a:bodyPr>
          <a:lstStyle/>
          <a:p>
            <a:pPr marL="114300" indent="0">
              <a:buNone/>
            </a:pPr>
            <a:r>
              <a:rPr lang="en-US" sz="3600" dirty="0" smtClean="0"/>
              <a:t>Prior to fall:</a:t>
            </a:r>
          </a:p>
          <a:p>
            <a:r>
              <a:rPr lang="en-US" sz="3200" dirty="0" smtClean="0"/>
              <a:t>What was the patient trying to do?</a:t>
            </a:r>
          </a:p>
          <a:p>
            <a:r>
              <a:rPr lang="en-US" sz="3200" dirty="0"/>
              <a:t>U</a:t>
            </a:r>
            <a:r>
              <a:rPr lang="en-US" sz="3200" dirty="0" smtClean="0"/>
              <a:t>sing an assistive device?</a:t>
            </a:r>
          </a:p>
          <a:p>
            <a:r>
              <a:rPr lang="en-US" sz="3200" dirty="0" smtClean="0"/>
              <a:t>Had IV or Oxygen tubing?</a:t>
            </a:r>
          </a:p>
          <a:p>
            <a:r>
              <a:rPr lang="en-US" sz="3200" dirty="0" smtClean="0"/>
              <a:t>Risk assessment completed?</a:t>
            </a:r>
          </a:p>
          <a:p>
            <a:r>
              <a:rPr lang="en-US" sz="3200" dirty="0" smtClean="0"/>
              <a:t>Interventions </a:t>
            </a:r>
            <a:r>
              <a:rPr lang="en-US" sz="3200" dirty="0"/>
              <a:t>were in place?</a:t>
            </a:r>
          </a:p>
          <a:p>
            <a:pPr>
              <a:buFontTx/>
              <a:buChar char="-"/>
            </a:pPr>
            <a:endParaRPr lang="en-US" dirty="0" smtClean="0"/>
          </a:p>
          <a:p>
            <a:pPr marL="114300" indent="0">
              <a:buNone/>
            </a:pPr>
            <a:endParaRPr lang="en-US" dirty="0" smtClean="0"/>
          </a:p>
          <a:p>
            <a:pPr marL="114300" indent="0">
              <a:buNone/>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222" b="5900"/>
          <a:stretch/>
        </p:blipFill>
        <p:spPr>
          <a:xfrm>
            <a:off x="7180346" y="4810078"/>
            <a:ext cx="1793706" cy="1933904"/>
          </a:xfrm>
          <a:prstGeom prst="rect">
            <a:avLst/>
          </a:prstGeom>
        </p:spPr>
      </p:pic>
    </p:spTree>
    <p:extLst>
      <p:ext uri="{BB962C8B-B14F-4D97-AF65-F5344CB8AC3E}">
        <p14:creationId xmlns:p14="http://schemas.microsoft.com/office/powerpoint/2010/main" val="2783596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63" y="13648"/>
            <a:ext cx="7813344" cy="929123"/>
          </a:xfrm>
        </p:spPr>
        <p:txBody>
          <a:bodyPr/>
          <a:lstStyle/>
          <a:p>
            <a:r>
              <a:rPr lang="en-US" dirty="0" smtClean="0">
                <a:latin typeface="Arial" panose="020B0604020202020204" pitchFamily="34" charset="0"/>
                <a:cs typeface="Arial" panose="020B0604020202020204" pitchFamily="34" charset="0"/>
              </a:rPr>
              <a:t>Components: Post-Fall Huddle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66382" y="1296537"/>
            <a:ext cx="7704162" cy="5227093"/>
          </a:xfrm>
        </p:spPr>
        <p:txBody>
          <a:bodyPr>
            <a:noAutofit/>
          </a:bodyPr>
          <a:lstStyle/>
          <a:p>
            <a:r>
              <a:rPr lang="en-US" sz="2800" dirty="0"/>
              <a:t>P</a:t>
            </a:r>
            <a:r>
              <a:rPr lang="en-US" sz="2800" dirty="0" smtClean="0"/>
              <a:t>revious falls while in hospital? </a:t>
            </a:r>
          </a:p>
          <a:p>
            <a:r>
              <a:rPr lang="en-US" sz="2800" dirty="0" smtClean="0"/>
              <a:t>Did devices contribute to fall?</a:t>
            </a:r>
          </a:p>
          <a:p>
            <a:r>
              <a:rPr lang="en-US" sz="2800" dirty="0" smtClean="0"/>
              <a:t>Did medications that could contribute to fall risk?</a:t>
            </a:r>
          </a:p>
          <a:p>
            <a:pPr marL="114300" indent="0">
              <a:buNone/>
            </a:pPr>
            <a:endParaRPr lang="en-US" sz="2800" dirty="0" smtClean="0"/>
          </a:p>
          <a:p>
            <a:r>
              <a:rPr lang="en-US" sz="2800" dirty="0" smtClean="0"/>
              <a:t>Other Factors that may have contributed:</a:t>
            </a:r>
          </a:p>
          <a:p>
            <a:pPr lvl="1"/>
            <a:r>
              <a:rPr lang="en-US" sz="2600" dirty="0" smtClean="0"/>
              <a:t>Staff Qualifications</a:t>
            </a:r>
          </a:p>
          <a:p>
            <a:pPr lvl="1"/>
            <a:r>
              <a:rPr lang="en-US" sz="2600" dirty="0" smtClean="0"/>
              <a:t>Supervision and Support</a:t>
            </a:r>
          </a:p>
          <a:p>
            <a:pPr lvl="1"/>
            <a:r>
              <a:rPr lang="en-US" sz="2600" dirty="0" smtClean="0"/>
              <a:t>Environment</a:t>
            </a:r>
          </a:p>
          <a:p>
            <a:pPr lvl="1"/>
            <a:r>
              <a:rPr lang="en-US" sz="2600" dirty="0" smtClean="0"/>
              <a:t>Policies and Procedures</a:t>
            </a:r>
          </a:p>
          <a:p>
            <a:pPr lvl="1"/>
            <a:r>
              <a:rPr lang="en-US" sz="2600" dirty="0" smtClean="0"/>
              <a:t>Human Factors</a:t>
            </a:r>
          </a:p>
          <a:p>
            <a:pPr marL="114300" indent="0">
              <a:buNone/>
            </a:pPr>
            <a:endParaRPr lang="en-US" sz="2400" dirty="0" smtClean="0"/>
          </a:p>
          <a:p>
            <a:pPr marL="114300" indent="0">
              <a:buNone/>
            </a:pPr>
            <a:endParaRPr lang="en-US" sz="2400" dirty="0" smtClean="0"/>
          </a:p>
          <a:p>
            <a:pPr marL="114300" indent="0">
              <a:buNone/>
            </a:pPr>
            <a:endParaRPr lang="en-US" sz="2400" dirty="0"/>
          </a:p>
        </p:txBody>
      </p:sp>
      <p:pic>
        <p:nvPicPr>
          <p:cNvPr id="4" name="Picture 3"/>
          <p:cNvPicPr>
            <a:picLocks noChangeAspect="1"/>
          </p:cNvPicPr>
          <p:nvPr/>
        </p:nvPicPr>
        <p:blipFill rotWithShape="1">
          <a:blip r:embed="rId3">
            <a:clrChange>
              <a:clrFrom>
                <a:srgbClr val="E6F7FF"/>
              </a:clrFrom>
              <a:clrTo>
                <a:srgbClr val="E6F7FF">
                  <a:alpha val="0"/>
                </a:srgbClr>
              </a:clrTo>
            </a:clrChange>
            <a:extLst>
              <a:ext uri="{28A0092B-C50C-407E-A947-70E740481C1C}">
                <a14:useLocalDpi xmlns:a14="http://schemas.microsoft.com/office/drawing/2010/main" val="0"/>
              </a:ext>
            </a:extLst>
          </a:blip>
          <a:srcRect l="24010"/>
          <a:stretch/>
        </p:blipFill>
        <p:spPr>
          <a:xfrm>
            <a:off x="6086902" y="4144468"/>
            <a:ext cx="2183642" cy="2594536"/>
          </a:xfrm>
          <a:prstGeom prst="rect">
            <a:avLst/>
          </a:prstGeom>
        </p:spPr>
      </p:pic>
    </p:spTree>
    <p:extLst>
      <p:ext uri="{BB962C8B-B14F-4D97-AF65-F5344CB8AC3E}">
        <p14:creationId xmlns:p14="http://schemas.microsoft.com/office/powerpoint/2010/main" val="19792204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3">
      <a:dk1>
        <a:sysClr val="windowText" lastClr="000000"/>
      </a:dk1>
      <a:lt1>
        <a:sysClr val="window" lastClr="FFFFFF"/>
      </a:lt1>
      <a:dk2>
        <a:srgbClr val="1F497D"/>
      </a:dk2>
      <a:lt2>
        <a:srgbClr val="EEECE1"/>
      </a:lt2>
      <a:accent1>
        <a:srgbClr val="9BBB5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Adjacency">
  <a:themeElements>
    <a:clrScheme name="Custom 3">
      <a:dk1>
        <a:sysClr val="windowText" lastClr="000000"/>
      </a:dk1>
      <a:lt1>
        <a:sysClr val="window" lastClr="FFFFFF"/>
      </a:lt1>
      <a:dk2>
        <a:srgbClr val="1F497D"/>
      </a:dk2>
      <a:lt2>
        <a:srgbClr val="EEECE1"/>
      </a:lt2>
      <a:accent1>
        <a:srgbClr val="9BBB5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2_Adjacency">
  <a:themeElements>
    <a:clrScheme name="Custom 3">
      <a:dk1>
        <a:sysClr val="windowText" lastClr="000000"/>
      </a:dk1>
      <a:lt1>
        <a:sysClr val="window" lastClr="FFFFFF"/>
      </a:lt1>
      <a:dk2>
        <a:srgbClr val="1F497D"/>
      </a:dk2>
      <a:lt2>
        <a:srgbClr val="EEECE1"/>
      </a:lt2>
      <a:accent1>
        <a:srgbClr val="9BBB5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3_Adjacency">
  <a:themeElements>
    <a:clrScheme name="Custom 3">
      <a:dk1>
        <a:sysClr val="windowText" lastClr="000000"/>
      </a:dk1>
      <a:lt1>
        <a:sysClr val="window" lastClr="FFFFFF"/>
      </a:lt1>
      <a:dk2>
        <a:srgbClr val="1F497D"/>
      </a:dk2>
      <a:lt2>
        <a:srgbClr val="EEECE1"/>
      </a:lt2>
      <a:accent1>
        <a:srgbClr val="9BBB5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4_Adjacency">
  <a:themeElements>
    <a:clrScheme name="Custom 3">
      <a:dk1>
        <a:sysClr val="windowText" lastClr="000000"/>
      </a:dk1>
      <a:lt1>
        <a:sysClr val="window" lastClr="FFFFFF"/>
      </a:lt1>
      <a:dk2>
        <a:srgbClr val="1F497D"/>
      </a:dk2>
      <a:lt2>
        <a:srgbClr val="EEECE1"/>
      </a:lt2>
      <a:accent1>
        <a:srgbClr val="9BBB59"/>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1005</TotalTime>
  <Words>3042</Words>
  <Application>Microsoft Office PowerPoint</Application>
  <PresentationFormat>On-screen Show (4:3)</PresentationFormat>
  <Paragraphs>230</Paragraphs>
  <Slides>21</Slides>
  <Notes>19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Arial</vt:lpstr>
      <vt:lpstr>Arial Rounded MT Bold</vt:lpstr>
      <vt:lpstr>Berlin Sans FB Demi</vt:lpstr>
      <vt:lpstr>Calibri</vt:lpstr>
      <vt:lpstr>Calibri Light</vt:lpstr>
      <vt:lpstr>Cambria</vt:lpstr>
      <vt:lpstr>Candara</vt:lpstr>
      <vt:lpstr>Wingdings</vt:lpstr>
      <vt:lpstr>Adjacency</vt:lpstr>
      <vt:lpstr>1_Adjacency</vt:lpstr>
      <vt:lpstr>2_Adjacency</vt:lpstr>
      <vt:lpstr>3_Adjacency</vt:lpstr>
      <vt:lpstr>4_Adjacency</vt:lpstr>
      <vt:lpstr>Office Theme</vt:lpstr>
      <vt:lpstr>PowerPoint Presentation</vt:lpstr>
      <vt:lpstr>Why focus on preventing falls?</vt:lpstr>
      <vt:lpstr>What can I do to prevent falls?</vt:lpstr>
      <vt:lpstr>Safety or Shift Huddles</vt:lpstr>
      <vt:lpstr>Post-Fall Huddle</vt:lpstr>
      <vt:lpstr>Components: Post-Fall Huddle</vt:lpstr>
      <vt:lpstr>Components: Post-Fall Huddle</vt:lpstr>
      <vt:lpstr>Components: Post-Fall Huddle</vt:lpstr>
      <vt:lpstr>Components: Post-Fall Huddle</vt:lpstr>
      <vt:lpstr>Who is involved? </vt:lpstr>
      <vt:lpstr>Timing is Everything</vt:lpstr>
      <vt:lpstr>Why do post-fall huddles work?</vt:lpstr>
      <vt:lpstr>Why do I need to collect data?</vt:lpstr>
      <vt:lpstr>Knowledge is Power</vt:lpstr>
      <vt:lpstr>Mrs. Jesse</vt:lpstr>
      <vt:lpstr>Mrs. Jesse Post-Fall</vt:lpstr>
      <vt:lpstr>Mrs. Jesse</vt:lpstr>
      <vt:lpstr>What have we learned?</vt:lpstr>
      <vt:lpstr>Other presentations in this series</vt:lpstr>
      <vt:lpstr>Resources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Prevention Series</dc:title>
  <dc:creator>Sonali Khera</dc:creator>
  <cp:lastModifiedBy>Sonali Khera</cp:lastModifiedBy>
  <cp:revision>173</cp:revision>
  <dcterms:created xsi:type="dcterms:W3CDTF">2013-08-28T23:34:02Z</dcterms:created>
  <dcterms:modified xsi:type="dcterms:W3CDTF">2014-05-23T16:31:55Z</dcterms:modified>
</cp:coreProperties>
</file>