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notesMasterIdLst>
    <p:notesMasterId r:id="rId16"/>
  </p:notesMasterIdLst>
  <p:sldIdLst>
    <p:sldId id="500" r:id="rId2"/>
    <p:sldId id="574" r:id="rId3"/>
    <p:sldId id="514" r:id="rId4"/>
    <p:sldId id="549" r:id="rId5"/>
    <p:sldId id="564" r:id="rId6"/>
    <p:sldId id="515" r:id="rId7"/>
    <p:sldId id="568" r:id="rId8"/>
    <p:sldId id="567" r:id="rId9"/>
    <p:sldId id="573" r:id="rId10"/>
    <p:sldId id="545" r:id="rId11"/>
    <p:sldId id="533" r:id="rId12"/>
    <p:sldId id="540" r:id="rId13"/>
    <p:sldId id="544" r:id="rId14"/>
    <p:sldId id="572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B20"/>
    <a:srgbClr val="FF621C"/>
    <a:srgbClr val="02363C"/>
    <a:srgbClr val="359B5E"/>
    <a:srgbClr val="196E4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86512"/>
  </p:normalViewPr>
  <p:slideViewPr>
    <p:cSldViewPr snapToGrid="0">
      <p:cViewPr varScale="1">
        <p:scale>
          <a:sx n="57" d="100"/>
          <a:sy n="57" d="100"/>
        </p:scale>
        <p:origin x="6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30" tIns="47115" rIns="94230" bIns="47115" rtlCol="0"/>
          <a:lstStyle>
            <a:lvl1pPr algn="r">
              <a:defRPr sz="1200"/>
            </a:lvl1pPr>
          </a:lstStyle>
          <a:p>
            <a:fld id="{B687143C-5850-9D4C-9929-DEB0B304C01A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0" tIns="47115" rIns="94230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30" tIns="47115" rIns="94230" bIns="471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71053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30" tIns="47115" rIns="94230" bIns="47115" rtlCol="0" anchor="b"/>
          <a:lstStyle>
            <a:lvl1pPr algn="r">
              <a:defRPr sz="1200"/>
            </a:lvl1pPr>
          </a:lstStyle>
          <a:p>
            <a:fld id="{FEBCF845-85B8-D442-AD33-4F68B54CE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6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CF845-85B8-D442-AD33-4F68B54CE8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CF845-85B8-D442-AD33-4F68B54CE8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CF845-85B8-D442-AD33-4F68B54CE8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CF845-85B8-D442-AD33-4F68B54CE8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CF845-85B8-D442-AD33-4F68B54CE8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8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Whether expect large increase, potential coverage reduction, controls that may hinder from getting favorable terms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We’ll look over the app to talk through potential areas of concern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Differentiate by being involved in the claims process.  Nothing too much, but set tasks to follow up at set timelines to ensure claim is moving forward as expected</a:t>
            </a:r>
          </a:p>
          <a:p>
            <a:pPr marL="171450" indent="-171450">
              <a:buFontTx/>
              <a:buChar char="-"/>
            </a:pPr>
            <a:r>
              <a:rPr lang="en-US" dirty="0"/>
              <a:t>Over $1M book with 25 markets, 17 with $2M+.  Beneficial in current market for tough to place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CF845-85B8-D442-AD33-4F68B54CE8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1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Free services available for all InsureTrust clients, exception ongoing monthly monitoring </a:t>
            </a:r>
          </a:p>
          <a:p>
            <a:pPr marL="171450" indent="-171450">
              <a:buFontTx/>
              <a:buChar char="-"/>
            </a:pPr>
            <a:r>
              <a:rPr lang="en-US" dirty="0"/>
              <a:t>Vulnerability scan run by Fortify Data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CF845-85B8-D442-AD33-4F68B54CE8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6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CF845-85B8-D442-AD33-4F68B54CE8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F24617D7-BB6E-1DB9-DEF8-891D0384E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070870-3D8E-6AA1-BC9A-C714C29F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1" y="1261641"/>
            <a:ext cx="4490979" cy="2453831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12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578" y="1274620"/>
            <a:ext cx="5777181" cy="4902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48400" y="1274763"/>
            <a:ext cx="5943600" cy="4902200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78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376" y="1274620"/>
            <a:ext cx="5648825" cy="4902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74763"/>
            <a:ext cx="5943600" cy="4902200"/>
          </a:xfrm>
          <a:solidFill>
            <a:srgbClr val="FFFF00"/>
          </a:solidFill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74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rgbClr val="0236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Insuretrust</a:t>
            </a:r>
            <a:r>
              <a:rPr lang="en-US" dirty="0"/>
              <a:t> </a:t>
            </a:r>
            <a:r>
              <a:rPr lang="en-US" cap="small" baseline="30000" dirty="0" err="1"/>
              <a:t>sm</a:t>
            </a:r>
            <a:endParaRPr lang="en-US" cap="small" baseline="300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DCE1-161D-439A-A360-26593F61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06" y="238052"/>
            <a:ext cx="8102280" cy="745796"/>
          </a:xfrm>
        </p:spPr>
        <p:txBody>
          <a:bodyPr/>
          <a:lstStyle>
            <a:lvl1pPr algn="l">
              <a:defRPr b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268F49-DC35-4EB3-B348-794252D066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8A3B-7404-41F5-B2E0-25CF3B6F5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3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5975" y="6275669"/>
            <a:ext cx="609392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/Pane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5E4C-2A45-4BEB-BD25-6BDDBD60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075"/>
            <a:ext cx="9042400" cy="812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F22DF6-62E2-4270-A6E0-ED57EF7AAC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78A3B-7404-41F5-B2E0-25CF3B6F5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2171D9-0F95-4F98-BECE-0F22E95742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19200" y="1701800"/>
            <a:ext cx="2438400" cy="2438400"/>
          </a:xfrm>
          <a:prstGeom prst="ellipse">
            <a:avLst/>
          </a:prstGeom>
        </p:spPr>
        <p:txBody>
          <a:bodyPr/>
          <a:lstStyle>
            <a:lvl1pPr algn="ctr">
              <a:defRPr sz="2133"/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F18FED7-1594-4B17-A65E-17D9C48809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3600" y="1701800"/>
            <a:ext cx="2438400" cy="2438400"/>
          </a:xfrm>
          <a:prstGeom prst="ellipse">
            <a:avLst/>
          </a:prstGeom>
        </p:spPr>
        <p:txBody>
          <a:bodyPr/>
          <a:lstStyle>
            <a:lvl1pPr algn="ctr">
              <a:defRPr sz="2133"/>
            </a:lvl1pPr>
          </a:lstStyle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4CD0825-349D-4629-8DDA-124AF8B7F7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403" y="1701800"/>
            <a:ext cx="2438400" cy="2438400"/>
          </a:xfrm>
          <a:prstGeom prst="ellipse">
            <a:avLst/>
          </a:prstGeom>
        </p:spPr>
        <p:txBody>
          <a:bodyPr/>
          <a:lstStyle>
            <a:lvl1pPr algn="ctr">
              <a:defRPr sz="2133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3BD82D-9DEC-4E92-8D16-73652FE3B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241800"/>
            <a:ext cx="3048000" cy="406400"/>
          </a:xfrm>
        </p:spPr>
        <p:txBody>
          <a:bodyPr/>
          <a:lstStyle>
            <a:lvl1pPr algn="ctr">
              <a:defRPr sz="213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731080-FFAC-47E2-B215-EC974A70C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749800"/>
            <a:ext cx="3048000" cy="914400"/>
          </a:xfrm>
        </p:spPr>
        <p:txBody>
          <a:bodyPr/>
          <a:lstStyle>
            <a:lvl1pPr algn="ctr">
              <a:defRPr sz="1867" baseline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tite</a:t>
            </a:r>
            <a:r>
              <a:rPr lang="en-US" dirty="0"/>
              <a:t> &amp; company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0646529-975D-4680-95B1-2A164AFBE7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800" y="4241800"/>
            <a:ext cx="3048000" cy="406400"/>
          </a:xfrm>
        </p:spPr>
        <p:txBody>
          <a:bodyPr/>
          <a:lstStyle>
            <a:lvl1pPr algn="ctr">
              <a:defRPr sz="2133"/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557C53C-947D-4378-BE92-5599976EA5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00" y="4749800"/>
            <a:ext cx="3048000" cy="914400"/>
          </a:xfrm>
        </p:spPr>
        <p:txBody>
          <a:bodyPr/>
          <a:lstStyle>
            <a:lvl1pPr algn="ctr">
              <a:defRPr sz="1867" baseline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tite</a:t>
            </a:r>
            <a:r>
              <a:rPr lang="en-US" dirty="0"/>
              <a:t> &amp; company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A5E5373-930F-48E9-8166-7E604D1A0A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8603" y="4241800"/>
            <a:ext cx="3048000" cy="406400"/>
          </a:xfrm>
        </p:spPr>
        <p:txBody>
          <a:bodyPr/>
          <a:lstStyle>
            <a:lvl1pPr algn="ctr">
              <a:defRPr sz="2133"/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F702A7A-9724-40F1-AB01-A561ED1B0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8603" y="4749800"/>
            <a:ext cx="3048000" cy="914400"/>
          </a:xfrm>
        </p:spPr>
        <p:txBody>
          <a:bodyPr/>
          <a:lstStyle>
            <a:lvl1pPr algn="ctr">
              <a:defRPr sz="1867" baseline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tite</a:t>
            </a:r>
            <a:r>
              <a:rPr lang="en-US" dirty="0"/>
              <a:t> &amp; company</a:t>
            </a:r>
          </a:p>
        </p:txBody>
      </p:sp>
    </p:spTree>
    <p:extLst>
      <p:ext uri="{BB962C8B-B14F-4D97-AF65-F5344CB8AC3E}">
        <p14:creationId xmlns:p14="http://schemas.microsoft.com/office/powerpoint/2010/main" val="29867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1074400" cy="49784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21933" y="6492875"/>
            <a:ext cx="1320800" cy="365125"/>
          </a:xfrm>
          <a:ln/>
        </p:spPr>
        <p:txBody>
          <a:bodyPr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8F34E9D-4EB3-44EB-BD6C-8F0A7AF10D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7800"/>
            <a:ext cx="9042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3733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87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8400" y="752354"/>
            <a:ext cx="4040208" cy="2879846"/>
          </a:xfrm>
        </p:spPr>
        <p:txBody>
          <a:bodyPr anchor="b" anchorCtr="1"/>
          <a:lstStyle>
            <a:lvl1pPr marL="0" indent="0" algn="ctr">
              <a:buFontTx/>
              <a:buNone/>
              <a:defRPr sz="4267" b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F78A3B-7404-41F5-B2E0-25CF3B6F5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5596A7-35AE-44CB-AAE5-89B50E8C26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3733800"/>
            <a:ext cx="4040208" cy="711200"/>
          </a:xfrm>
        </p:spPr>
        <p:txBody>
          <a:bodyPr/>
          <a:lstStyle>
            <a:lvl1pPr marL="0" indent="0" algn="ctr">
              <a:buFontTx/>
              <a:buNone/>
              <a:defRPr sz="2400" i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9398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4978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49784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022FF-28D9-4AA1-963A-054783ED94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7800"/>
            <a:ext cx="88392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783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E67B72-AE74-57E2-113A-DD938A68BEBE}"/>
              </a:ext>
            </a:extLst>
          </p:cNvPr>
          <p:cNvSpPr txBox="1"/>
          <p:nvPr userDrawn="1"/>
        </p:nvSpPr>
        <p:spPr>
          <a:xfrm>
            <a:off x="2449975" y="1909823"/>
            <a:ext cx="7292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621C"/>
                </a:solidFill>
                <a:latin typeface="Montserrat ExtraBold" panose="00000900000000000000" pitchFamily="50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244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8400" y="2311400"/>
            <a:ext cx="9855200" cy="1320800"/>
          </a:xfrm>
        </p:spPr>
        <p:txBody>
          <a:bodyPr anchor="b" anchorCtr="1"/>
          <a:lstStyle>
            <a:lvl1pPr marL="0" indent="0" algn="ctr">
              <a:buFontTx/>
              <a:buNone/>
              <a:defRPr sz="4267" b="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F78A3B-7404-41F5-B2E0-25CF3B6F59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5596A7-35AE-44CB-AAE5-89B50E8C26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8400" y="3733800"/>
            <a:ext cx="9855200" cy="711200"/>
          </a:xfrm>
        </p:spPr>
        <p:txBody>
          <a:bodyPr/>
          <a:lstStyle>
            <a:lvl1pPr algn="ctr">
              <a:defRPr sz="2400" i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8751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alt 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578" y="397103"/>
            <a:ext cx="11660623" cy="60690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576590"/>
            <a:ext cx="11660623" cy="4600375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61BD-2071-495B-9847-B1C01A85AB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36538" y="1121268"/>
            <a:ext cx="11650663" cy="413811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spc="300">
                <a:solidFill>
                  <a:schemeClr val="accent6"/>
                </a:solidFill>
              </a:defRPr>
            </a:lvl1pPr>
            <a:lvl2pPr marL="457189" indent="0">
              <a:buNone/>
              <a:defRPr>
                <a:solidFill>
                  <a:schemeClr val="accent6"/>
                </a:solidFill>
              </a:defRPr>
            </a:lvl2pPr>
            <a:lvl3pPr marL="914377" indent="0">
              <a:buNone/>
              <a:defRPr>
                <a:solidFill>
                  <a:schemeClr val="accent6"/>
                </a:solidFill>
              </a:defRPr>
            </a:lvl3pPr>
            <a:lvl4pPr marL="1371566" indent="0">
              <a:buNone/>
              <a:defRPr>
                <a:solidFill>
                  <a:schemeClr val="accent6"/>
                </a:solidFill>
              </a:defRPr>
            </a:lvl4pPr>
            <a:lvl5pPr marL="1828754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423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5675063-5ABA-406B-83B5-7EDB5E9E622D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9B7EC9B-8556-42B3-8369-A98FA7D67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73" r:id="rId2"/>
    <p:sldLayoutId id="2147484174" r:id="rId3"/>
    <p:sldLayoutId id="2147484175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  <p:sldLayoutId id="2147484167" r:id="rId18"/>
    <p:sldLayoutId id="2147484168" r:id="rId19"/>
    <p:sldLayoutId id="2147484169" r:id="rId20"/>
    <p:sldLayoutId id="2147484170" r:id="rId21"/>
    <p:sldLayoutId id="2147484171" r:id="rId22"/>
    <p:sldLayoutId id="2147484172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rgbClr val="02363C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2"/>
        </a:buClr>
        <a:buSzPct val="110000"/>
        <a:buFont typeface="Wingdings 2" pitchFamily="18" charset="2"/>
        <a:buChar char=""/>
        <a:defRPr sz="2400" b="0" i="0" kern="1200">
          <a:solidFill>
            <a:schemeClr val="bg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/>
        </a:buClr>
        <a:buSzPct val="110000"/>
        <a:buFont typeface="Wingdings 2" pitchFamily="18" charset="2"/>
        <a:buChar char=""/>
        <a:defRPr sz="2200" b="0" i="0" kern="1200">
          <a:solidFill>
            <a:schemeClr val="bg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2"/>
        </a:buClr>
        <a:buSzPct val="110000"/>
        <a:buFont typeface="Wingdings 2" pitchFamily="18" charset="2"/>
        <a:buChar char=""/>
        <a:defRPr sz="2000" b="0" i="0" kern="1200">
          <a:solidFill>
            <a:schemeClr val="bg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2"/>
        </a:buClr>
        <a:buSzPct val="110000"/>
        <a:buFont typeface="Wingdings 2" pitchFamily="18" charset="2"/>
        <a:buChar char=""/>
        <a:defRPr sz="1800" b="0" i="0" kern="1200">
          <a:solidFill>
            <a:schemeClr val="bg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2"/>
        </a:buClr>
        <a:buSzPct val="110000"/>
        <a:buFont typeface="Wingdings 2" pitchFamily="18" charset="2"/>
        <a:buChar char=""/>
        <a:defRPr sz="1800" b="0" i="0" kern="1200">
          <a:solidFill>
            <a:schemeClr val="bg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A8242B29-E953-4A0D-AA01-C98E781B27D1}"/>
              </a:ext>
            </a:extLst>
          </p:cNvPr>
          <p:cNvSpPr txBox="1">
            <a:spLocks/>
          </p:cNvSpPr>
          <p:nvPr/>
        </p:nvSpPr>
        <p:spPr>
          <a:xfrm>
            <a:off x="11076397" y="6425952"/>
            <a:ext cx="1473643" cy="432048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12833-EC2F-0C14-44A8-A96FC41F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1" y="593203"/>
            <a:ext cx="4317357" cy="2045825"/>
          </a:xfrm>
        </p:spPr>
        <p:txBody>
          <a:bodyPr/>
          <a:lstStyle/>
          <a:p>
            <a:r>
              <a:rPr lang="en-US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You Need to Know About Cyber Insurance</a:t>
            </a:r>
          </a:p>
        </p:txBody>
      </p:sp>
    </p:spTree>
    <p:extLst>
      <p:ext uri="{BB962C8B-B14F-4D97-AF65-F5344CB8AC3E}">
        <p14:creationId xmlns:p14="http://schemas.microsoft.com/office/powerpoint/2010/main" val="78386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DEC2A9-D4F9-2438-D870-0D4AB06303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be Viewed as a Good Risk</a:t>
            </a:r>
          </a:p>
        </p:txBody>
      </p:sp>
    </p:spTree>
    <p:extLst>
      <p:ext uri="{BB962C8B-B14F-4D97-AF65-F5344CB8AC3E}">
        <p14:creationId xmlns:p14="http://schemas.microsoft.com/office/powerpoint/2010/main" val="35404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person, window&#10;&#10;Description automatically generated">
            <a:extLst>
              <a:ext uri="{FF2B5EF4-FFF2-40B4-BE49-F238E27FC236}">
                <a16:creationId xmlns:a16="http://schemas.microsoft.com/office/drawing/2014/main" id="{21C9E6F7-8E9C-7A40-A54B-063581A87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19972" r="35851" b="7731"/>
          <a:stretch/>
        </p:blipFill>
        <p:spPr>
          <a:xfrm>
            <a:off x="-14913" y="1509081"/>
            <a:ext cx="5461351" cy="479124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5C0FEC-132A-4DA6-91E1-0F5C9C62B16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en-US" dirty="0">
                <a:solidFill>
                  <a:srgbClr val="F59B20"/>
                </a:solidFill>
              </a:rPr>
              <a:t>Timeline &amp;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27E2-6D09-412D-863A-22DCEA1CC4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8099" y="1584062"/>
            <a:ext cx="3867624" cy="4603674"/>
          </a:xfrm>
        </p:spPr>
        <p:txBody>
          <a:bodyPr>
            <a:normAutofit fontScale="92500"/>
          </a:bodyPr>
          <a:lstStyle/>
          <a:p>
            <a:pPr marL="12700" indent="0">
              <a:lnSpc>
                <a:spcPct val="250000"/>
              </a:lnSpc>
              <a:spcAft>
                <a:spcPts val="3000"/>
              </a:spcAft>
              <a:buSzPct val="100000"/>
              <a:buNone/>
              <a:tabLst>
                <a:tab pos="685800" algn="l"/>
              </a:tabLst>
              <a:defRPr/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Midterm Discussion on Controls</a:t>
            </a:r>
          </a:p>
          <a:p>
            <a:pPr marL="12700" indent="0">
              <a:lnSpc>
                <a:spcPct val="120000"/>
              </a:lnSpc>
              <a:spcAft>
                <a:spcPts val="1350"/>
              </a:spcAft>
              <a:buSzPct val="100000"/>
              <a:buNone/>
              <a:tabLst>
                <a:tab pos="685800" algn="l"/>
              </a:tabLst>
              <a:defRPr/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Application Review &amp; Discussion on Scanning Technology</a:t>
            </a:r>
          </a:p>
          <a:p>
            <a:pPr marL="12700" indent="0">
              <a:lnSpc>
                <a:spcPct val="260000"/>
              </a:lnSpc>
              <a:spcBef>
                <a:spcPts val="600"/>
              </a:spcBef>
              <a:spcAft>
                <a:spcPts val="1350"/>
              </a:spcAft>
              <a:buSzPct val="100000"/>
              <a:buNone/>
              <a:tabLst>
                <a:tab pos="685800" algn="l"/>
              </a:tabLst>
              <a:defRPr/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Put Your Best Foot Forward</a:t>
            </a:r>
          </a:p>
          <a:p>
            <a:pPr marL="12700" indent="0">
              <a:lnSpc>
                <a:spcPct val="300000"/>
              </a:lnSpc>
              <a:spcAft>
                <a:spcPts val="1350"/>
              </a:spcAft>
              <a:buSzPct val="100000"/>
              <a:buNone/>
              <a:tabLst>
                <a:tab pos="685800" algn="l"/>
              </a:tabLst>
              <a:defRPr/>
            </a:pPr>
            <a:r>
              <a:rPr lang="en-US" sz="2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Need for Diversity in Markets</a:t>
            </a:r>
            <a:endParaRPr lang="en-US" sz="2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97C10-6DFD-D142-1229-AE52158F738A}"/>
              </a:ext>
            </a:extLst>
          </p:cNvPr>
          <p:cNvSpPr/>
          <p:nvPr/>
        </p:nvSpPr>
        <p:spPr>
          <a:xfrm>
            <a:off x="2164468" y="1377387"/>
            <a:ext cx="3620252" cy="502976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04AF51-75B4-A661-B888-D09A8E83FEE1}"/>
              </a:ext>
            </a:extLst>
          </p:cNvPr>
          <p:cNvGrpSpPr/>
          <p:nvPr/>
        </p:nvGrpSpPr>
        <p:grpSpPr>
          <a:xfrm>
            <a:off x="5275203" y="1584061"/>
            <a:ext cx="987341" cy="4603674"/>
            <a:chOff x="5703466" y="1676661"/>
            <a:chExt cx="987341" cy="460367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0FC8448-08F2-0542-9866-E659EB804C5E}"/>
                </a:ext>
              </a:extLst>
            </p:cNvPr>
            <p:cNvSpPr/>
            <p:nvPr/>
          </p:nvSpPr>
          <p:spPr>
            <a:xfrm>
              <a:off x="5703466" y="1676661"/>
              <a:ext cx="987341" cy="9873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B3CA35C-51D1-FC47-8E4E-850D427C5763}"/>
                </a:ext>
              </a:extLst>
            </p:cNvPr>
            <p:cNvSpPr/>
            <p:nvPr/>
          </p:nvSpPr>
          <p:spPr>
            <a:xfrm>
              <a:off x="5810795" y="1783990"/>
              <a:ext cx="772682" cy="77268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527064A-A6E6-3342-A6F7-0BBA53C0D321}"/>
                </a:ext>
              </a:extLst>
            </p:cNvPr>
            <p:cNvSpPr/>
            <p:nvPr/>
          </p:nvSpPr>
          <p:spPr>
            <a:xfrm>
              <a:off x="5810795" y="1783990"/>
              <a:ext cx="772682" cy="772682"/>
            </a:xfrm>
            <a:prstGeom prst="ellipse">
              <a:avLst/>
            </a:prstGeom>
            <a:solidFill>
              <a:srgbClr val="F59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3E71357-E5BC-6844-A793-B0B04EA833C8}"/>
                </a:ext>
              </a:extLst>
            </p:cNvPr>
            <p:cNvSpPr/>
            <p:nvPr/>
          </p:nvSpPr>
          <p:spPr>
            <a:xfrm>
              <a:off x="5703466" y="2903618"/>
              <a:ext cx="987341" cy="9873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38DAB6F-5EA9-2145-A79E-9609948B1582}"/>
                </a:ext>
              </a:extLst>
            </p:cNvPr>
            <p:cNvSpPr/>
            <p:nvPr/>
          </p:nvSpPr>
          <p:spPr>
            <a:xfrm>
              <a:off x="5810795" y="3010947"/>
              <a:ext cx="772682" cy="77268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DD34C3-9E2C-114D-B84F-D3E1A1FB4DD1}"/>
                </a:ext>
              </a:extLst>
            </p:cNvPr>
            <p:cNvSpPr/>
            <p:nvPr/>
          </p:nvSpPr>
          <p:spPr>
            <a:xfrm>
              <a:off x="5810795" y="3010947"/>
              <a:ext cx="772682" cy="772682"/>
            </a:xfrm>
            <a:prstGeom prst="ellipse">
              <a:avLst/>
            </a:prstGeom>
            <a:solidFill>
              <a:srgbClr val="F59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791D1A8-C2E4-934F-8A7C-0FB7875A020B}"/>
                </a:ext>
              </a:extLst>
            </p:cNvPr>
            <p:cNvSpPr/>
            <p:nvPr/>
          </p:nvSpPr>
          <p:spPr>
            <a:xfrm>
              <a:off x="5703466" y="4061811"/>
              <a:ext cx="987341" cy="9873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3FA7B35-B2AB-2141-921D-58ABFE0AC6DD}"/>
                </a:ext>
              </a:extLst>
            </p:cNvPr>
            <p:cNvSpPr/>
            <p:nvPr/>
          </p:nvSpPr>
          <p:spPr>
            <a:xfrm>
              <a:off x="5810795" y="4169140"/>
              <a:ext cx="772682" cy="77268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DC8B87-51B0-F843-9266-C11A98083ADA}"/>
                </a:ext>
              </a:extLst>
            </p:cNvPr>
            <p:cNvSpPr/>
            <p:nvPr/>
          </p:nvSpPr>
          <p:spPr>
            <a:xfrm>
              <a:off x="5810795" y="4169140"/>
              <a:ext cx="772682" cy="772682"/>
            </a:xfrm>
            <a:prstGeom prst="ellipse">
              <a:avLst/>
            </a:prstGeom>
            <a:solidFill>
              <a:srgbClr val="F59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1292531-BEDA-024B-A726-F0972A6F6719}"/>
                </a:ext>
              </a:extLst>
            </p:cNvPr>
            <p:cNvSpPr/>
            <p:nvPr/>
          </p:nvSpPr>
          <p:spPr>
            <a:xfrm>
              <a:off x="5703466" y="5292994"/>
              <a:ext cx="987341" cy="98734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7890C4-38D3-354C-B478-5713F2D96876}"/>
                </a:ext>
              </a:extLst>
            </p:cNvPr>
            <p:cNvSpPr/>
            <p:nvPr/>
          </p:nvSpPr>
          <p:spPr>
            <a:xfrm>
              <a:off x="5810795" y="5400323"/>
              <a:ext cx="772682" cy="77268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79BBE94-0DF2-2144-BAB4-C667C169CF7A}"/>
                </a:ext>
              </a:extLst>
            </p:cNvPr>
            <p:cNvSpPr/>
            <p:nvPr/>
          </p:nvSpPr>
          <p:spPr>
            <a:xfrm>
              <a:off x="5810795" y="5400323"/>
              <a:ext cx="772682" cy="772682"/>
            </a:xfrm>
            <a:prstGeom prst="ellipse">
              <a:avLst/>
            </a:prstGeom>
            <a:solidFill>
              <a:srgbClr val="F59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Graphic 13" descr="Rating 3 Star with solid fill">
              <a:extLst>
                <a:ext uri="{FF2B5EF4-FFF2-40B4-BE49-F238E27FC236}">
                  <a16:creationId xmlns:a16="http://schemas.microsoft.com/office/drawing/2014/main" id="{8B355752-81FA-6D46-9585-1B4646126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48041" y="1825586"/>
              <a:ext cx="695711" cy="695711"/>
            </a:xfrm>
            <a:prstGeom prst="rect">
              <a:avLst/>
            </a:prstGeom>
          </p:spPr>
        </p:pic>
        <p:pic>
          <p:nvPicPr>
            <p:cNvPr id="35" name="Graphic 34" descr="Clipboard Checked with solid fill">
              <a:extLst>
                <a:ext uri="{FF2B5EF4-FFF2-40B4-BE49-F238E27FC236}">
                  <a16:creationId xmlns:a16="http://schemas.microsoft.com/office/drawing/2014/main" id="{87E67ADB-C89B-A044-8EB8-C62E8AB7E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04755" y="3124863"/>
              <a:ext cx="577156" cy="577156"/>
            </a:xfrm>
            <a:prstGeom prst="rect">
              <a:avLst/>
            </a:prstGeom>
          </p:spPr>
        </p:pic>
        <p:pic>
          <p:nvPicPr>
            <p:cNvPr id="37" name="Graphic 36" descr="Handshake with solid fill">
              <a:extLst>
                <a:ext uri="{FF2B5EF4-FFF2-40B4-BE49-F238E27FC236}">
                  <a16:creationId xmlns:a16="http://schemas.microsoft.com/office/drawing/2014/main" id="{52E7050F-FF77-804E-A8B6-70EBAFB90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83747" y="4265775"/>
              <a:ext cx="643963" cy="643963"/>
            </a:xfrm>
            <a:prstGeom prst="rect">
              <a:avLst/>
            </a:prstGeom>
          </p:spPr>
        </p:pic>
        <p:pic>
          <p:nvPicPr>
            <p:cNvPr id="39" name="Graphic 38" descr="User network with solid fill">
              <a:extLst>
                <a:ext uri="{FF2B5EF4-FFF2-40B4-BE49-F238E27FC236}">
                  <a16:creationId xmlns:a16="http://schemas.microsoft.com/office/drawing/2014/main" id="{59B53626-13C4-0447-B842-82E4C44BD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99789" y="5473129"/>
              <a:ext cx="599372" cy="599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95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99437F-87F9-1C87-0234-66EBE5C73996}"/>
              </a:ext>
            </a:extLst>
          </p:cNvPr>
          <p:cNvSpPr/>
          <p:nvPr/>
        </p:nvSpPr>
        <p:spPr>
          <a:xfrm>
            <a:off x="557881" y="1353496"/>
            <a:ext cx="10899900" cy="5017575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Puppydog21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7D884A-FCE2-E145-B0C6-062CC378E142}"/>
              </a:ext>
            </a:extLst>
          </p:cNvPr>
          <p:cNvSpPr/>
          <p:nvPr/>
        </p:nvSpPr>
        <p:spPr>
          <a:xfrm>
            <a:off x="8029227" y="1457672"/>
            <a:ext cx="3249025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65C54A-8564-FF46-B252-B97A4D1D5295}"/>
              </a:ext>
            </a:extLst>
          </p:cNvPr>
          <p:cNvSpPr/>
          <p:nvPr/>
        </p:nvSpPr>
        <p:spPr>
          <a:xfrm>
            <a:off x="7962476" y="1561175"/>
            <a:ext cx="3249024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3F9C1-D1FC-0F44-8E7F-7C2740406E9A}"/>
              </a:ext>
            </a:extLst>
          </p:cNvPr>
          <p:cNvSpPr/>
          <p:nvPr/>
        </p:nvSpPr>
        <p:spPr>
          <a:xfrm>
            <a:off x="805113" y="1457672"/>
            <a:ext cx="3238150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71805E-798D-354A-9659-0803563A3BF7}"/>
              </a:ext>
            </a:extLst>
          </p:cNvPr>
          <p:cNvSpPr/>
          <p:nvPr/>
        </p:nvSpPr>
        <p:spPr>
          <a:xfrm>
            <a:off x="738360" y="1561175"/>
            <a:ext cx="3238150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A8FD39F-CAA3-5B43-B321-B7CBB3B80DD3}"/>
              </a:ext>
            </a:extLst>
          </p:cNvPr>
          <p:cNvSpPr txBox="1">
            <a:spLocks/>
          </p:cNvSpPr>
          <p:nvPr/>
        </p:nvSpPr>
        <p:spPr>
          <a:xfrm>
            <a:off x="805113" y="1684899"/>
            <a:ext cx="3083558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Overpass Black" pitchFamily="2" charset="77"/>
              </a:rPr>
              <a:t>Multifactor Authentication (MFA)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Remote Access to Network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Remote Access to Email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Privileged Accounts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Backups</a:t>
            </a:r>
          </a:p>
          <a:p>
            <a:endParaRPr lang="en-US" sz="16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914559-1229-6C47-99B1-97258221EBF5}"/>
              </a:ext>
            </a:extLst>
          </p:cNvPr>
          <p:cNvSpPr/>
          <p:nvPr/>
        </p:nvSpPr>
        <p:spPr>
          <a:xfrm>
            <a:off x="4398545" y="1457672"/>
            <a:ext cx="3238150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071B04-B845-FF40-9FC9-CAE735D29343}"/>
              </a:ext>
            </a:extLst>
          </p:cNvPr>
          <p:cNvSpPr/>
          <p:nvPr/>
        </p:nvSpPr>
        <p:spPr>
          <a:xfrm>
            <a:off x="4331792" y="1561175"/>
            <a:ext cx="3238150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8A9AD18-F211-AB48-8183-47D97D3E1531}"/>
              </a:ext>
            </a:extLst>
          </p:cNvPr>
          <p:cNvSpPr txBox="1">
            <a:spLocks/>
          </p:cNvSpPr>
          <p:nvPr/>
        </p:nvSpPr>
        <p:spPr>
          <a:xfrm>
            <a:off x="4590302" y="1677572"/>
            <a:ext cx="2448161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Overpass Black" pitchFamily="2" charset="77"/>
              </a:rPr>
              <a:t>Backups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Disconnected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In the Cloud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Encrypted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Restricted Access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Tested</a:t>
            </a:r>
          </a:p>
          <a:p>
            <a:endParaRPr lang="en-US" sz="16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B7D7756-85B8-8F42-AEA2-A57CC787E855}"/>
              </a:ext>
            </a:extLst>
          </p:cNvPr>
          <p:cNvSpPr txBox="1">
            <a:spLocks/>
          </p:cNvSpPr>
          <p:nvPr/>
        </p:nvSpPr>
        <p:spPr>
          <a:xfrm>
            <a:off x="8184859" y="1684899"/>
            <a:ext cx="2826852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Overpass Black" pitchFamily="2" charset="77"/>
              </a:rPr>
              <a:t>Employee Training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Consistent Messaging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Testing of Employee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Response to Failed Tests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4E364A-C00A-1A45-A9E5-313B5EDBA62D}"/>
              </a:ext>
            </a:extLst>
          </p:cNvPr>
          <p:cNvSpPr/>
          <p:nvPr/>
        </p:nvSpPr>
        <p:spPr>
          <a:xfrm>
            <a:off x="8029227" y="3976282"/>
            <a:ext cx="3249025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9DA980-BFA2-7741-9B7B-3480CC26361A}"/>
              </a:ext>
            </a:extLst>
          </p:cNvPr>
          <p:cNvSpPr/>
          <p:nvPr/>
        </p:nvSpPr>
        <p:spPr>
          <a:xfrm>
            <a:off x="7962476" y="4079785"/>
            <a:ext cx="3249024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47A42F-960B-0A4E-A936-D5AE09E6E768}"/>
              </a:ext>
            </a:extLst>
          </p:cNvPr>
          <p:cNvSpPr/>
          <p:nvPr/>
        </p:nvSpPr>
        <p:spPr>
          <a:xfrm>
            <a:off x="805113" y="3976282"/>
            <a:ext cx="3238150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D71479C-8DAF-4049-B0B5-B2D4F9281082}"/>
              </a:ext>
            </a:extLst>
          </p:cNvPr>
          <p:cNvSpPr/>
          <p:nvPr/>
        </p:nvSpPr>
        <p:spPr>
          <a:xfrm>
            <a:off x="738360" y="4079785"/>
            <a:ext cx="3238150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FD6137CC-BD17-E34E-B62C-1E7B5A93ACAE}"/>
              </a:ext>
            </a:extLst>
          </p:cNvPr>
          <p:cNvSpPr txBox="1">
            <a:spLocks/>
          </p:cNvSpPr>
          <p:nvPr/>
        </p:nvSpPr>
        <p:spPr>
          <a:xfrm>
            <a:off x="805113" y="4163612"/>
            <a:ext cx="2881670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Overpass Black" pitchFamily="2" charset="77"/>
              </a:rPr>
              <a:t>Endpoint Detection &amp; Response (EDR)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Behavioral-based AV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Servers and workstations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How is it monitored?</a:t>
            </a:r>
          </a:p>
          <a:p>
            <a:endParaRPr lang="en-US" sz="16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E7B8DB-C77D-C84E-B7EF-AFBB50F6321C}"/>
              </a:ext>
            </a:extLst>
          </p:cNvPr>
          <p:cNvSpPr/>
          <p:nvPr/>
        </p:nvSpPr>
        <p:spPr>
          <a:xfrm>
            <a:off x="4398545" y="3976282"/>
            <a:ext cx="3238150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0993D2-8EB6-6D46-B72B-9212AE16B407}"/>
              </a:ext>
            </a:extLst>
          </p:cNvPr>
          <p:cNvSpPr/>
          <p:nvPr/>
        </p:nvSpPr>
        <p:spPr>
          <a:xfrm>
            <a:off x="4331792" y="4079785"/>
            <a:ext cx="3238150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8F5AF1F-99A0-D04B-843B-7E2CDFA109DD}"/>
              </a:ext>
            </a:extLst>
          </p:cNvPr>
          <p:cNvSpPr txBox="1">
            <a:spLocks/>
          </p:cNvSpPr>
          <p:nvPr/>
        </p:nvSpPr>
        <p:spPr>
          <a:xfrm>
            <a:off x="8183734" y="4163612"/>
            <a:ext cx="2448161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Overpass Black" pitchFamily="2" charset="77"/>
              </a:rPr>
              <a:t>BC / DR / IR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Documented Plan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Tested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Established RTO’s</a:t>
            </a:r>
          </a:p>
          <a:p>
            <a:endParaRPr lang="en-US" sz="1600" b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88592621-71C5-1141-8D65-582225EAE1DE}"/>
              </a:ext>
            </a:extLst>
          </p:cNvPr>
          <p:cNvSpPr txBox="1">
            <a:spLocks/>
          </p:cNvSpPr>
          <p:nvPr/>
        </p:nvSpPr>
        <p:spPr>
          <a:xfrm>
            <a:off x="4590302" y="4163612"/>
            <a:ext cx="2617039" cy="217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Overpass Black" pitchFamily="2" charset="77"/>
              </a:rPr>
              <a:t>Patching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Standard Cadence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Scanning for Success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Overpass Medium" pitchFamily="2" charset="77"/>
              </a:rPr>
              <a:t>Critical Patches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6F83D-975F-471D-2D8E-EC8E59CB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that Matter</a:t>
            </a:r>
          </a:p>
        </p:txBody>
      </p:sp>
    </p:spTree>
    <p:extLst>
      <p:ext uri="{BB962C8B-B14F-4D97-AF65-F5344CB8AC3E}">
        <p14:creationId xmlns:p14="http://schemas.microsoft.com/office/powerpoint/2010/main" val="345437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3B66D5A-3277-A781-70D0-F7E6FB7DE559}"/>
              </a:ext>
            </a:extLst>
          </p:cNvPr>
          <p:cNvGrpSpPr/>
          <p:nvPr/>
        </p:nvGrpSpPr>
        <p:grpSpPr>
          <a:xfrm>
            <a:off x="4318410" y="2623815"/>
            <a:ext cx="2387096" cy="1390351"/>
            <a:chOff x="376132" y="2234046"/>
            <a:chExt cx="2387096" cy="178004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22191EBF-522A-4DE7-949C-4306CBB27D3D}"/>
                </a:ext>
              </a:extLst>
            </p:cNvPr>
            <p:cNvSpPr/>
            <p:nvPr/>
          </p:nvSpPr>
          <p:spPr>
            <a:xfrm>
              <a:off x="861119" y="2234046"/>
              <a:ext cx="1902109" cy="1776846"/>
            </a:xfrm>
            <a:prstGeom prst="parallelogram">
              <a:avLst/>
            </a:prstGeom>
            <a:solidFill>
              <a:srgbClr val="FF62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195CE73-724D-1BB3-B295-035429181690}"/>
                </a:ext>
              </a:extLst>
            </p:cNvPr>
            <p:cNvSpPr/>
            <p:nvPr/>
          </p:nvSpPr>
          <p:spPr>
            <a:xfrm>
              <a:off x="805275" y="2234046"/>
              <a:ext cx="1902109" cy="177684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7AF7F96-873B-4E1E-9472-909486DD8530}"/>
                </a:ext>
              </a:extLst>
            </p:cNvPr>
            <p:cNvSpPr/>
            <p:nvPr/>
          </p:nvSpPr>
          <p:spPr>
            <a:xfrm>
              <a:off x="716400" y="2234046"/>
              <a:ext cx="1902109" cy="1776846"/>
            </a:xfrm>
            <a:prstGeom prst="parallelogram">
              <a:avLst/>
            </a:prstGeom>
            <a:solidFill>
              <a:srgbClr val="FF62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D35F8BD9-9DC2-67DC-DD3D-46EFFF81F723}"/>
                </a:ext>
              </a:extLst>
            </p:cNvPr>
            <p:cNvSpPr/>
            <p:nvPr/>
          </p:nvSpPr>
          <p:spPr>
            <a:xfrm>
              <a:off x="376132" y="2237242"/>
              <a:ext cx="1902109" cy="177684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F9C890A-4243-F648-9337-E164F9775CE9}"/>
              </a:ext>
            </a:extLst>
          </p:cNvPr>
          <p:cNvSpPr txBox="1"/>
          <p:nvPr/>
        </p:nvSpPr>
        <p:spPr>
          <a:xfrm>
            <a:off x="2177233" y="2766890"/>
            <a:ext cx="3278881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Danielle Donovan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Clinical Risk Manager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(425) 709-3600</a:t>
            </a:r>
          </a:p>
          <a:p>
            <a:pPr>
              <a:spcBef>
                <a:spcPts val="300"/>
              </a:spcBef>
            </a:pPr>
            <a:r>
              <a:rPr lang="en-US" sz="1600" u="sng" dirty="0">
                <a:solidFill>
                  <a:srgbClr val="FF621C"/>
                </a:solidFill>
                <a:latin typeface="Montserrat" pitchFamily="2" charset="77"/>
                <a:cs typeface="Arial" panose="020B0604020202020204" pitchFamily="34" charset="0"/>
              </a:rPr>
              <a:t>dmdonovan@psfinc.com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59269-70F4-DAC2-93C6-BBF3A997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27405A-388C-1B39-8BC7-DD4067EBFE8F}"/>
              </a:ext>
            </a:extLst>
          </p:cNvPr>
          <p:cNvGrpSpPr/>
          <p:nvPr/>
        </p:nvGrpSpPr>
        <p:grpSpPr>
          <a:xfrm>
            <a:off x="-154019" y="2615730"/>
            <a:ext cx="2387096" cy="1390351"/>
            <a:chOff x="376132" y="2234046"/>
            <a:chExt cx="2387096" cy="1780042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22200600-F058-967F-D88F-7799CCF3160E}"/>
                </a:ext>
              </a:extLst>
            </p:cNvPr>
            <p:cNvSpPr/>
            <p:nvPr/>
          </p:nvSpPr>
          <p:spPr>
            <a:xfrm>
              <a:off x="861119" y="2234046"/>
              <a:ext cx="1902109" cy="1776846"/>
            </a:xfrm>
            <a:prstGeom prst="parallelogram">
              <a:avLst/>
            </a:prstGeom>
            <a:solidFill>
              <a:srgbClr val="FF62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3A8A5CF-4BB5-3768-80B0-CC1BC0DF01F2}"/>
                </a:ext>
              </a:extLst>
            </p:cNvPr>
            <p:cNvSpPr/>
            <p:nvPr/>
          </p:nvSpPr>
          <p:spPr>
            <a:xfrm>
              <a:off x="805275" y="2234046"/>
              <a:ext cx="1902109" cy="177684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FE4E5629-E411-686B-D1D1-A95EA2E4E6FE}"/>
                </a:ext>
              </a:extLst>
            </p:cNvPr>
            <p:cNvSpPr/>
            <p:nvPr/>
          </p:nvSpPr>
          <p:spPr>
            <a:xfrm>
              <a:off x="716400" y="2234046"/>
              <a:ext cx="1902109" cy="1776846"/>
            </a:xfrm>
            <a:prstGeom prst="parallelogram">
              <a:avLst/>
            </a:prstGeom>
            <a:solidFill>
              <a:srgbClr val="FF621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8E7F458-970E-D4B7-93E3-97902505E9F1}"/>
                </a:ext>
              </a:extLst>
            </p:cNvPr>
            <p:cNvSpPr/>
            <p:nvPr/>
          </p:nvSpPr>
          <p:spPr>
            <a:xfrm>
              <a:off x="376132" y="2237242"/>
              <a:ext cx="1902109" cy="177684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3045E85-5FF4-DD0A-119D-63B12FC6C269}"/>
              </a:ext>
            </a:extLst>
          </p:cNvPr>
          <p:cNvSpPr txBox="1"/>
          <p:nvPr/>
        </p:nvSpPr>
        <p:spPr>
          <a:xfrm>
            <a:off x="6649662" y="2774975"/>
            <a:ext cx="32788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Ryan Roberts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VP, Account Executive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Montserrat" pitchFamily="2" charset="77"/>
                <a:cs typeface="Arial" panose="020B0604020202020204" pitchFamily="34" charset="0"/>
              </a:rPr>
              <a:t>(425) 709-3786</a:t>
            </a:r>
          </a:p>
          <a:p>
            <a:pPr>
              <a:spcBef>
                <a:spcPts val="300"/>
              </a:spcBef>
            </a:pPr>
            <a:r>
              <a:rPr lang="en-US" sz="1600" u="sng" dirty="0">
                <a:solidFill>
                  <a:srgbClr val="FF621C"/>
                </a:solidFill>
                <a:latin typeface="Montserrat" pitchFamily="2" charset="77"/>
                <a:cs typeface="Arial" panose="020B0604020202020204" pitchFamily="34" charset="0"/>
              </a:rPr>
              <a:t>reroberts@psfinc.com</a:t>
            </a:r>
            <a:endParaRPr lang="en-US" sz="1600" dirty="0">
              <a:solidFill>
                <a:srgbClr val="FF621C"/>
              </a:solidFill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4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42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C9D8-92B8-99A2-D99B-D6F50C89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6" y="238052"/>
            <a:ext cx="8743166" cy="745796"/>
          </a:xfrm>
        </p:spPr>
        <p:txBody>
          <a:bodyPr/>
          <a:lstStyle/>
          <a:p>
            <a:r>
              <a:rPr lang="en-US" sz="3200" dirty="0"/>
              <a:t>Parker, Smith &amp; </a:t>
            </a:r>
            <a:r>
              <a:rPr lang="en-US" sz="3200" dirty="0" err="1"/>
              <a:t>Feek</a:t>
            </a:r>
            <a:r>
              <a:rPr lang="en-US" sz="3200" dirty="0"/>
              <a:t> -  Cyber Placement Team </a:t>
            </a:r>
          </a:p>
        </p:txBody>
      </p:sp>
      <p:pic>
        <p:nvPicPr>
          <p:cNvPr id="4" name="Picture 3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897F4904-C384-3978-6F06-0FC8C0B5CD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64" r="10664"/>
          <a:stretch/>
        </p:blipFill>
        <p:spPr>
          <a:xfrm>
            <a:off x="1159533" y="3516251"/>
            <a:ext cx="1828800" cy="1828800"/>
          </a:xfrm>
          <a:prstGeom prst="ellipse">
            <a:avLst/>
          </a:prstGeom>
          <a:noFill/>
          <a:ln w="38100" cap="rnd">
            <a:solidFill>
              <a:srgbClr val="02363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7E0F2F-C29A-5466-4AAF-F4FBDABF31A3}"/>
              </a:ext>
            </a:extLst>
          </p:cNvPr>
          <p:cNvSpPr txBox="1"/>
          <p:nvPr/>
        </p:nvSpPr>
        <p:spPr>
          <a:xfrm>
            <a:off x="923256" y="5465564"/>
            <a:ext cx="2301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HUNTER MASKILL</a:t>
            </a:r>
            <a:b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Managing Director </a:t>
            </a:r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D9B7DCE-10B4-FC22-9B83-E202124225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4" b="25002"/>
          <a:stretch/>
        </p:blipFill>
        <p:spPr>
          <a:xfrm>
            <a:off x="6867266" y="3570446"/>
            <a:ext cx="1828800" cy="1828800"/>
          </a:xfrm>
          <a:prstGeom prst="ellipse">
            <a:avLst/>
          </a:prstGeom>
          <a:ln w="381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2B675E-5485-1313-B465-82313B58F451}"/>
              </a:ext>
            </a:extLst>
          </p:cNvPr>
          <p:cNvSpPr txBox="1"/>
          <p:nvPr/>
        </p:nvSpPr>
        <p:spPr>
          <a:xfrm>
            <a:off x="6246817" y="5502179"/>
            <a:ext cx="306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MICHAEL UJJIN</a:t>
            </a:r>
            <a:b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Senior Broker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9258C-B68B-2A42-729A-CE2D9606FEF9}"/>
              </a:ext>
            </a:extLst>
          </p:cNvPr>
          <p:cNvSpPr txBox="1"/>
          <p:nvPr/>
        </p:nvSpPr>
        <p:spPr>
          <a:xfrm>
            <a:off x="3689660" y="4015152"/>
            <a:ext cx="2476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RYAN ROBERT</a:t>
            </a:r>
            <a:b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National Healthcare Specialty Leader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F5604-50BE-DBE3-5095-6EC2B5E3AA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49" r="16649"/>
          <a:stretch/>
        </p:blipFill>
        <p:spPr>
          <a:xfrm>
            <a:off x="4013399" y="2086567"/>
            <a:ext cx="1828800" cy="1828800"/>
          </a:xfrm>
          <a:prstGeom prst="ellipse">
            <a:avLst/>
          </a:prstGeom>
          <a:noFill/>
          <a:ln w="38100" cap="rnd">
            <a:solidFill>
              <a:srgbClr val="02363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696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1DD23-1F27-EBA3-0E37-E116FDF4A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Cyber Coverage 101</a:t>
            </a:r>
          </a:p>
        </p:txBody>
      </p:sp>
    </p:spTree>
    <p:extLst>
      <p:ext uri="{BB962C8B-B14F-4D97-AF65-F5344CB8AC3E}">
        <p14:creationId xmlns:p14="http://schemas.microsoft.com/office/powerpoint/2010/main" val="234893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FC4A93-1BCA-BFC5-FFE6-5E57BCDFFC3D}"/>
              </a:ext>
            </a:extLst>
          </p:cNvPr>
          <p:cNvSpPr/>
          <p:nvPr/>
        </p:nvSpPr>
        <p:spPr>
          <a:xfrm>
            <a:off x="547992" y="1273214"/>
            <a:ext cx="10899900" cy="4988689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03CF8A-8326-264D-A161-8B653B26F810}"/>
              </a:ext>
            </a:extLst>
          </p:cNvPr>
          <p:cNvSpPr/>
          <p:nvPr/>
        </p:nvSpPr>
        <p:spPr>
          <a:xfrm>
            <a:off x="810861" y="3855464"/>
            <a:ext cx="2491457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4AE7B6-7963-C948-9BA1-0398EA781DA3}"/>
              </a:ext>
            </a:extLst>
          </p:cNvPr>
          <p:cNvSpPr/>
          <p:nvPr/>
        </p:nvSpPr>
        <p:spPr>
          <a:xfrm>
            <a:off x="744108" y="3958967"/>
            <a:ext cx="2491457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D4155C-2C12-B548-80D8-0874A6EB8FB4}"/>
              </a:ext>
            </a:extLst>
          </p:cNvPr>
          <p:cNvSpPr/>
          <p:nvPr/>
        </p:nvSpPr>
        <p:spPr>
          <a:xfrm>
            <a:off x="3476003" y="3855464"/>
            <a:ext cx="2491457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8AD286-8ADE-5046-B95D-A87E323A76CA}"/>
              </a:ext>
            </a:extLst>
          </p:cNvPr>
          <p:cNvSpPr/>
          <p:nvPr/>
        </p:nvSpPr>
        <p:spPr>
          <a:xfrm>
            <a:off x="3406482" y="3958967"/>
            <a:ext cx="2491457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7D884A-FCE2-E145-B0C6-062CC378E142}"/>
              </a:ext>
            </a:extLst>
          </p:cNvPr>
          <p:cNvSpPr/>
          <p:nvPr/>
        </p:nvSpPr>
        <p:spPr>
          <a:xfrm>
            <a:off x="8029227" y="1417064"/>
            <a:ext cx="3249025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65C54A-8564-FF46-B252-B97A4D1D5295}"/>
              </a:ext>
            </a:extLst>
          </p:cNvPr>
          <p:cNvSpPr/>
          <p:nvPr/>
        </p:nvSpPr>
        <p:spPr>
          <a:xfrm>
            <a:off x="7962476" y="1520567"/>
            <a:ext cx="3249024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D8E923-75AD-694F-80EE-288762F52CB0}"/>
              </a:ext>
            </a:extLst>
          </p:cNvPr>
          <p:cNvSpPr/>
          <p:nvPr/>
        </p:nvSpPr>
        <p:spPr>
          <a:xfrm>
            <a:off x="4287781" y="1417064"/>
            <a:ext cx="3555382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311106-6BB1-5E4C-AE7E-4B9A47E25E98}"/>
              </a:ext>
            </a:extLst>
          </p:cNvPr>
          <p:cNvSpPr/>
          <p:nvPr/>
        </p:nvSpPr>
        <p:spPr>
          <a:xfrm>
            <a:off x="4163560" y="1520567"/>
            <a:ext cx="3612849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3F9C1-D1FC-0F44-8E7F-7C2740406E9A}"/>
              </a:ext>
            </a:extLst>
          </p:cNvPr>
          <p:cNvSpPr/>
          <p:nvPr/>
        </p:nvSpPr>
        <p:spPr>
          <a:xfrm>
            <a:off x="805113" y="1417064"/>
            <a:ext cx="3238150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71805E-798D-354A-9659-0803563A3BF7}"/>
              </a:ext>
            </a:extLst>
          </p:cNvPr>
          <p:cNvSpPr/>
          <p:nvPr/>
        </p:nvSpPr>
        <p:spPr>
          <a:xfrm>
            <a:off x="739343" y="1471814"/>
            <a:ext cx="3238150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6D245DD-104D-0A48-89FA-334ABEF07086}"/>
              </a:ext>
            </a:extLst>
          </p:cNvPr>
          <p:cNvSpPr txBox="1">
            <a:spLocks/>
          </p:cNvSpPr>
          <p:nvPr/>
        </p:nvSpPr>
        <p:spPr>
          <a:xfrm>
            <a:off x="820823" y="1618982"/>
            <a:ext cx="3129513" cy="17633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1270" indent="0" algn="l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  <a:latin typeface="Montserrat" pitchFamily="2" charset="77"/>
              </a:rPr>
              <a:t>Incident Response: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Legal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Forensics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Notification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Credit Monitoring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Public Relations</a:t>
            </a:r>
            <a:endParaRPr lang="en-US" sz="1700" dirty="0">
              <a:latin typeface="Montserrat"/>
            </a:endParaRP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Montserrat" pitchFamily="2" charset="77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34FDEF9-2444-8B49-9DEE-A3C66011073D}"/>
              </a:ext>
            </a:extLst>
          </p:cNvPr>
          <p:cNvSpPr txBox="1">
            <a:spLocks/>
          </p:cNvSpPr>
          <p:nvPr/>
        </p:nvSpPr>
        <p:spPr>
          <a:xfrm>
            <a:off x="806985" y="4112490"/>
            <a:ext cx="2467480" cy="11999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1270" indent="0" algn="l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Montserrat" pitchFamily="2" charset="77"/>
              </a:rPr>
              <a:t>Business Interruption: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Lost Profit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Extra Expenses</a:t>
            </a: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Montserrat" pitchFamily="2" charset="77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D099C4A-3A55-A743-99DE-11A70CC334CC}"/>
              </a:ext>
            </a:extLst>
          </p:cNvPr>
          <p:cNvSpPr txBox="1">
            <a:spLocks/>
          </p:cNvSpPr>
          <p:nvPr/>
        </p:nvSpPr>
        <p:spPr>
          <a:xfrm>
            <a:off x="4264349" y="1618982"/>
            <a:ext cx="3697482" cy="228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1270" indent="0" algn="l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Montserrat" pitchFamily="2" charset="77"/>
              </a:rPr>
              <a:t>Extortion Expenses: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Investigation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Negotiation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Cryptocurrency Payments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700" dirty="0">
                <a:solidFill>
                  <a:schemeClr val="tx1"/>
                </a:solidFill>
                <a:latin typeface="Montserrat" pitchFamily="2" charset="77"/>
              </a:rPr>
              <a:t>OFAC, AML, KYC Checks</a:t>
            </a:r>
          </a:p>
          <a:p>
            <a:pPr marL="0" marR="21270" indent="0" algn="l">
              <a:spcBef>
                <a:spcPts val="0"/>
              </a:spcBef>
              <a:buNone/>
            </a:pPr>
            <a:endParaRPr lang="en-US" sz="1600" dirty="0">
              <a:latin typeface="Montserrat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6123A63-4BFC-7A4A-9D10-694734155434}"/>
              </a:ext>
            </a:extLst>
          </p:cNvPr>
          <p:cNvSpPr txBox="1">
            <a:spLocks/>
          </p:cNvSpPr>
          <p:nvPr/>
        </p:nvSpPr>
        <p:spPr>
          <a:xfrm>
            <a:off x="3582707" y="4112490"/>
            <a:ext cx="2399297" cy="1352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1270" indent="0" algn="l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Montserrat" pitchFamily="2" charset="77"/>
              </a:rPr>
              <a:t>Data Restoration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F1C18CC3-3958-EA4E-8FDF-E2DC075160E3}"/>
              </a:ext>
            </a:extLst>
          </p:cNvPr>
          <p:cNvSpPr txBox="1">
            <a:spLocks/>
          </p:cNvSpPr>
          <p:nvPr/>
        </p:nvSpPr>
        <p:spPr>
          <a:xfrm>
            <a:off x="7985263" y="1602269"/>
            <a:ext cx="3658745" cy="225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1270" indent="0" algn="l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latin typeface="Montserrat" pitchFamily="2" charset="77"/>
              </a:rPr>
              <a:t>Crime: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Social Engineering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Invoice Manipulation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  <a:latin typeface="Montserrat" pitchFamily="2" charset="77"/>
              </a:rPr>
              <a:t>Cryptojacking</a:t>
            </a:r>
            <a:endParaRPr lang="en-US" sz="1600" dirty="0">
              <a:solidFill>
                <a:schemeClr val="tx1"/>
              </a:solidFill>
              <a:latin typeface="Montserrat" pitchFamily="2" charset="77"/>
            </a:endParaRP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Traditional crime coverage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447AAB-78C8-F244-9BEB-3E9E76C8F8FB}"/>
              </a:ext>
            </a:extLst>
          </p:cNvPr>
          <p:cNvSpPr/>
          <p:nvPr/>
        </p:nvSpPr>
        <p:spPr>
          <a:xfrm>
            <a:off x="6141145" y="3855464"/>
            <a:ext cx="2491457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F09A6F-4B16-E244-B873-C4EA80AE3565}"/>
              </a:ext>
            </a:extLst>
          </p:cNvPr>
          <p:cNvSpPr/>
          <p:nvPr/>
        </p:nvSpPr>
        <p:spPr>
          <a:xfrm>
            <a:off x="6074164" y="3953879"/>
            <a:ext cx="2491457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3B59877-3F8B-5D48-9B21-4F567ACF63BF}"/>
              </a:ext>
            </a:extLst>
          </p:cNvPr>
          <p:cNvSpPr txBox="1">
            <a:spLocks/>
          </p:cNvSpPr>
          <p:nvPr/>
        </p:nvSpPr>
        <p:spPr>
          <a:xfrm>
            <a:off x="6113090" y="4104806"/>
            <a:ext cx="2442035" cy="209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1270" indent="0" algn="l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Montserrat" pitchFamily="2" charset="77"/>
              </a:rPr>
              <a:t>Cyber Liability: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Lawsuits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Regulatory Fines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PCI Fines</a:t>
            </a:r>
            <a:endParaRPr lang="en-US" sz="1600" dirty="0">
              <a:latin typeface="Montserrat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A3F0B3-489C-F345-B772-B2E1B8B8B020}"/>
              </a:ext>
            </a:extLst>
          </p:cNvPr>
          <p:cNvSpPr/>
          <p:nvPr/>
        </p:nvSpPr>
        <p:spPr>
          <a:xfrm>
            <a:off x="8818024" y="3855464"/>
            <a:ext cx="2491457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DD3B01-56D8-324A-BD83-20C0F860B5E8}"/>
              </a:ext>
            </a:extLst>
          </p:cNvPr>
          <p:cNvSpPr/>
          <p:nvPr/>
        </p:nvSpPr>
        <p:spPr>
          <a:xfrm>
            <a:off x="8748503" y="3958967"/>
            <a:ext cx="2491457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A8D87F7C-A198-C748-8366-0B844F3C5ADD}"/>
              </a:ext>
            </a:extLst>
          </p:cNvPr>
          <p:cNvSpPr txBox="1">
            <a:spLocks/>
          </p:cNvSpPr>
          <p:nvPr/>
        </p:nvSpPr>
        <p:spPr>
          <a:xfrm>
            <a:off x="8770276" y="4104806"/>
            <a:ext cx="2540880" cy="1836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1270" indent="0" algn="l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Montserrat" pitchFamily="2" charset="77"/>
              </a:rPr>
              <a:t>Media Liability: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Infringement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Libel, Defamation, Slander</a:t>
            </a:r>
          </a:p>
          <a:p>
            <a:pPr marR="21270" algn="l">
              <a:spcBef>
                <a:spcPts val="0"/>
              </a:spcBef>
              <a:buFontTx/>
              <a:buChar char="-"/>
            </a:pPr>
            <a:endParaRPr lang="en-US" sz="16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6E990-FC44-4716-0A77-A79F7B93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06" y="272777"/>
            <a:ext cx="8657864" cy="745796"/>
          </a:xfrm>
        </p:spPr>
        <p:txBody>
          <a:bodyPr/>
          <a:lstStyle/>
          <a:p>
            <a:r>
              <a:rPr lang="en-US" sz="3600" dirty="0"/>
              <a:t>What Does a Proper Cyber Policy Cover?</a:t>
            </a:r>
          </a:p>
        </p:txBody>
      </p:sp>
    </p:spTree>
    <p:extLst>
      <p:ext uri="{BB962C8B-B14F-4D97-AF65-F5344CB8AC3E}">
        <p14:creationId xmlns:p14="http://schemas.microsoft.com/office/powerpoint/2010/main" val="252023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566038-DFEF-A0A4-E12A-C2AEDAD94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Ransomware Claim Example</a:t>
            </a:r>
          </a:p>
        </p:txBody>
      </p:sp>
    </p:spTree>
    <p:extLst>
      <p:ext uri="{BB962C8B-B14F-4D97-AF65-F5344CB8AC3E}">
        <p14:creationId xmlns:p14="http://schemas.microsoft.com/office/powerpoint/2010/main" val="118903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4CA2D5-0E5B-9502-8E34-CDE7CBDBC8F7}"/>
              </a:ext>
            </a:extLst>
          </p:cNvPr>
          <p:cNvSpPr/>
          <p:nvPr/>
        </p:nvSpPr>
        <p:spPr>
          <a:xfrm>
            <a:off x="0" y="1446250"/>
            <a:ext cx="8682044" cy="47809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lumOff val="90000"/>
                  <a:alpha val="46000"/>
                </a:schemeClr>
              </a:gs>
              <a:gs pos="100000">
                <a:schemeClr val="tx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CD4C4-AEC1-14D0-134B-31B481C3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Claim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8BF0-159B-4D66-8611-386D606539E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2666" y="2059870"/>
            <a:ext cx="6237036" cy="401693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Operational due to backups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Patient &amp; employee data exfiltrated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Billing data lost / encrypted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Cost to recreate data decision to </a:t>
            </a:r>
            <a:b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pay ransom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does business interruption fit into the equation?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Negotiation &amp; payment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Post-payment</a:t>
            </a:r>
          </a:p>
          <a:p>
            <a:pPr lvl="1"/>
            <a:endParaRPr lang="en-US" sz="2400" dirty="0">
              <a:solidFill>
                <a:schemeClr val="tx1"/>
              </a:solidFill>
              <a:latin typeface="Montserrat" pitchFamily="2" charset="77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Montserrat" pitchFamily="2" charset="77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Montserrat" pitchFamily="2" charset="77"/>
            </a:endParaRPr>
          </a:p>
          <a:p>
            <a:pPr marL="349250" lvl="1" indent="0">
              <a:buNone/>
            </a:pPr>
            <a:endParaRPr lang="en-US" sz="2000" dirty="0">
              <a:solidFill>
                <a:schemeClr val="tx1"/>
              </a:solidFill>
              <a:latin typeface="Montserrat" pitchFamily="2" charset="77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3A4886-C4C8-45C3-814C-002E9D62A1FC}"/>
              </a:ext>
            </a:extLst>
          </p:cNvPr>
          <p:cNvSpPr txBox="1">
            <a:spLocks/>
          </p:cNvSpPr>
          <p:nvPr/>
        </p:nvSpPr>
        <p:spPr>
          <a:xfrm>
            <a:off x="682906" y="1480974"/>
            <a:ext cx="8682044" cy="497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8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000" dirty="0">
                <a:solidFill>
                  <a:srgbClr val="FF621C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Hospital System Hit by Ransomware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43562F-EAF6-4DFE-B55D-65F9D0811382}"/>
              </a:ext>
            </a:extLst>
          </p:cNvPr>
          <p:cNvSpPr txBox="1">
            <a:spLocks/>
          </p:cNvSpPr>
          <p:nvPr/>
        </p:nvSpPr>
        <p:spPr>
          <a:xfrm>
            <a:off x="6839701" y="2368303"/>
            <a:ext cx="318810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None/>
            </a:pPr>
            <a:endParaRPr lang="en-US" sz="3200" dirty="0"/>
          </a:p>
          <a:p>
            <a:pPr marL="349250" lvl="1" indent="0">
              <a:buFont typeface="Wingdings 2" pitchFamily="18" charset="2"/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1026" name="Picture 2" descr="Garmin Pays Up to Evil Corp After Ransomware Attack — Reports | Threatpost">
            <a:extLst>
              <a:ext uri="{FF2B5EF4-FFF2-40B4-BE49-F238E27FC236}">
                <a16:creationId xmlns:a16="http://schemas.microsoft.com/office/drawing/2014/main" id="{852DE30D-0CE0-3B5B-B1E3-BB56C5FE6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47" y="2286768"/>
            <a:ext cx="5133487" cy="3285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7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3B79FD-2658-81BD-9A58-C1E872CDE6CE}"/>
              </a:ext>
            </a:extLst>
          </p:cNvPr>
          <p:cNvSpPr/>
          <p:nvPr/>
        </p:nvSpPr>
        <p:spPr>
          <a:xfrm>
            <a:off x="557881" y="1328966"/>
            <a:ext cx="10899900" cy="5042106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Puppydog21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03CF8A-8326-264D-A161-8B653B26F810}"/>
              </a:ext>
            </a:extLst>
          </p:cNvPr>
          <p:cNvSpPr/>
          <p:nvPr/>
        </p:nvSpPr>
        <p:spPr>
          <a:xfrm>
            <a:off x="810861" y="3812692"/>
            <a:ext cx="2491457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4AE7B6-7963-C948-9BA1-0398EA781DA3}"/>
              </a:ext>
            </a:extLst>
          </p:cNvPr>
          <p:cNvSpPr/>
          <p:nvPr/>
        </p:nvSpPr>
        <p:spPr>
          <a:xfrm>
            <a:off x="744108" y="3916195"/>
            <a:ext cx="2491457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ED4155C-2C12-B548-80D8-0874A6EB8FB4}"/>
              </a:ext>
            </a:extLst>
          </p:cNvPr>
          <p:cNvSpPr/>
          <p:nvPr/>
        </p:nvSpPr>
        <p:spPr>
          <a:xfrm>
            <a:off x="3476003" y="3812692"/>
            <a:ext cx="2491457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8AD286-8ADE-5046-B95D-A87E323A76CA}"/>
              </a:ext>
            </a:extLst>
          </p:cNvPr>
          <p:cNvSpPr/>
          <p:nvPr/>
        </p:nvSpPr>
        <p:spPr>
          <a:xfrm>
            <a:off x="3406482" y="3916195"/>
            <a:ext cx="2491457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87D884A-FCE2-E145-B0C6-062CC378E142}"/>
              </a:ext>
            </a:extLst>
          </p:cNvPr>
          <p:cNvSpPr/>
          <p:nvPr/>
        </p:nvSpPr>
        <p:spPr>
          <a:xfrm>
            <a:off x="8029227" y="1445851"/>
            <a:ext cx="3249025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65C54A-8564-FF46-B252-B97A4D1D5295}"/>
              </a:ext>
            </a:extLst>
          </p:cNvPr>
          <p:cNvSpPr/>
          <p:nvPr/>
        </p:nvSpPr>
        <p:spPr>
          <a:xfrm>
            <a:off x="7962476" y="1549354"/>
            <a:ext cx="3249024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D8E923-75AD-694F-80EE-288762F52CB0}"/>
              </a:ext>
            </a:extLst>
          </p:cNvPr>
          <p:cNvSpPr/>
          <p:nvPr/>
        </p:nvSpPr>
        <p:spPr>
          <a:xfrm>
            <a:off x="4287781" y="1445851"/>
            <a:ext cx="3555382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311106-6BB1-5E4C-AE7E-4B9A47E25E98}"/>
              </a:ext>
            </a:extLst>
          </p:cNvPr>
          <p:cNvSpPr/>
          <p:nvPr/>
        </p:nvSpPr>
        <p:spPr>
          <a:xfrm>
            <a:off x="4163560" y="1549354"/>
            <a:ext cx="3612849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3F9C1-D1FC-0F44-8E7F-7C2740406E9A}"/>
              </a:ext>
            </a:extLst>
          </p:cNvPr>
          <p:cNvSpPr/>
          <p:nvPr/>
        </p:nvSpPr>
        <p:spPr>
          <a:xfrm>
            <a:off x="805113" y="1445851"/>
            <a:ext cx="3238150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71805E-798D-354A-9659-0803563A3BF7}"/>
              </a:ext>
            </a:extLst>
          </p:cNvPr>
          <p:cNvSpPr/>
          <p:nvPr/>
        </p:nvSpPr>
        <p:spPr>
          <a:xfrm>
            <a:off x="738360" y="1549354"/>
            <a:ext cx="3238150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5E3041-FBA1-DB6B-0361-0105653D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Ransomware Trends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F3950-DFAD-432E-A36E-85C9E62ED3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8897" y="6059978"/>
            <a:ext cx="9977867" cy="294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i="1" dirty="0"/>
              <a:t>*Source </a:t>
            </a:r>
            <a:r>
              <a:rPr lang="en-US" sz="1200" i="1" dirty="0" err="1"/>
              <a:t>Coveware</a:t>
            </a:r>
            <a:r>
              <a:rPr lang="en-US" sz="1200" i="1" dirty="0"/>
              <a:t> &amp; Kroll Reports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16D245DD-104D-0A48-89FA-334ABEF07086}"/>
              </a:ext>
            </a:extLst>
          </p:cNvPr>
          <p:cNvSpPr txBox="1">
            <a:spLocks/>
          </p:cNvSpPr>
          <p:nvPr/>
        </p:nvSpPr>
        <p:spPr>
          <a:xfrm>
            <a:off x="851300" y="1866771"/>
            <a:ext cx="3012270" cy="1468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600" dirty="0">
                <a:solidFill>
                  <a:schemeClr val="tx1"/>
                </a:solidFill>
                <a:latin typeface="Montserrat" pitchFamily="2" charset="77"/>
              </a:rPr>
              <a:t>Estimated one group (</a:t>
            </a:r>
            <a:r>
              <a:rPr lang="en-US" sz="2600" dirty="0" err="1">
                <a:solidFill>
                  <a:schemeClr val="tx1"/>
                </a:solidFill>
                <a:latin typeface="Montserrat" pitchFamily="2" charset="77"/>
              </a:rPr>
              <a:t>Revil</a:t>
            </a:r>
            <a:r>
              <a:rPr lang="en-US" sz="2600" dirty="0">
                <a:solidFill>
                  <a:schemeClr val="tx1"/>
                </a:solidFill>
                <a:latin typeface="Montserrat" pitchFamily="2" charset="77"/>
              </a:rPr>
              <a:t>) collected $100M alone in first half of 2021.  Then they vanished from the Internet overnight in July ‘21.  Their code has recently reappeared.</a:t>
            </a: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Montserrat" pitchFamily="2" charset="77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34FDEF9-2444-8B49-9DEE-A3C66011073D}"/>
              </a:ext>
            </a:extLst>
          </p:cNvPr>
          <p:cNvSpPr txBox="1">
            <a:spLocks/>
          </p:cNvSpPr>
          <p:nvPr/>
        </p:nvSpPr>
        <p:spPr>
          <a:xfrm>
            <a:off x="952040" y="4411692"/>
            <a:ext cx="2218523" cy="11999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Exposed RDP and phishing continue to be the lead causes for over 60% of attacks.</a:t>
            </a:r>
          </a:p>
          <a:p>
            <a:pPr marL="0" indent="0">
              <a:buFont typeface="Wingdings 2" pitchFamily="18" charset="2"/>
              <a:buNone/>
            </a:pPr>
            <a:endParaRPr lang="en-US" dirty="0">
              <a:latin typeface="Montserrat" pitchFamily="2" charset="77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D099C4A-3A55-A743-99DE-11A70CC334CC}"/>
              </a:ext>
            </a:extLst>
          </p:cNvPr>
          <p:cNvSpPr txBox="1">
            <a:spLocks/>
          </p:cNvSpPr>
          <p:nvPr/>
        </p:nvSpPr>
        <p:spPr>
          <a:xfrm>
            <a:off x="4277722" y="1609341"/>
            <a:ext cx="3333050" cy="228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Average Payment in Q2 of 2022 was $228k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For Mullen Coughlin, avg payment in 2021 was $521k  with avg demand of $2.1M through over 1,100+ incidents.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6123A63-4BFC-7A4A-9D10-694734155434}"/>
              </a:ext>
            </a:extLst>
          </p:cNvPr>
          <p:cNvSpPr txBox="1">
            <a:spLocks/>
          </p:cNvSpPr>
          <p:nvPr/>
        </p:nvSpPr>
        <p:spPr>
          <a:xfrm>
            <a:off x="3700030" y="4293117"/>
            <a:ext cx="2175231" cy="1352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86% of attacks involve Data Exfiltration. 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F1C18CC3-3958-EA4E-8FDF-E2DC075160E3}"/>
              </a:ext>
            </a:extLst>
          </p:cNvPr>
          <p:cNvSpPr txBox="1">
            <a:spLocks/>
          </p:cNvSpPr>
          <p:nvPr/>
        </p:nvSpPr>
        <p:spPr>
          <a:xfrm>
            <a:off x="8263688" y="1719445"/>
            <a:ext cx="2491458" cy="225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Average downtime from an attack has grown to 24 days and is the largest source of losses.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447AAB-78C8-F244-9BEB-3E9E76C8F8FB}"/>
              </a:ext>
            </a:extLst>
          </p:cNvPr>
          <p:cNvSpPr/>
          <p:nvPr/>
        </p:nvSpPr>
        <p:spPr>
          <a:xfrm>
            <a:off x="6141145" y="3812692"/>
            <a:ext cx="2491457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F09A6F-4B16-E244-B873-C4EA80AE3565}"/>
              </a:ext>
            </a:extLst>
          </p:cNvPr>
          <p:cNvSpPr/>
          <p:nvPr/>
        </p:nvSpPr>
        <p:spPr>
          <a:xfrm>
            <a:off x="6071624" y="3916195"/>
            <a:ext cx="2491457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3B59877-3F8B-5D48-9B21-4F567ACF63BF}"/>
              </a:ext>
            </a:extLst>
          </p:cNvPr>
          <p:cNvSpPr txBox="1">
            <a:spLocks/>
          </p:cNvSpPr>
          <p:nvPr/>
        </p:nvSpPr>
        <p:spPr>
          <a:xfrm>
            <a:off x="6362404" y="4183385"/>
            <a:ext cx="2072413" cy="209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49% of attacks are on companies with 1-100 employees. </a:t>
            </a:r>
            <a:endParaRPr lang="en-US" sz="1200" dirty="0">
              <a:latin typeface="Montserrat" pitchFamily="2" charset="77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A3F0B3-489C-F345-B772-B2E1B8B8B020}"/>
              </a:ext>
            </a:extLst>
          </p:cNvPr>
          <p:cNvSpPr/>
          <p:nvPr/>
        </p:nvSpPr>
        <p:spPr>
          <a:xfrm>
            <a:off x="8818024" y="3812692"/>
            <a:ext cx="2491457" cy="1870364"/>
          </a:xfrm>
          <a:prstGeom prst="rect">
            <a:avLst/>
          </a:prstGeom>
          <a:noFill/>
          <a:ln w="38100">
            <a:solidFill>
              <a:srgbClr val="FF6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DD3B01-56D8-324A-BD83-20C0F860B5E8}"/>
              </a:ext>
            </a:extLst>
          </p:cNvPr>
          <p:cNvSpPr/>
          <p:nvPr/>
        </p:nvSpPr>
        <p:spPr>
          <a:xfrm>
            <a:off x="8748503" y="3916195"/>
            <a:ext cx="2491457" cy="2119236"/>
          </a:xfrm>
          <a:prstGeom prst="rect">
            <a:avLst/>
          </a:prstGeom>
          <a:solidFill>
            <a:srgbClr val="0236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A8D87F7C-A198-C748-8366-0B844F3C5ADD}"/>
              </a:ext>
            </a:extLst>
          </p:cNvPr>
          <p:cNvSpPr txBox="1">
            <a:spLocks/>
          </p:cNvSpPr>
          <p:nvPr/>
        </p:nvSpPr>
        <p:spPr>
          <a:xfrm>
            <a:off x="8838122" y="4048385"/>
            <a:ext cx="2312218" cy="1836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4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2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1270" indent="0" algn="l">
              <a:buNone/>
            </a:pP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Healthcare accounted for roughly 20% of ransomware attacks in Q2</a:t>
            </a:r>
            <a:endParaRPr lang="en-US" sz="16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836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BE224-C89C-2007-E254-83E1AD6773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Current State Of The Market</a:t>
            </a:r>
          </a:p>
        </p:txBody>
      </p:sp>
    </p:spTree>
    <p:extLst>
      <p:ext uri="{BB962C8B-B14F-4D97-AF65-F5344CB8AC3E}">
        <p14:creationId xmlns:p14="http://schemas.microsoft.com/office/powerpoint/2010/main" val="138708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4CA2D5-0E5B-9502-8E34-CDE7CBDBC8F7}"/>
              </a:ext>
            </a:extLst>
          </p:cNvPr>
          <p:cNvSpPr/>
          <p:nvPr/>
        </p:nvSpPr>
        <p:spPr>
          <a:xfrm>
            <a:off x="0" y="1446250"/>
            <a:ext cx="8682044" cy="47809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  <a:lumOff val="90000"/>
                  <a:alpha val="46000"/>
                </a:schemeClr>
              </a:gs>
              <a:gs pos="100000">
                <a:schemeClr val="tx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CD4C4-AEC1-14D0-134B-31B481C3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8BF0-159B-4D66-8611-386D606539E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2666" y="2059870"/>
            <a:ext cx="6237036" cy="4016930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Direct Carrier Loss Ratios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Reinsurance Markets &amp; Capacity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Old Pricing Models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New Underwriting Questions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Rigid Underwriting </a:t>
            </a:r>
            <a:b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Models / Guidelines</a:t>
            </a:r>
          </a:p>
          <a:p>
            <a:pPr lvl="1"/>
            <a:r>
              <a:rPr lang="en-US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 Your Risk Insurable?</a:t>
            </a:r>
          </a:p>
          <a:p>
            <a:pPr marL="349250" lvl="1" indent="0">
              <a:buNone/>
            </a:pPr>
            <a:endParaRPr lang="en-US" sz="2400" dirty="0">
              <a:solidFill>
                <a:schemeClr val="tx1"/>
              </a:solidFill>
              <a:latin typeface="Montserrat" pitchFamily="2" charset="77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Montserrat" pitchFamily="2" charset="77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Montserrat" pitchFamily="2" charset="77"/>
            </a:endParaRPr>
          </a:p>
          <a:p>
            <a:pPr marL="349250" lvl="1" indent="0">
              <a:buNone/>
            </a:pPr>
            <a:endParaRPr lang="en-US" sz="2000" dirty="0">
              <a:solidFill>
                <a:schemeClr val="tx1"/>
              </a:solidFill>
              <a:latin typeface="Montserrat" pitchFamily="2" charset="77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3A4886-C4C8-45C3-814C-002E9D62A1FC}"/>
              </a:ext>
            </a:extLst>
          </p:cNvPr>
          <p:cNvSpPr txBox="1">
            <a:spLocks/>
          </p:cNvSpPr>
          <p:nvPr/>
        </p:nvSpPr>
        <p:spPr>
          <a:xfrm>
            <a:off x="682906" y="1480974"/>
            <a:ext cx="8682044" cy="4973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08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sz="3000" dirty="0">
                <a:solidFill>
                  <a:srgbClr val="FF621C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Factors Influencing the Market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143562F-EAF6-4DFE-B55D-65F9D0811382}"/>
              </a:ext>
            </a:extLst>
          </p:cNvPr>
          <p:cNvSpPr txBox="1">
            <a:spLocks/>
          </p:cNvSpPr>
          <p:nvPr/>
        </p:nvSpPr>
        <p:spPr>
          <a:xfrm>
            <a:off x="6839701" y="2368303"/>
            <a:ext cx="318810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20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Wingdings 2" pitchFamily="18" charset="2"/>
              <a:buChar char=""/>
              <a:defRPr sz="1800" b="0" i="0" kern="1200">
                <a:solidFill>
                  <a:schemeClr val="bg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None/>
            </a:pPr>
            <a:endParaRPr lang="en-US" sz="3200" dirty="0"/>
          </a:p>
          <a:p>
            <a:pPr marL="349250" lvl="1" indent="0">
              <a:buFont typeface="Wingdings 2" pitchFamily="18" charset="2"/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2DE30D-0CE0-3B5B-B1E3-BB56C5FE6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 b="1974"/>
          <a:stretch/>
        </p:blipFill>
        <p:spPr bwMode="auto">
          <a:xfrm>
            <a:off x="5715066" y="2286768"/>
            <a:ext cx="5133487" cy="3285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76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575</Words>
  <Application>Microsoft Office PowerPoint</Application>
  <PresentationFormat>Widescreen</PresentationFormat>
  <Paragraphs>130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</vt:lpstr>
      <vt:lpstr>Montserrat</vt:lpstr>
      <vt:lpstr>Montserrat ExtraBold</vt:lpstr>
      <vt:lpstr>Overpass Black</vt:lpstr>
      <vt:lpstr>Overpass Medium</vt:lpstr>
      <vt:lpstr>Segoe UI</vt:lpstr>
      <vt:lpstr>Segoe UI Semibold</vt:lpstr>
      <vt:lpstr>Verdana</vt:lpstr>
      <vt:lpstr>Wingdings 2</vt:lpstr>
      <vt:lpstr>Breeze</vt:lpstr>
      <vt:lpstr>What You Need to Know About Cyber Insurance</vt:lpstr>
      <vt:lpstr>Parker, Smith &amp; Feek -  Cyber Placement Team </vt:lpstr>
      <vt:lpstr>PowerPoint Presentation</vt:lpstr>
      <vt:lpstr>What Does a Proper Cyber Policy Cover?</vt:lpstr>
      <vt:lpstr>PowerPoint Presentation</vt:lpstr>
      <vt:lpstr>Ransomware Claim Example</vt:lpstr>
      <vt:lpstr>Ransomware Trends Overview </vt:lpstr>
      <vt:lpstr>PowerPoint Presentation</vt:lpstr>
      <vt:lpstr>What is Changing? </vt:lpstr>
      <vt:lpstr>PowerPoint Presentation</vt:lpstr>
      <vt:lpstr>Timeline &amp; Partnerships</vt:lpstr>
      <vt:lpstr>Controls that Matter</vt:lpstr>
      <vt:lpstr>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Burns</dc:creator>
  <cp:lastModifiedBy>Cynthia Hay</cp:lastModifiedBy>
  <cp:revision>121</cp:revision>
  <cp:lastPrinted>2020-10-20T18:22:34Z</cp:lastPrinted>
  <dcterms:created xsi:type="dcterms:W3CDTF">2020-10-18T23:26:10Z</dcterms:created>
  <dcterms:modified xsi:type="dcterms:W3CDTF">2022-11-18T16:31:26Z</dcterms:modified>
</cp:coreProperties>
</file>