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  <p:sldMasterId id="2147483704" r:id="rId6"/>
    <p:sldMasterId id="2147483726" r:id="rId7"/>
    <p:sldMasterId id="2147483747" r:id="rId8"/>
  </p:sldMasterIdLst>
  <p:notesMasterIdLst>
    <p:notesMasterId r:id="rId19"/>
  </p:notesMasterIdLst>
  <p:sldIdLst>
    <p:sldId id="256" r:id="rId9"/>
    <p:sldId id="257" r:id="rId10"/>
    <p:sldId id="258" r:id="rId11"/>
    <p:sldId id="259" r:id="rId12"/>
    <p:sldId id="262" r:id="rId13"/>
    <p:sldId id="260" r:id="rId14"/>
    <p:sldId id="261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28" y="90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AB2A-DE4D-4E35-9C01-491833BAA1F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431BB-6955-49F8-AC0D-CE3FEB40E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1D6A5-E1F9-C542-93EC-4328CE97F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6"/>
          <a:stretch/>
        </p:blipFill>
        <p:spPr>
          <a:xfrm>
            <a:off x="878" y="1238"/>
            <a:ext cx="12191121" cy="288866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7EB2A4-4D7D-374F-AD2D-BEB10B876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240A02-D179-7A46-8C7E-ABC9E8ED6F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139E507-437D-1540-8355-242E014B5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0612D1A-F18B-4B4D-95A0-122CC89C7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B9398-44B7-3C47-9E8F-0CAE4DDA46E6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9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04967-A40C-E646-B771-900C6CAAB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61365-1292-46D4-BF0C-AA778CCBAFC4}"/>
              </a:ext>
            </a:extLst>
          </p:cNvPr>
          <p:cNvSpPr txBox="1"/>
          <p:nvPr userDrawn="1"/>
        </p:nvSpPr>
        <p:spPr>
          <a:xfrm>
            <a:off x="507315" y="1397668"/>
            <a:ext cx="778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Copyright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©2020, Washington State Hospital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8291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83" y="1448485"/>
            <a:ext cx="10173483" cy="647287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300" b="1">
                <a:solidFill>
                  <a:srgbClr val="094E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83" y="2010532"/>
            <a:ext cx="10173483" cy="4300153"/>
          </a:xfrm>
          <a:prstGeom prst="rect">
            <a:avLst/>
          </a:prstGeom>
        </p:spPr>
        <p:txBody>
          <a:bodyPr/>
          <a:lstStyle>
            <a:lvl1pPr marL="228600" indent="-210312">
              <a:lnSpc>
                <a:spcPts val="2800"/>
              </a:lnSpc>
              <a:spcBef>
                <a:spcPts val="0"/>
              </a:spcBef>
              <a:buClr>
                <a:srgbClr val="094E90"/>
              </a:buClr>
              <a:buFont typeface="Arial"/>
              <a:buChar char="•"/>
              <a:defRPr sz="2500"/>
            </a:lvl1pPr>
            <a:lvl2pPr marL="457200" indent="-228600">
              <a:lnSpc>
                <a:spcPts val="2600"/>
              </a:lnSpc>
              <a:spcBef>
                <a:spcPts val="300"/>
              </a:spcBef>
              <a:buClr>
                <a:srgbClr val="C1D3E3"/>
              </a:buClr>
              <a:buFont typeface="Arial"/>
              <a:buChar char="•"/>
              <a:defRPr sz="2300"/>
            </a:lvl2pPr>
            <a:lvl3pPr marL="685800" indent="-228600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2000"/>
            </a:lvl3pPr>
            <a:lvl4pPr marL="877824" indent="-192024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39183" y="1448485"/>
            <a:ext cx="10173483" cy="647287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300" b="1">
                <a:solidFill>
                  <a:srgbClr val="094E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9183" y="2010532"/>
            <a:ext cx="10173483" cy="4300153"/>
          </a:xfrm>
          <a:prstGeom prst="rect">
            <a:avLst/>
          </a:prstGeom>
        </p:spPr>
        <p:txBody>
          <a:bodyPr/>
          <a:lstStyle>
            <a:lvl1pPr marL="18288" indent="0">
              <a:lnSpc>
                <a:spcPts val="2800"/>
              </a:lnSpc>
              <a:spcBef>
                <a:spcPts val="0"/>
              </a:spcBef>
              <a:buClr>
                <a:srgbClr val="00B1C5"/>
              </a:buClr>
              <a:buFontTx/>
              <a:buNone/>
              <a:defRPr sz="2500"/>
            </a:lvl1pPr>
            <a:lvl2pPr marL="457200" indent="-228600">
              <a:lnSpc>
                <a:spcPts val="2600"/>
              </a:lnSpc>
              <a:spcBef>
                <a:spcPts val="300"/>
              </a:spcBef>
              <a:buClr>
                <a:srgbClr val="094E90"/>
              </a:buClr>
              <a:buFont typeface="Arial"/>
              <a:buChar char="•"/>
              <a:defRPr sz="2300"/>
            </a:lvl2pPr>
            <a:lvl3pPr marL="685800" indent="-228600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2000"/>
            </a:lvl3pPr>
            <a:lvl4pPr marL="877824" indent="-192024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4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518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86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7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229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0982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B3FD39-60B6-E44E-8A6E-5D7C8D1D2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2"/>
          <a:stretch/>
        </p:blipFill>
        <p:spPr>
          <a:xfrm>
            <a:off x="0" y="0"/>
            <a:ext cx="12192000" cy="2897335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D9C808F-330F-2746-A7E5-A4DC9E6F99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9E9B524-ECA9-EC4C-8077-D4B51AA40E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9A3AF9B-70B9-464C-B298-17766F0F2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63207CF-2E57-4748-8364-94D197B66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C89993-3D45-2740-937A-0960C0E3261F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0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81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183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7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87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2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7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85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520245-833A-CF45-99EF-F621327A6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2"/>
          <a:stretch/>
        </p:blipFill>
        <p:spPr>
          <a:xfrm>
            <a:off x="0" y="0"/>
            <a:ext cx="12192000" cy="2897335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936D295-01C4-B942-8E91-34612C4FD5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6A8778-482A-7146-8154-655B5C41D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FFEE3A-5EA0-BD4E-9E40-FB4BBE36F3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F7F8344-002A-8D47-A9EC-D94FE5F82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A3987E-54E2-F64A-9579-0F274A77CEB4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4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85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1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50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2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23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112"/>
            <a:ext cx="10972800" cy="731520"/>
          </a:xfrm>
        </p:spPr>
        <p:txBody>
          <a:bodyPr lIns="91440" tIns="0" bIns="0" anchor="b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>
            <a:noAutofit/>
          </a:bodyPr>
          <a:lstStyle>
            <a:lvl1pPr marL="365751" indent="-365751">
              <a:spcBef>
                <a:spcPts val="800"/>
              </a:spcBef>
              <a:defRPr sz="2667"/>
            </a:lvl1pPr>
            <a:lvl2pPr marL="838179" indent="-365751">
              <a:spcBef>
                <a:spcPts val="800"/>
              </a:spcBef>
              <a:tabLst/>
              <a:defRPr sz="2400"/>
            </a:lvl2pPr>
            <a:lvl3pPr marL="1299601" indent="-304792">
              <a:spcBef>
                <a:spcPts val="800"/>
              </a:spcBef>
              <a:tabLst/>
              <a:defRPr sz="2133"/>
            </a:lvl3pPr>
            <a:lvl4pPr marL="1752556" indent="-304792">
              <a:spcBef>
                <a:spcPts val="800"/>
              </a:spcBef>
              <a:tabLst/>
              <a:defRPr sz="1867" b="0" i="0">
                <a:latin typeface="Arial" panose="020B0604020202020204" pitchFamily="34" charset="0"/>
              </a:defRPr>
            </a:lvl4pPr>
            <a:lvl5pPr marL="2288060" indent="-304792">
              <a:spcBef>
                <a:spcPts val="800"/>
              </a:spcBef>
              <a:tabLst/>
              <a:defRPr sz="1867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2" y="6356351"/>
            <a:ext cx="730711" cy="365125"/>
          </a:xfrm>
          <a:prstGeom prst="rect">
            <a:avLst/>
          </a:prstGeom>
        </p:spPr>
        <p:txBody>
          <a:bodyPr vert="horz" wrap="none" lIns="91440" tIns="45720" rIns="91440" bIns="0" rtlCol="0" anchor="b" anchorCtr="0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44CAC06D-E468-43AA-8697-C0ABA70C9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CA439-6EE3-E441-BF4D-CB0D86F16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215" y="6144684"/>
            <a:ext cx="9290988" cy="576792"/>
          </a:xfrm>
        </p:spPr>
        <p:txBody>
          <a:bodyPr l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641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683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97600" y="6537327"/>
            <a:ext cx="812800" cy="168275"/>
          </a:xfrm>
        </p:spPr>
        <p:txBody>
          <a:bodyPr/>
          <a:lstStyle/>
          <a:p>
            <a:fld id="{803C76F9-943D-46A6-916B-805400714C93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428959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E361-5C7E-47E4-A5A9-ED90CF731150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835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7FF330-3CE5-4C6C-94AD-F1535220CDC3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08416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9131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9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6FD6D7-694F-354B-A297-EC1410E51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6C2F06A-DA15-3543-82E4-EEFF830B14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1949481"/>
            <a:ext cx="8829531" cy="15160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BBE176-D0BE-774B-ABCE-A584956AB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472903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8335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13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46AC-1284-4C64-A236-D92053DABD71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822082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4D4-44E5-4CAA-B2F3-4CBF605ED41A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045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60C1-4DF6-4B0B-BC68-6A0C8F7D0A25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766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BF9-E061-4993-B0B4-96D57970A8DC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229822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EE5-600E-4D8A-B144-C77E21D64C72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941620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35843-3A41-49AA-8959-56EE1A31B5E2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660740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1877-BEF6-4945-A8E2-C7505FF67B52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29821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87A-9427-4522-B125-0DAFD01EA466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809086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2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4307-8C89-4F9B-A283-F5E22798B9FB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26938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47A23-32BF-4A41-85D0-B31894187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47E4826-8AA6-9741-AB86-4DA4FEA5B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1949481"/>
            <a:ext cx="8829531" cy="15160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8CF503-4C61-1841-981D-D64AFCD57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472903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97902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074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712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D236-753B-421D-A123-0F2BCD70700B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4092989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50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2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9F0-7295-44DB-960D-276BD8CAF7C5}" type="datetime1">
              <a:rPr lang="en-US" smtClean="0">
                <a:solidFill>
                  <a:prstClr val="black"/>
                </a:solidFill>
              </a:rPr>
              <a:pPr/>
              <a:t>5/26/2020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810706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12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0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51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5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65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C365-C558-644D-9CC1-2128C1FF5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</p:spTree>
    <p:extLst>
      <p:ext uri="{BB962C8B-B14F-4D97-AF65-F5344CB8AC3E}">
        <p14:creationId xmlns:p14="http://schemas.microsoft.com/office/powerpoint/2010/main" val="8403930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95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3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77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1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8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C365-C558-644D-9CC1-2128C1FF5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</p:spTree>
    <p:extLst>
      <p:ext uri="{BB962C8B-B14F-4D97-AF65-F5344CB8AC3E}">
        <p14:creationId xmlns:p14="http://schemas.microsoft.com/office/powerpoint/2010/main" val="313094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04967-A40C-E646-B771-900C6CAAB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F4646-7063-7548-A50B-53A75E332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C365-C558-644D-9CC1-2128C1FF5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F3616F-D46F-4DCB-B3BF-B01242A80656}"/>
              </a:ext>
            </a:extLst>
          </p:cNvPr>
          <p:cNvSpPr txBox="1"/>
          <p:nvPr userDrawn="1"/>
        </p:nvSpPr>
        <p:spPr>
          <a:xfrm>
            <a:off x="507315" y="1397668"/>
            <a:ext cx="778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Copyright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©2020, Washington State Hospital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35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2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64" r:id="rId4"/>
    <p:sldLayoutId id="2147483679" r:id="rId5"/>
    <p:sldLayoutId id="2147483662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_slide_blu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2412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4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0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02530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6354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3CFB947D-B9FA-493F-ACAF-78236BC125E5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977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0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02530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0" y="6537327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A2B3B8-E6F5-41A9-BBCD-31FB41464D3C}" type="datetime1">
              <a:rPr lang="en-US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Author’s Last Name, Conference Name, Year, Presentation 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6354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3CFB947D-B9FA-493F-ACAF-78236BC125E5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43CC9-E60A-496E-900D-86BA47EC3950}"/>
              </a:ext>
            </a:extLst>
          </p:cNvPr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9811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65665-A260-4423-BDC4-8534E4AFCD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2A971F-71A3-1346-AC3E-44EAA067F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80" y="4044742"/>
            <a:ext cx="8829531" cy="832456"/>
          </a:xfrm>
        </p:spPr>
        <p:txBody>
          <a:bodyPr/>
          <a:lstStyle/>
          <a:p>
            <a:r>
              <a:rPr lang="en-US" sz="4400" dirty="0"/>
              <a:t>COVID-19 Clinician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3F336-7378-7247-A7D8-46B00D6D4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181" y="4598009"/>
            <a:ext cx="8829530" cy="868964"/>
          </a:xfrm>
        </p:spPr>
        <p:txBody>
          <a:bodyPr/>
          <a:lstStyle/>
          <a:p>
            <a:r>
              <a:rPr lang="en-US" sz="3200" dirty="0"/>
              <a:t>May 26, 2020</a:t>
            </a:r>
          </a:p>
        </p:txBody>
      </p:sp>
    </p:spTree>
    <p:extLst>
      <p:ext uri="{BB962C8B-B14F-4D97-AF65-F5344CB8AC3E}">
        <p14:creationId xmlns:p14="http://schemas.microsoft.com/office/powerpoint/2010/main" val="167191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BF11A-348B-4DF4-84CB-AC1EB64D01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23725" y="2394255"/>
            <a:ext cx="7744535" cy="3730337"/>
          </a:xfrm>
        </p:spPr>
        <p:txBody>
          <a:bodyPr/>
          <a:lstStyle/>
          <a:p>
            <a:pPr marL="532638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Epi Report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Wellness and Resiliency of staff in hospitals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Universal Masking Policy</a:t>
            </a:r>
          </a:p>
          <a:p>
            <a:pPr marL="18288">
              <a:lnSpc>
                <a:spcPct val="150000"/>
              </a:lnSpc>
            </a:pPr>
            <a:endParaRPr lang="en-US" sz="1800" i="1" dirty="0"/>
          </a:p>
          <a:p>
            <a:pPr marL="18288" lvl="0" algn="ctr">
              <a:lnSpc>
                <a:spcPct val="150000"/>
              </a:lnSpc>
            </a:pPr>
            <a:r>
              <a:rPr lang="en-US" sz="1800" i="1" dirty="0"/>
              <a:t>We will have discussion and Q&amp;A throughout the call. Use the “raise hand” function if you have a question or comment.</a:t>
            </a:r>
            <a:endParaRPr lang="en-US" sz="2000" i="1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A8D12-563A-41F7-ACCB-41B9A9C49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229" y="1509544"/>
            <a:ext cx="11139529" cy="47007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2F2F04-2ED6-40BA-9502-7DB0DA680C7A}"/>
              </a:ext>
            </a:extLst>
          </p:cNvPr>
          <p:cNvSpPr txBox="1"/>
          <p:nvPr/>
        </p:nvSpPr>
        <p:spPr>
          <a:xfrm>
            <a:off x="402385" y="1414150"/>
            <a:ext cx="4437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Raise your hand to speak – we will unmute you.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Make sure you aren’t self muted</a:t>
            </a:r>
            <a:br>
              <a:rPr lang="en-US" sz="3200" dirty="0"/>
            </a:b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Do not put the call on hold or answer another line.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5D3B31-0764-4F24-B1E5-E36BC5F88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7147" r="23992" b="51533"/>
          <a:stretch/>
        </p:blipFill>
        <p:spPr>
          <a:xfrm>
            <a:off x="7010646" y="1414150"/>
            <a:ext cx="4778969" cy="47974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124327-BF23-43FA-921F-608D719459CC}"/>
              </a:ext>
            </a:extLst>
          </p:cNvPr>
          <p:cNvCxnSpPr>
            <a:cxnSpLocks/>
          </p:cNvCxnSpPr>
          <p:nvPr/>
        </p:nvCxnSpPr>
        <p:spPr>
          <a:xfrm>
            <a:off x="3417480" y="2620194"/>
            <a:ext cx="3535113" cy="67479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341459-0882-4EEA-AA3F-6E51DAE1CD5D}"/>
              </a:ext>
            </a:extLst>
          </p:cNvPr>
          <p:cNvCxnSpPr>
            <a:cxnSpLocks/>
          </p:cNvCxnSpPr>
          <p:nvPr/>
        </p:nvCxnSpPr>
        <p:spPr>
          <a:xfrm flipV="1">
            <a:off x="4763767" y="3878317"/>
            <a:ext cx="3434302" cy="26045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0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BF11A-348B-4DF4-84CB-AC1EB64D01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23725" y="2394255"/>
            <a:ext cx="7744535" cy="3730337"/>
          </a:xfrm>
        </p:spPr>
        <p:txBody>
          <a:bodyPr/>
          <a:lstStyle/>
          <a:p>
            <a:pPr marL="532638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Epi Report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Wellness and Resiliency of staff in hospitals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Universal Masking Policy</a:t>
            </a:r>
          </a:p>
          <a:p>
            <a:pPr marL="18288">
              <a:lnSpc>
                <a:spcPct val="150000"/>
              </a:lnSpc>
            </a:pPr>
            <a:endParaRPr lang="en-US" sz="1800" i="1" dirty="0"/>
          </a:p>
          <a:p>
            <a:pPr marL="18288" lvl="0" algn="ctr">
              <a:lnSpc>
                <a:spcPct val="150000"/>
              </a:lnSpc>
            </a:pPr>
            <a:r>
              <a:rPr lang="en-US" sz="1800" i="1" dirty="0"/>
              <a:t>We will have discussion and Q&amp;A throughout the call. Use the “raise hand” function if you have a question or comment.</a:t>
            </a:r>
            <a:endParaRPr lang="en-US" sz="2000" i="1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A8D12-563A-41F7-ACCB-41B9A9C49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229" y="1509544"/>
            <a:ext cx="11139529" cy="470070"/>
          </a:xfrm>
        </p:spPr>
        <p:txBody>
          <a:bodyPr/>
          <a:lstStyle/>
          <a:p>
            <a:pPr algn="ctr"/>
            <a:r>
              <a:rPr lang="en-US" sz="3600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2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Washington State Epidemiology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286" y="1547504"/>
            <a:ext cx="9587427" cy="46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8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Epi Curve….sort of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254" y="1690688"/>
            <a:ext cx="11231491" cy="45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Testing Snap Shot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384" y="1690688"/>
            <a:ext cx="11071232" cy="45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6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Hospitalization Trends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445" y="1599884"/>
            <a:ext cx="10779109" cy="47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Top Burden Counties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99799" cy="45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3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Race and Ethnicity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65" y="1269356"/>
            <a:ext cx="11020870" cy="48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01241"/>
      </p:ext>
    </p:extLst>
  </p:cSld>
  <p:clrMapOvr>
    <a:masterClrMapping/>
  </p:clrMapOvr>
</p:sld>
</file>

<file path=ppt/theme/theme1.xml><?xml version="1.0" encoding="utf-8"?>
<a:theme xmlns:a="http://schemas.openxmlformats.org/drawingml/2006/main" name="2015_VMTheme_Verdana">
  <a:themeElements>
    <a:clrScheme name="WSHA General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84F91"/>
      </a:accent1>
      <a:accent2>
        <a:srgbClr val="59A3AE"/>
      </a:accent2>
      <a:accent3>
        <a:srgbClr val="A2BA71"/>
      </a:accent3>
      <a:accent4>
        <a:srgbClr val="7EA7D9"/>
      </a:accent4>
      <a:accent5>
        <a:srgbClr val="8176B3"/>
      </a:accent5>
      <a:accent6>
        <a:srgbClr val="D8965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HA_widescreen_template" id="{4066D330-9E75-4A6F-B347-E04877EE7A83}" vid="{F158576A-002F-467C-A93B-3A4F6A63AA32}"/>
    </a:ext>
  </a:extLst>
</a:theme>
</file>

<file path=ppt/theme/theme2.xml><?xml version="1.0" encoding="utf-8"?>
<a:theme xmlns:a="http://schemas.openxmlformats.org/drawingml/2006/main" name="Content - Blu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HA PPT Template" id="{7FDED1F2-868A-4D97-920F-37F284D3E43D}" vid="{340F222F-3E8B-4B51-B414-BE6F1F21591F}"/>
    </a:ext>
  </a:extLst>
</a:theme>
</file>

<file path=ppt/theme/theme3.xml><?xml version="1.0" encoding="utf-8"?>
<a:theme xmlns:a="http://schemas.openxmlformats.org/drawingml/2006/main" name="2_Gilead Hepatitis TemplateV6">
  <a:themeElements>
    <a:clrScheme name="Gilead Hepatiti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4.xml><?xml version="1.0" encoding="utf-8"?>
<a:theme xmlns:a="http://schemas.openxmlformats.org/drawingml/2006/main" name="5_Gilead Hepatitis TemplateV6">
  <a:themeElements>
    <a:clrScheme name="Gilead Hepatiti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B9E2638D8E944BD7EE32C867EEA7F" ma:contentTypeVersion="1" ma:contentTypeDescription="Create a new document." ma:contentTypeScope="" ma:versionID="90105b835a574b07f5bc130d7147b60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88C9CD-AE82-42D5-85B4-567E13AF9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8AB7E4-79AF-40B0-B2FF-9E42617B1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58337-DD58-404F-9E38-57EEB6507D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WSHA_widescreen_template</Template>
  <TotalTime>72</TotalTime>
  <Words>137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Lucida Grande</vt:lpstr>
      <vt:lpstr>Arial</vt:lpstr>
      <vt:lpstr>Calibri</vt:lpstr>
      <vt:lpstr>Calibri Light</vt:lpstr>
      <vt:lpstr>Verdana</vt:lpstr>
      <vt:lpstr>Wingdings</vt:lpstr>
      <vt:lpstr>2015_VMTheme_Verdana</vt:lpstr>
      <vt:lpstr>Content - Blue banner</vt:lpstr>
      <vt:lpstr>2_Gilead Hepatitis TemplateV6</vt:lpstr>
      <vt:lpstr>5_Gilead Hepatitis TemplateV6</vt:lpstr>
      <vt:lpstr>Office Theme</vt:lpstr>
      <vt:lpstr>PowerPoint Presentation</vt:lpstr>
      <vt:lpstr>PowerPoint Presentation</vt:lpstr>
      <vt:lpstr>PowerPoint Presentation</vt:lpstr>
      <vt:lpstr>Washington State Epidemiology</vt:lpstr>
      <vt:lpstr>The Epi Curve….sort of</vt:lpstr>
      <vt:lpstr>Testing Snap Shot</vt:lpstr>
      <vt:lpstr>Hospitalization Trends</vt:lpstr>
      <vt:lpstr>Top Burden Counties</vt:lpstr>
      <vt:lpstr>Race and Ethnicity</vt:lpstr>
      <vt:lpstr>PowerPoint Presentation</vt:lpstr>
    </vt:vector>
  </TitlesOfParts>
  <Company>Virginia Mason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Midori Sudo</dc:creator>
  <cp:lastModifiedBy>Midori</cp:lastModifiedBy>
  <cp:revision>20</cp:revision>
  <dcterms:created xsi:type="dcterms:W3CDTF">2020-04-07T15:55:35Z</dcterms:created>
  <dcterms:modified xsi:type="dcterms:W3CDTF">2020-05-26T21:23:16Z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0x010100B6AB9E2638D8E944BD7EE32C867EEA7F</vt:lpwstr>
  </property>
</Properties>
</file>