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04" r:id="rId6"/>
    <p:sldMasterId id="2147483726" r:id="rId7"/>
  </p:sldMasterIdLst>
  <p:notesMasterIdLst>
    <p:notesMasterId r:id="rId13"/>
  </p:notesMasterIdLst>
  <p:sldIdLst>
    <p:sldId id="256" r:id="rId8"/>
    <p:sldId id="257" r:id="rId9"/>
    <p:sldId id="258" r:id="rId10"/>
    <p:sldId id="628" r:id="rId11"/>
    <p:sldId id="6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08" y="108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AB2A-DE4D-4E35-9C01-491833BAA1F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31BB-6955-49F8-AC0D-CE3FEB40E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7/10/18</a:t>
            </a:r>
          </a:p>
        </p:txBody>
      </p:sp>
    </p:spTree>
    <p:extLst>
      <p:ext uri="{BB962C8B-B14F-4D97-AF65-F5344CB8AC3E}">
        <p14:creationId xmlns:p14="http://schemas.microsoft.com/office/powerpoint/2010/main" val="31254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465887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7/10/18</a:t>
            </a:r>
          </a:p>
        </p:txBody>
      </p:sp>
    </p:spTree>
    <p:extLst>
      <p:ext uri="{BB962C8B-B14F-4D97-AF65-F5344CB8AC3E}">
        <p14:creationId xmlns:p14="http://schemas.microsoft.com/office/powerpoint/2010/main" val="31254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1D6A5-E1F9-C542-93EC-4328CE97F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76"/>
          <a:stretch/>
        </p:blipFill>
        <p:spPr>
          <a:xfrm>
            <a:off x="878" y="1238"/>
            <a:ext cx="12191121" cy="288866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7EB2A4-4D7D-374F-AD2D-BEB10B876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240A02-D179-7A46-8C7E-ABC9E8ED6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139E507-437D-1540-8355-242E014B51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0612D1A-F18B-4B4D-95A0-122CC89C7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B9398-44B7-3C47-9E8F-0CAE4DDA46E6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9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61365-1292-46D4-BF0C-AA778CCBAFC4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8291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228600" indent="-210312">
              <a:lnSpc>
                <a:spcPts val="2800"/>
              </a:lnSpc>
              <a:spcBef>
                <a:spcPts val="0"/>
              </a:spcBef>
              <a:buClr>
                <a:srgbClr val="094E90"/>
              </a:buClr>
              <a:buFont typeface="Arial"/>
              <a:buChar char="•"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C1D3E3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91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228600" indent="-210312">
              <a:lnSpc>
                <a:spcPts val="2800"/>
              </a:lnSpc>
              <a:spcBef>
                <a:spcPts val="0"/>
              </a:spcBef>
              <a:buClr>
                <a:srgbClr val="094E90"/>
              </a:buClr>
              <a:buFont typeface="Arial"/>
              <a:buChar char="•"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C1D3E3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7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39183" y="1448485"/>
            <a:ext cx="10173483" cy="647287"/>
          </a:xfrm>
          <a:prstGeom prst="rect">
            <a:avLst/>
          </a:prstGeom>
        </p:spPr>
        <p:txBody>
          <a:bodyPr/>
          <a:lstStyle>
            <a:lvl1pPr algn="l">
              <a:lnSpc>
                <a:spcPts val="3600"/>
              </a:lnSpc>
              <a:defRPr sz="3300" b="1">
                <a:solidFill>
                  <a:srgbClr val="094E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39183" y="2010532"/>
            <a:ext cx="10173483" cy="4300153"/>
          </a:xfrm>
          <a:prstGeom prst="rect">
            <a:avLst/>
          </a:prstGeom>
        </p:spPr>
        <p:txBody>
          <a:bodyPr/>
          <a:lstStyle>
            <a:lvl1pPr marL="18288" indent="0">
              <a:lnSpc>
                <a:spcPts val="2800"/>
              </a:lnSpc>
              <a:spcBef>
                <a:spcPts val="0"/>
              </a:spcBef>
              <a:buClr>
                <a:srgbClr val="00B1C5"/>
              </a:buClr>
              <a:buFontTx/>
              <a:buNone/>
              <a:defRPr sz="2500"/>
            </a:lvl1pPr>
            <a:lvl2pPr marL="457200" indent="-228600">
              <a:lnSpc>
                <a:spcPts val="2600"/>
              </a:lnSpc>
              <a:spcBef>
                <a:spcPts val="300"/>
              </a:spcBef>
              <a:buClr>
                <a:srgbClr val="094E90"/>
              </a:buClr>
              <a:buFont typeface="Arial"/>
              <a:buChar char="•"/>
              <a:defRPr sz="2300"/>
            </a:lvl2pPr>
            <a:lvl3pPr marL="685800" indent="-228600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2000"/>
            </a:lvl3pPr>
            <a:lvl4pPr marL="877824" indent="-192024">
              <a:spcBef>
                <a:spcPts val="200"/>
              </a:spcBef>
              <a:buClr>
                <a:srgbClr val="094E90"/>
              </a:buClr>
              <a:buFont typeface="Lucida Grande"/>
              <a:buChar char="–"/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40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181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4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865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76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17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229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B3FD39-60B6-E44E-8A6E-5D7C8D1D2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D9C808F-330F-2746-A7E5-A4DC9E6F9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9E9B524-ECA9-EC4C-8077-D4B51AA40E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9A3AF9B-70B9-464C-B298-17766F0F27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63207CF-2E57-4748-8364-94D197B66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C89993-3D45-2740-937A-0960C0E3261F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65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9822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01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813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183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0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7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520245-833A-CF45-99EF-F621327A6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52"/>
          <a:stretch/>
        </p:blipFill>
        <p:spPr>
          <a:xfrm>
            <a:off x="0" y="0"/>
            <a:ext cx="12192000" cy="2897335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936D295-01C4-B942-8E91-34612C4FD5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3051514"/>
            <a:ext cx="8829531" cy="83245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3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B6A8778-482A-7146-8154-655B5C41D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604781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Presentation Subtitle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FFEE3A-5EA0-BD4E-9E40-FB4BBE36F3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53" y="5457700"/>
            <a:ext cx="7420573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200" b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 Name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F7F8344-002A-8D47-A9EC-D94FE5F82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53" y="5808593"/>
            <a:ext cx="4929621" cy="33565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1400" b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A3987E-54E2-F64A-9579-0F274A77CEB4}"/>
              </a:ext>
            </a:extLst>
          </p:cNvPr>
          <p:cNvCxnSpPr/>
          <p:nvPr userDrawn="1"/>
        </p:nvCxnSpPr>
        <p:spPr>
          <a:xfrm>
            <a:off x="630352" y="5303520"/>
            <a:ext cx="11561648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4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859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858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1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23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4112"/>
            <a:ext cx="10972800" cy="731520"/>
          </a:xfrm>
        </p:spPr>
        <p:txBody>
          <a:bodyPr lIns="91440" tIns="0" bIns="0" anchor="b" anchorCtr="0"/>
          <a:lstStyle>
            <a:lvl1pPr>
              <a:lnSpc>
                <a:spcPct val="8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>
            <a:noAutofit/>
          </a:bodyPr>
          <a:lstStyle>
            <a:lvl1pPr marL="365751" indent="-365751">
              <a:spcBef>
                <a:spcPts val="800"/>
              </a:spcBef>
              <a:defRPr sz="2667"/>
            </a:lvl1pPr>
            <a:lvl2pPr marL="838179" indent="-365751">
              <a:spcBef>
                <a:spcPts val="800"/>
              </a:spcBef>
              <a:tabLst/>
              <a:defRPr sz="2400"/>
            </a:lvl2pPr>
            <a:lvl3pPr marL="1299601" indent="-304792">
              <a:spcBef>
                <a:spcPts val="800"/>
              </a:spcBef>
              <a:tabLst/>
              <a:defRPr sz="2133"/>
            </a:lvl3pPr>
            <a:lvl4pPr marL="1752556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4pPr>
            <a:lvl5pPr marL="2288060" indent="-304792">
              <a:spcBef>
                <a:spcPts val="800"/>
              </a:spcBef>
              <a:tabLst/>
              <a:defRPr sz="1867" b="0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2" y="6356351"/>
            <a:ext cx="730711" cy="365125"/>
          </a:xfrm>
          <a:prstGeom prst="rect">
            <a:avLst/>
          </a:prstGeom>
        </p:spPr>
        <p:txBody>
          <a:bodyPr vert="horz" wrap="none" lIns="91440" tIns="45720" rIns="91440" bIns="0" rtlCol="0" anchor="b" anchorCtr="0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44CAC06D-E468-43AA-8697-C0ABA70C9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CA439-6EE3-E441-BF4D-CB0D86F16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9215" y="6144684"/>
            <a:ext cx="9290988" cy="576792"/>
          </a:xfrm>
        </p:spPr>
        <p:txBody>
          <a:bodyPr lIns="0" r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609585" indent="0">
              <a:buNone/>
              <a:defRPr sz="1333"/>
            </a:lvl2pPr>
            <a:lvl3pPr marL="1219170" indent="0">
              <a:buNone/>
              <a:defRPr sz="1333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641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4495800"/>
            <a:ext cx="12192000" cy="2362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4191000"/>
            <a:ext cx="1046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1" y="4191000"/>
            <a:ext cx="1682751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694" y="1981200"/>
            <a:ext cx="8749108" cy="190500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153" y="4724400"/>
            <a:ext cx="8756649" cy="9906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683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97600" y="6537327"/>
            <a:ext cx="812800" cy="168275"/>
          </a:xfrm>
        </p:spPr>
        <p:txBody>
          <a:bodyPr/>
          <a:lstStyle/>
          <a:p>
            <a:fld id="{803C76F9-943D-46A6-916B-805400714C93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289599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E361-5C7E-47E4-A5A9-ED90CF731150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835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7FF330-3CE5-4C6C-94AD-F1535220CDC3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084165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154546"/>
            <a:ext cx="10972800" cy="30265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6B27D3-16AB-415F-9A78-F12BFD90219C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9131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6FD6D7-694F-354B-A297-EC1410E51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6C2F06A-DA15-3543-82E4-EEFF830B14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BE176-D0BE-774B-ABCE-A584956AB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18335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694" y="2057400"/>
            <a:ext cx="8749108" cy="13716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903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3877573"/>
            <a:ext cx="12192000" cy="29804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1727200" y="3801375"/>
            <a:ext cx="10464800" cy="76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5694" y="2514600"/>
            <a:ext cx="8749108" cy="9144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151" y="4106175"/>
            <a:ext cx="8756648" cy="990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27200" y="1752600"/>
            <a:ext cx="8737600" cy="685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4" y="3801375"/>
            <a:ext cx="1682751" cy="7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3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F46AC-1284-4C64-A236-D92053DABD71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22082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4D4-44E5-4CAA-B2F3-4CBF605ED41A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1524000"/>
            <a:ext cx="3474720" cy="464820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045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60C1-4DF6-4B0B-BC68-6A0C8F7D0A25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5240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339840" y="3962400"/>
            <a:ext cx="5242560" cy="2209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766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524000"/>
            <a:ext cx="5242560" cy="6096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09800"/>
            <a:ext cx="524256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BF9-E061-4993-B0B4-96D57970A8DC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229822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EE5-600E-4D8A-B144-C77E21D64C72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941620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9728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F35843-3A41-49AA-8959-56EE1A31B5E2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660740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1877-BEF6-4945-A8E2-C7505FF67B52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32982150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9248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3A87A-9427-4522-B125-0DAFD01EA466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280908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47A23-32BF-4A41-85D0-B31894187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7E4826-8AA6-9741-AB86-4DA4FEA5B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352" y="1949481"/>
            <a:ext cx="8829531" cy="15160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3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8CF503-4C61-1841-981D-D64AFCD57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53" y="3472903"/>
            <a:ext cx="8829530" cy="868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Optional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979029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524002"/>
            <a:ext cx="7924800" cy="4652513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1524000"/>
            <a:ext cx="2844800" cy="4648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4307-8C89-4F9B-A283-F5E22798B9FB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269384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6303264" y="2286000"/>
            <a:ext cx="5279136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03264" y="1524000"/>
            <a:ext cx="5279136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074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F25A-A208-4EC0-9958-2D79F00A9487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0960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35864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5864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8107680" y="2286000"/>
            <a:ext cx="3474720" cy="388620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107680" y="1524000"/>
            <a:ext cx="3474720" cy="7620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712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6D236-753B-421D-A123-0F2BCD70700B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4092989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18850" y="0"/>
            <a:ext cx="103145" cy="617220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8000" y="457202"/>
            <a:ext cx="914400" cy="5714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2"/>
            <a:ext cx="9550400" cy="571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99F0-7295-44DB-960D-276BD8CAF7C5}" type="datetime1">
              <a:rPr lang="en-US" smtClean="0">
                <a:solidFill>
                  <a:prstClr val="black"/>
                </a:solidFill>
              </a:rPr>
              <a:pPr/>
              <a:t>5/19/2020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Author’s Last Name, Conference Name, Year, Presentation #</a:t>
            </a:r>
          </a:p>
        </p:txBody>
      </p:sp>
    </p:spTree>
    <p:extLst>
      <p:ext uri="{BB962C8B-B14F-4D97-AF65-F5344CB8AC3E}">
        <p14:creationId xmlns:p14="http://schemas.microsoft.com/office/powerpoint/2010/main" val="181070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</p:spTree>
    <p:extLst>
      <p:ext uri="{BB962C8B-B14F-4D97-AF65-F5344CB8AC3E}">
        <p14:creationId xmlns:p14="http://schemas.microsoft.com/office/powerpoint/2010/main" val="84039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04967-A40C-E646-B771-900C6CAAB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968E15-2E8E-B44F-86B5-5730746D94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234" y="2017423"/>
            <a:ext cx="11138131" cy="4500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200"/>
              </a:spcBef>
              <a:buFontTx/>
              <a:buNone/>
              <a:defRPr sz="20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57200">
              <a:spcBef>
                <a:spcPts val="250"/>
              </a:spcBef>
              <a:defRPr sz="16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640080">
              <a:spcBef>
                <a:spcPts val="250"/>
              </a:spcBef>
              <a:defRPr sz="140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First level bullet point</a:t>
            </a:r>
          </a:p>
          <a:p>
            <a:pPr lvl="3"/>
            <a:r>
              <a:rPr lang="en-US" dirty="0"/>
              <a:t>Second level bullet point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A092AF6-ABD4-474F-8AB4-734F0CFEF0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835" y="1547353"/>
            <a:ext cx="11139529" cy="470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sz="2400" b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 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F4646-7063-7548-A50B-53A75E332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2"/>
          <a:stretch/>
        </p:blipFill>
        <p:spPr>
          <a:xfrm>
            <a:off x="0" y="0"/>
            <a:ext cx="12192000" cy="11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B4C365-C558-644D-9CC1-2128C1FF59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1219200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3616F-D46F-4DCB-B3BF-B01242A80656}"/>
              </a:ext>
            </a:extLst>
          </p:cNvPr>
          <p:cNvSpPr txBox="1"/>
          <p:nvPr userDrawn="1"/>
        </p:nvSpPr>
        <p:spPr>
          <a:xfrm>
            <a:off x="507315" y="1397668"/>
            <a:ext cx="7789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Copyright Notice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©2020, Washington State Hospital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35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2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64" r:id="rId4"/>
    <p:sldLayoutId id="2147483679" r:id="rId5"/>
    <p:sldLayoutId id="2147483662" r:id="rId6"/>
    <p:sldLayoutId id="2147483680" r:id="rId7"/>
    <p:sldLayoutId id="2147483681" r:id="rId8"/>
    <p:sldLayoutId id="2147483682" r:id="rId9"/>
    <p:sldLayoutId id="2147483683" r:id="rId10"/>
    <p:sldLayoutId id="2147483747" r:id="rId1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_slide_blu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22412"/>
          </a:xfrm>
          <a:prstGeom prst="rect">
            <a:avLst/>
          </a:prstGeom>
        </p:spPr>
      </p:pic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428" y="6360887"/>
            <a:ext cx="1346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4422-8697-47A1-890F-CCE8AEDF87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4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5" name="TextBox 4"/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97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8652" y="1202530"/>
            <a:ext cx="11563349" cy="640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1202530"/>
            <a:ext cx="590551" cy="64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197600" y="6537327"/>
            <a:ext cx="812800" cy="16827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7A2B3B8-E6F5-41A9-BBCD-31FB41464D3C}" type="datetime1">
              <a:rPr lang="en-US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5/19/2020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537325"/>
            <a:ext cx="4064000" cy="16459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/>
              </a:rPr>
              <a:t>Author’s Last Name, Conference Name, Year, Presentation 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252200" y="6563545"/>
            <a:ext cx="330200" cy="110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fld id="{3CFB947D-B9FA-493F-ACAF-78236BC125E5}" type="slidenum">
              <a:rPr lang="en-US" sz="800" smtClean="0"/>
              <a:pPr algn="r">
                <a:lnSpc>
                  <a:spcPct val="90000"/>
                </a:lnSpc>
              </a:pPr>
              <a:t>‹#›</a:t>
            </a:fld>
            <a:endParaRPr lang="en-US" sz="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43CC9-E60A-496E-900D-86BA47EC3950}"/>
              </a:ext>
            </a:extLst>
          </p:cNvPr>
          <p:cNvSpPr txBox="1"/>
          <p:nvPr userDrawn="1"/>
        </p:nvSpPr>
        <p:spPr>
          <a:xfrm>
            <a:off x="4747846" y="6689975"/>
            <a:ext cx="2696308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/>
              <a:t>FOR</a:t>
            </a:r>
            <a:r>
              <a:rPr lang="en-US" sz="900" baseline="0"/>
              <a:t> REACTIVE USE ONLY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9811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0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09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285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879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473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067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2A971F-71A3-1346-AC3E-44EAA067F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9180" y="4044742"/>
            <a:ext cx="8829531" cy="832456"/>
          </a:xfrm>
        </p:spPr>
        <p:txBody>
          <a:bodyPr/>
          <a:lstStyle/>
          <a:p>
            <a:r>
              <a:rPr lang="en-US" sz="4400" dirty="0"/>
              <a:t>COVID-19 Clinician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3F336-7378-7247-A7D8-46B00D6D4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181" y="4598009"/>
            <a:ext cx="8829530" cy="868964"/>
          </a:xfrm>
        </p:spPr>
        <p:txBody>
          <a:bodyPr/>
          <a:lstStyle/>
          <a:p>
            <a:r>
              <a:rPr lang="en-US" sz="3200"/>
              <a:t>May 19, </a:t>
            </a:r>
            <a:r>
              <a:rPr lang="en-US" sz="32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7191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2F2F04-2ED6-40BA-9502-7DB0DA680C7A}"/>
              </a:ext>
            </a:extLst>
          </p:cNvPr>
          <p:cNvSpPr txBox="1"/>
          <p:nvPr/>
        </p:nvSpPr>
        <p:spPr>
          <a:xfrm>
            <a:off x="402385" y="1414150"/>
            <a:ext cx="4437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/>
              <a:t>Raise your hand to speak – we will unmute you.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Make sure you aren’t self muted</a:t>
            </a:r>
            <a:br>
              <a:rPr lang="en-US" sz="3200" dirty="0"/>
            </a:br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Do not put the call on hold or answer another line.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5D3B31-0764-4F24-B1E5-E36BC5F88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7147" r="23992" b="51533"/>
          <a:stretch/>
        </p:blipFill>
        <p:spPr>
          <a:xfrm>
            <a:off x="7010646" y="1414150"/>
            <a:ext cx="4778969" cy="47974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1124327-BF23-43FA-921F-608D719459CC}"/>
              </a:ext>
            </a:extLst>
          </p:cNvPr>
          <p:cNvCxnSpPr>
            <a:cxnSpLocks/>
          </p:cNvCxnSpPr>
          <p:nvPr/>
        </p:nvCxnSpPr>
        <p:spPr>
          <a:xfrm>
            <a:off x="3417480" y="2620194"/>
            <a:ext cx="3535113" cy="67479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B341459-0882-4EEA-AA3F-6E51DAE1CD5D}"/>
              </a:ext>
            </a:extLst>
          </p:cNvPr>
          <p:cNvCxnSpPr>
            <a:cxnSpLocks/>
          </p:cNvCxnSpPr>
          <p:nvPr/>
        </p:nvCxnSpPr>
        <p:spPr>
          <a:xfrm flipV="1">
            <a:off x="4763767" y="3878317"/>
            <a:ext cx="3434302" cy="26045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40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BF11A-348B-4DF4-84CB-AC1EB64D013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223729" y="2691435"/>
            <a:ext cx="7744535" cy="3730337"/>
          </a:xfrm>
        </p:spPr>
        <p:txBody>
          <a:bodyPr/>
          <a:lstStyle/>
          <a:p>
            <a:pPr marL="532638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Hospital Visitor Policies</a:t>
            </a:r>
          </a:p>
          <a:p>
            <a:pPr marL="53263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Fall Surge Planning</a:t>
            </a:r>
          </a:p>
          <a:p>
            <a:pPr marL="18288" lvl="0">
              <a:lnSpc>
                <a:spcPct val="150000"/>
              </a:lnSpc>
            </a:pPr>
            <a:endParaRPr lang="en-US" sz="1800" i="1" dirty="0"/>
          </a:p>
          <a:p>
            <a:pPr marL="18288" lvl="0" algn="ctr">
              <a:lnSpc>
                <a:spcPct val="150000"/>
              </a:lnSpc>
            </a:pPr>
            <a:r>
              <a:rPr lang="en-US" sz="1800" i="1" dirty="0"/>
              <a:t>We will have discussion and Q&amp;A throughout the call. Use the “raise hand” function if you have a question or comment.</a:t>
            </a:r>
            <a:endParaRPr lang="en-US" sz="2000" i="1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A8D12-563A-41F7-ACCB-41B9A9C49B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233" y="1692424"/>
            <a:ext cx="11139529" cy="470070"/>
          </a:xfrm>
        </p:spPr>
        <p:txBody>
          <a:bodyPr/>
          <a:lstStyle/>
          <a:p>
            <a:pPr algn="ctr"/>
            <a:r>
              <a:rPr lang="en-US" sz="3600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2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A2160-B116-4EE7-8C30-4525C6CE82D6}"/>
              </a:ext>
            </a:extLst>
          </p:cNvPr>
          <p:cNvPicPr/>
          <p:nvPr/>
        </p:nvPicPr>
        <p:blipFill rotWithShape="1">
          <a:blip r:embed="rId3"/>
          <a:srcRect l="6286" r="3675"/>
          <a:stretch/>
        </p:blipFill>
        <p:spPr>
          <a:xfrm>
            <a:off x="83176" y="1213382"/>
            <a:ext cx="5266064" cy="27967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AFE1E8-5D88-45BA-95C6-935929D8D992}"/>
              </a:ext>
            </a:extLst>
          </p:cNvPr>
          <p:cNvSpPr/>
          <p:nvPr/>
        </p:nvSpPr>
        <p:spPr>
          <a:xfrm>
            <a:off x="5349240" y="1348739"/>
            <a:ext cx="6096000" cy="46061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1371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on-site fever screening and self-reporting of COVID-19 symptom screening for all patients,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visitors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staff prior to (the preferred approach), or immediately upon, entering a facility or practice.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371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371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 signage that strongly encourages staff,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visitors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patients to practice frequent hand hygiene with soap and water or hand sanitizer, avoid touching their face, and practice cough etiquette.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371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371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 strict social distancing in patient scheduling, check-in processes, positioning and movement within a facility. Set up waiting rooms and patient care areas to facilitate patients,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visitors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staff to maintain ≥6 feet of distance between them whenever possible, consider rooming patients directly from cars or parking lots, space out appointments, and consider scheduling or spatially separating well visits from sick visits.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371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371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visitors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those essential for the patient’s well-being and care. Visitors should be screened for symptoms prior to entering a health care facility and ideally telephonically prior to arriving. Visitors, who are able, should wear a mask or other appropriate face covering at all times while in the health care facility as part of universal source control.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A5EC4-6866-4ED2-B60D-3C5CEB676008}"/>
              </a:ext>
            </a:extLst>
          </p:cNvPr>
          <p:cNvSpPr/>
          <p:nvPr/>
        </p:nvSpPr>
        <p:spPr>
          <a:xfrm>
            <a:off x="350520" y="4891973"/>
            <a:ext cx="4023360" cy="12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….shall remain in effect until the state of emergency, issued on February 29, 2020, pursuant to Proclamation 20-05, is rescinded, or until this order is amended or rescinded, whichever occurs first.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9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4D5D9C-01B7-4FF9-B7F4-7D8B18E6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62" y="1163554"/>
            <a:ext cx="9048750" cy="1162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6AA9AB-18FF-428D-BF07-7804E846DE0D}"/>
              </a:ext>
            </a:extLst>
          </p:cNvPr>
          <p:cNvSpPr/>
          <p:nvPr/>
        </p:nvSpPr>
        <p:spPr>
          <a:xfrm>
            <a:off x="273465" y="2263722"/>
            <a:ext cx="11271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Goal 4: Begin development of fall surge plan</a:t>
            </a:r>
          </a:p>
          <a:p>
            <a:r>
              <a:rPr lang="en-US" b="1" dirty="0"/>
              <a:t>        Description</a:t>
            </a:r>
            <a:r>
              <a:rPr lang="en-US" dirty="0"/>
              <a:t>: Develop recommendation to prepare Washington state for anticipated fall surge of COVID-19 cases.</a:t>
            </a:r>
          </a:p>
          <a:p>
            <a:endParaRPr lang="en-US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B509F-63FA-4649-AFC6-C648F3E96C45}"/>
              </a:ext>
            </a:extLst>
          </p:cNvPr>
          <p:cNvSpPr/>
          <p:nvPr/>
        </p:nvSpPr>
        <p:spPr>
          <a:xfrm>
            <a:off x="2816903" y="3009212"/>
            <a:ext cx="309251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Coordinated statewide planning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0E613-7ADE-4286-9043-973AFDCC0657}"/>
              </a:ext>
            </a:extLst>
          </p:cNvPr>
          <p:cNvSpPr/>
          <p:nvPr/>
        </p:nvSpPr>
        <p:spPr>
          <a:xfrm>
            <a:off x="2806482" y="3396412"/>
            <a:ext cx="311335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PPE Stockpile recommendations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9E49AE-71AD-4101-AFFE-566016040CCD}"/>
              </a:ext>
            </a:extLst>
          </p:cNvPr>
          <p:cNvSpPr/>
          <p:nvPr/>
        </p:nvSpPr>
        <p:spPr>
          <a:xfrm>
            <a:off x="2816903" y="4356716"/>
            <a:ext cx="316304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Increasing influenza vaccinations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165AE-6086-4F8F-A68C-3AE5F26AC26F}"/>
              </a:ext>
            </a:extLst>
          </p:cNvPr>
          <p:cNvSpPr/>
          <p:nvPr/>
        </p:nvSpPr>
        <p:spPr>
          <a:xfrm>
            <a:off x="2749261" y="4824864"/>
            <a:ext cx="341311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Tabletop exercise recommendation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7F7A4-F446-4C24-A2AB-5018A38C5016}"/>
              </a:ext>
            </a:extLst>
          </p:cNvPr>
          <p:cNvSpPr txBox="1"/>
          <p:nvPr/>
        </p:nvSpPr>
        <p:spPr>
          <a:xfrm>
            <a:off x="1241788" y="2999276"/>
            <a:ext cx="130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F01F1-BD8F-47E5-AD94-AE196234FB03}"/>
              </a:ext>
            </a:extLst>
          </p:cNvPr>
          <p:cNvSpPr txBox="1"/>
          <p:nvPr/>
        </p:nvSpPr>
        <p:spPr>
          <a:xfrm>
            <a:off x="6572083" y="3368608"/>
            <a:ext cx="4973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What’s worked well &amp; Why?</a:t>
            </a:r>
          </a:p>
          <a:p>
            <a:endParaRPr lang="en-US" sz="3200" dirty="0"/>
          </a:p>
          <a:p>
            <a:r>
              <a:rPr lang="en-US" sz="3200" dirty="0"/>
              <a:t>What hasn’t worked &amp; Why?</a:t>
            </a:r>
          </a:p>
        </p:txBody>
      </p:sp>
    </p:spTree>
    <p:extLst>
      <p:ext uri="{BB962C8B-B14F-4D97-AF65-F5344CB8AC3E}">
        <p14:creationId xmlns:p14="http://schemas.microsoft.com/office/powerpoint/2010/main" val="3975334519"/>
      </p:ext>
    </p:extLst>
  </p:cSld>
  <p:clrMapOvr>
    <a:masterClrMapping/>
  </p:clrMapOvr>
</p:sld>
</file>

<file path=ppt/theme/theme1.xml><?xml version="1.0" encoding="utf-8"?>
<a:theme xmlns:a="http://schemas.openxmlformats.org/drawingml/2006/main" name="2015_VMTheme_Verdana">
  <a:themeElements>
    <a:clrScheme name="WSHA General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84F91"/>
      </a:accent1>
      <a:accent2>
        <a:srgbClr val="59A3AE"/>
      </a:accent2>
      <a:accent3>
        <a:srgbClr val="A2BA71"/>
      </a:accent3>
      <a:accent4>
        <a:srgbClr val="7EA7D9"/>
      </a:accent4>
      <a:accent5>
        <a:srgbClr val="8176B3"/>
      </a:accent5>
      <a:accent6>
        <a:srgbClr val="D8965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_widescreen_template" id="{4066D330-9E75-4A6F-B347-E04877EE7A83}" vid="{F158576A-002F-467C-A93B-3A4F6A63AA32}"/>
    </a:ext>
  </a:extLst>
</a:theme>
</file>

<file path=ppt/theme/theme2.xml><?xml version="1.0" encoding="utf-8"?>
<a:theme xmlns:a="http://schemas.openxmlformats.org/drawingml/2006/main" name="Content - Blue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SHA PPT Template" id="{7FDED1F2-868A-4D97-920F-37F284D3E43D}" vid="{340F222F-3E8B-4B51-B414-BE6F1F21591F}"/>
    </a:ext>
  </a:extLst>
</a:theme>
</file>

<file path=ppt/theme/theme3.xml><?xml version="1.0" encoding="utf-8"?>
<a:theme xmlns:a="http://schemas.openxmlformats.org/drawingml/2006/main" name="2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4.xml><?xml version="1.0" encoding="utf-8"?>
<a:theme xmlns:a="http://schemas.openxmlformats.org/drawingml/2006/main" name="5_Gilead Hepatitis TemplateV6">
  <a:themeElements>
    <a:clrScheme name="Gilead Hepatitis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A72121"/>
      </a:accent1>
      <a:accent2>
        <a:srgbClr val="36A7AA"/>
      </a:accent2>
      <a:accent3>
        <a:srgbClr val="002060"/>
      </a:accent3>
      <a:accent4>
        <a:srgbClr val="FF6600"/>
      </a:accent4>
      <a:accent5>
        <a:srgbClr val="45842C"/>
      </a:accent5>
      <a:accent6>
        <a:srgbClr val="FEC00F"/>
      </a:accent6>
      <a:hlink>
        <a:srgbClr val="755E98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73 G99 B151">
      <a:srgbClr val="496397"/>
    </a:custClr>
    <a:custClr name="R109 G107 B4">
      <a:srgbClr val="6D6B04"/>
    </a:custClr>
    <a:custClr name="R263 G113 B94">
      <a:srgbClr val="3F715E"/>
    </a:custClr>
    <a:custClr name="R99 G56 B162">
      <a:srgbClr val="6338A2"/>
    </a:custClr>
    <a:custClr name="R167 G164 B97">
      <a:srgbClr val="A7A461"/>
    </a:custClr>
    <a:custClr name="R41 G96 B4">
      <a:srgbClr val="296004"/>
    </a:custClr>
    <a:custClr name="R148 G100 B29">
      <a:srgbClr val="94641D"/>
    </a:custClr>
    <a:custClr name="R14 G172 B108">
      <a:srgbClr val="0EAC6C"/>
    </a:custClr>
  </a:custClrLst>
  <a:extLst>
    <a:ext uri="{05A4C25C-085E-4340-85A3-A5531E510DB2}">
      <thm15:themeFamily xmlns:thm15="http://schemas.microsoft.com/office/thememl/2012/main" name="Gilead_PAH.POTX" id="{D9A39A9A-302E-414B-A3D2-C89FD219F4B9}" vid="{E0D34937-0A76-493F-8FBC-D536FA19D62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B9E2638D8E944BD7EE32C867EEA7F" ma:contentTypeVersion="1" ma:contentTypeDescription="Create a new document." ma:contentTypeScope="" ma:versionID="90105b835a574b07f5bc130d7147b60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58337-DD58-404F-9E38-57EEB6507D7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8AB7E4-79AF-40B0-B2FF-9E42617B1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88C9CD-AE82-42D5-85B4-567E13AF9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WSHA_widescreen_template</Template>
  <TotalTime>65</TotalTime>
  <Words>369</Words>
  <Application>Microsoft Office PowerPoint</Application>
  <PresentationFormat>Widescreen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Lucida Grande</vt:lpstr>
      <vt:lpstr>Arial</vt:lpstr>
      <vt:lpstr>Calibri</vt:lpstr>
      <vt:lpstr>Calibri Light</vt:lpstr>
      <vt:lpstr>Times New Roman</vt:lpstr>
      <vt:lpstr>Verdana</vt:lpstr>
      <vt:lpstr>Wingdings</vt:lpstr>
      <vt:lpstr>2015_VMTheme_Verdana</vt:lpstr>
      <vt:lpstr>Content - Blue banner</vt:lpstr>
      <vt:lpstr>2_Gilead Hepatitis TemplateV6</vt:lpstr>
      <vt:lpstr>5_Gilead Hepatitis TemplateV6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Mason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Midori Sudo</dc:creator>
  <cp:lastModifiedBy>Midori Sudo</cp:lastModifiedBy>
  <cp:revision>16</cp:revision>
  <dcterms:created xsi:type="dcterms:W3CDTF">2020-04-07T15:55:35Z</dcterms:created>
  <dcterms:modified xsi:type="dcterms:W3CDTF">2020-05-19T19:34:02Z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0x010100B6AB9E2638D8E944BD7EE32C867EEA7F</vt:lpwstr>
  </property>
</Properties>
</file>