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01" r:id="rId5"/>
    <p:sldMasterId id="2147483704" r:id="rId6"/>
    <p:sldMasterId id="2147483726" r:id="rId7"/>
  </p:sldMasterIdLst>
  <p:notesMasterIdLst>
    <p:notesMasterId r:id="rId39"/>
  </p:notesMasterIdLst>
  <p:sldIdLst>
    <p:sldId id="256" r:id="rId8"/>
    <p:sldId id="257" r:id="rId9"/>
    <p:sldId id="258" r:id="rId10"/>
    <p:sldId id="339" r:id="rId11"/>
    <p:sldId id="1993219001" r:id="rId12"/>
    <p:sldId id="1993219075" r:id="rId13"/>
    <p:sldId id="1993219445" r:id="rId14"/>
    <p:sldId id="1993219436" r:id="rId15"/>
    <p:sldId id="1993219040" r:id="rId16"/>
    <p:sldId id="1993219080" r:id="rId17"/>
    <p:sldId id="1993219441" r:id="rId18"/>
    <p:sldId id="1993219442" r:id="rId19"/>
    <p:sldId id="1993219447" r:id="rId20"/>
    <p:sldId id="1993219202" r:id="rId21"/>
    <p:sldId id="1993219185" r:id="rId22"/>
    <p:sldId id="1993219444" r:id="rId23"/>
    <p:sldId id="1993219429" r:id="rId24"/>
    <p:sldId id="1993219428" r:id="rId25"/>
    <p:sldId id="1993219433" r:id="rId26"/>
    <p:sldId id="1993219178" r:id="rId27"/>
    <p:sldId id="1993219203" r:id="rId28"/>
    <p:sldId id="1993218976" r:id="rId29"/>
    <p:sldId id="1993219191" r:id="rId30"/>
    <p:sldId id="1993219440" r:id="rId31"/>
    <p:sldId id="1993219196" r:id="rId32"/>
    <p:sldId id="1993219434" r:id="rId33"/>
    <p:sldId id="1993219425" r:id="rId34"/>
    <p:sldId id="1993219427" r:id="rId35"/>
    <p:sldId id="1993219027" r:id="rId36"/>
    <p:sldId id="1993219041" r:id="rId37"/>
    <p:sldId id="259"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34" autoAdjust="0"/>
    <p:restoredTop sz="94660"/>
  </p:normalViewPr>
  <p:slideViewPr>
    <p:cSldViewPr snapToGrid="0" showGuides="1">
      <p:cViewPr varScale="1">
        <p:scale>
          <a:sx n="117" d="100"/>
          <a:sy n="117" d="100"/>
        </p:scale>
        <p:origin x="120" y="396"/>
      </p:cViewPr>
      <p:guideLst>
        <p:guide orient="horz"/>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5 days of RDV</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10</c:v>
                </c:pt>
              </c:numCache>
            </c:numRef>
          </c:val>
          <c:extLst>
            <c:ext xmlns:c16="http://schemas.microsoft.com/office/drawing/2014/chart" uri="{C3380CC4-5D6E-409C-BE32-E72D297353CC}">
              <c16:uniqueId val="{00000000-EF9B-4504-986A-F9DED8D39762}"/>
            </c:ext>
          </c:extLst>
        </c:ser>
        <c:ser>
          <c:idx val="1"/>
          <c:order val="1"/>
          <c:tx>
            <c:strRef>
              <c:f>Sheet1!$C$1</c:f>
              <c:strCache>
                <c:ptCount val="1"/>
                <c:pt idx="0">
                  <c:v>10 days of RDV</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2-EF9B-4504-986A-F9DED8D3976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11</c:v>
                </c:pt>
              </c:numCache>
            </c:numRef>
          </c:val>
          <c:extLst>
            <c:ext xmlns:c16="http://schemas.microsoft.com/office/drawing/2014/chart" uri="{C3380CC4-5D6E-409C-BE32-E72D297353CC}">
              <c16:uniqueId val="{00000003-EF9B-4504-986A-F9DED8D39762}"/>
            </c:ext>
          </c:extLst>
        </c:ser>
        <c:dLbls>
          <c:showLegendKey val="0"/>
          <c:showVal val="0"/>
          <c:showCatName val="0"/>
          <c:showSerName val="0"/>
          <c:showPercent val="0"/>
          <c:showBubbleSize val="0"/>
        </c:dLbls>
        <c:gapWidth val="219"/>
        <c:overlap val="-27"/>
        <c:axId val="1217069064"/>
        <c:axId val="1217075952"/>
      </c:barChart>
      <c:catAx>
        <c:axId val="1217069064"/>
        <c:scaling>
          <c:orientation val="minMax"/>
        </c:scaling>
        <c:delete val="1"/>
        <c:axPos val="b"/>
        <c:numFmt formatCode="General" sourceLinked="1"/>
        <c:majorTickMark val="none"/>
        <c:minorTickMark val="none"/>
        <c:tickLblPos val="nextTo"/>
        <c:crossAx val="1217075952"/>
        <c:crosses val="autoZero"/>
        <c:auto val="1"/>
        <c:lblAlgn val="ctr"/>
        <c:lblOffset val="100"/>
        <c:noMultiLvlLbl val="0"/>
      </c:catAx>
      <c:valAx>
        <c:axId val="1217075952"/>
        <c:scaling>
          <c:orientation val="minMax"/>
          <c:max val="15"/>
          <c:min val="0"/>
        </c:scaling>
        <c:delete val="0"/>
        <c:axPos val="l"/>
        <c:majorGridlines>
          <c:spPr>
            <a:ln w="9525" cap="flat" cmpd="sng" algn="ctr">
              <a:solidFill>
                <a:schemeClr val="bg1"/>
              </a:solidFill>
              <a:round/>
            </a:ln>
            <a:effectLst/>
          </c:spPr>
        </c:majorGridlines>
        <c:numFmt formatCode="General" sourceLinked="1"/>
        <c:majorTickMark val="none"/>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17069064"/>
        <c:crosses val="autoZero"/>
        <c:crossBetween val="between"/>
        <c:majorUnit val="5"/>
        <c:minorUnit val="0.5"/>
      </c:valAx>
      <c:spPr>
        <a:solidFill>
          <a:schemeClr val="bg1"/>
        </a:solidFill>
        <a:ln>
          <a:solidFill>
            <a:schemeClr val="bg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1" dirty="0">
                <a:solidFill>
                  <a:schemeClr val="tx1"/>
                </a:solidFill>
              </a:rPr>
              <a:t>Observed Rates at Day 14</a:t>
            </a:r>
          </a:p>
        </c:rich>
      </c:tx>
      <c:layout>
        <c:manualLayout>
          <c:xMode val="edge"/>
          <c:yMode val="edge"/>
          <c:x val="0.21045098395123352"/>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5 days of RDV</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Clinical recovery</c:v>
                </c:pt>
                <c:pt idx="1">
                  <c:v>Clinical improvement</c:v>
                </c:pt>
                <c:pt idx="2">
                  <c:v>Mortality rate</c:v>
                </c:pt>
              </c:strCache>
            </c:strRef>
          </c:cat>
          <c:val>
            <c:numRef>
              <c:f>Sheet1!$B$2:$B$4</c:f>
              <c:numCache>
                <c:formatCode>General</c:formatCode>
                <c:ptCount val="3"/>
                <c:pt idx="0">
                  <c:v>70</c:v>
                </c:pt>
                <c:pt idx="1">
                  <c:v>65</c:v>
                </c:pt>
                <c:pt idx="2">
                  <c:v>8</c:v>
                </c:pt>
              </c:numCache>
            </c:numRef>
          </c:val>
          <c:extLst>
            <c:ext xmlns:c16="http://schemas.microsoft.com/office/drawing/2014/chart" uri="{C3380CC4-5D6E-409C-BE32-E72D297353CC}">
              <c16:uniqueId val="{00000000-7AAD-4059-8547-26CB48940099}"/>
            </c:ext>
          </c:extLst>
        </c:ser>
        <c:ser>
          <c:idx val="1"/>
          <c:order val="1"/>
          <c:tx>
            <c:strRef>
              <c:f>Sheet1!$C$1</c:f>
              <c:strCache>
                <c:ptCount val="1"/>
                <c:pt idx="0">
                  <c:v>10 days of RDV</c:v>
                </c:pt>
              </c:strCache>
            </c:strRef>
          </c:tx>
          <c:spPr>
            <a:solidFill>
              <a:schemeClr val="accent1"/>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062-4051-9496-F6A8D56A469A}"/>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062-4051-9496-F6A8D56A469A}"/>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062-4051-9496-F6A8D56A469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Clinical recovery</c:v>
                </c:pt>
                <c:pt idx="1">
                  <c:v>Clinical improvement</c:v>
                </c:pt>
                <c:pt idx="2">
                  <c:v>Mortality rate</c:v>
                </c:pt>
              </c:strCache>
            </c:strRef>
          </c:cat>
          <c:val>
            <c:numRef>
              <c:f>Sheet1!$C$2:$C$4</c:f>
              <c:numCache>
                <c:formatCode>General</c:formatCode>
                <c:ptCount val="3"/>
                <c:pt idx="0">
                  <c:v>59</c:v>
                </c:pt>
                <c:pt idx="1">
                  <c:v>54</c:v>
                </c:pt>
                <c:pt idx="2">
                  <c:v>11</c:v>
                </c:pt>
              </c:numCache>
            </c:numRef>
          </c:val>
          <c:extLst>
            <c:ext xmlns:c16="http://schemas.microsoft.com/office/drawing/2014/chart" uri="{C3380CC4-5D6E-409C-BE32-E72D297353CC}">
              <c16:uniqueId val="{00000001-7AAD-4059-8547-26CB48940099}"/>
            </c:ext>
          </c:extLst>
        </c:ser>
        <c:dLbls>
          <c:showLegendKey val="0"/>
          <c:showVal val="0"/>
          <c:showCatName val="0"/>
          <c:showSerName val="0"/>
          <c:showPercent val="0"/>
          <c:showBubbleSize val="0"/>
        </c:dLbls>
        <c:gapWidth val="219"/>
        <c:overlap val="-27"/>
        <c:axId val="969194120"/>
        <c:axId val="969196416"/>
      </c:barChart>
      <c:catAx>
        <c:axId val="969194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969196416"/>
        <c:crosses val="autoZero"/>
        <c:auto val="1"/>
        <c:lblAlgn val="ctr"/>
        <c:lblOffset val="100"/>
        <c:noMultiLvlLbl val="0"/>
      </c:catAx>
      <c:valAx>
        <c:axId val="969196416"/>
        <c:scaling>
          <c:orientation val="minMax"/>
        </c:scaling>
        <c:delete val="0"/>
        <c:axPos val="l"/>
        <c:majorGridlines>
          <c:spPr>
            <a:ln w="9525" cap="flat" cmpd="sng" algn="ctr">
              <a:solidFill>
                <a:schemeClr val="bg1"/>
              </a:solidFill>
              <a:round/>
            </a:ln>
            <a:effectLst/>
          </c:spPr>
        </c:majorGridlines>
        <c:numFmt formatCode="General" sourceLinked="1"/>
        <c:majorTickMark val="none"/>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691941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1"/>
            <c:invertIfNegative val="0"/>
            <c:bubble3D val="0"/>
            <c:extLst>
              <c:ext xmlns:c16="http://schemas.microsoft.com/office/drawing/2014/chart" uri="{C3380CC4-5D6E-409C-BE32-E72D297353CC}">
                <c16:uniqueId val="{00000000-6297-448E-AF56-EFC511DF06FB}"/>
              </c:ext>
            </c:extLst>
          </c:dPt>
          <c:dLbls>
            <c:dLbl>
              <c:idx val="0"/>
              <c:layout>
                <c:manualLayout>
                  <c:x val="-1.0057094199971616E-2"/>
                  <c:y val="-0.24128387759965805"/>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297-448E-AF56-EFC511DF06F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spPr>
              <a:ln w="19050" cap="rnd">
                <a:solidFill>
                  <a:schemeClr val="accent1"/>
                </a:solidFill>
                <a:prstDash val="sysDot"/>
              </a:ln>
              <a:effectLst/>
            </c:spPr>
            <c:trendlineType val="linear"/>
            <c:dispRSqr val="0"/>
            <c:dispEq val="0"/>
          </c:trendline>
          <c:errBars>
            <c:errBarType val="both"/>
            <c:errValType val="cust"/>
            <c:noEndCap val="0"/>
            <c:plus>
              <c:numLit>
                <c:formatCode>General</c:formatCode>
                <c:ptCount val="1"/>
                <c:pt idx="0">
                  <c:v>0.37</c:v>
                </c:pt>
              </c:numLit>
            </c:plus>
            <c:minus>
              <c:numLit>
                <c:formatCode>General</c:formatCode>
                <c:ptCount val="1"/>
                <c:pt idx="0">
                  <c:v>0.25</c:v>
                </c:pt>
              </c:numLit>
            </c:minus>
            <c:spPr>
              <a:noFill/>
              <a:ln w="22225" cap="flat" cmpd="sng" algn="ctr">
                <a:solidFill>
                  <a:schemeClr val="tx1"/>
                </a:solidFill>
                <a:round/>
              </a:ln>
              <a:effectLst/>
            </c:spPr>
          </c:errBars>
          <c:cat>
            <c:numRef>
              <c:f>Sheet1!$A$2</c:f>
              <c:numCache>
                <c:formatCode>General</c:formatCode>
                <c:ptCount val="1"/>
              </c:numCache>
            </c:numRef>
          </c:cat>
          <c:val>
            <c:numRef>
              <c:f>Sheet1!$B$2</c:f>
              <c:numCache>
                <c:formatCode>General</c:formatCode>
                <c:ptCount val="1"/>
                <c:pt idx="0">
                  <c:v>0.76</c:v>
                </c:pt>
              </c:numCache>
            </c:numRef>
          </c:val>
          <c:extLst>
            <c:ext xmlns:c16="http://schemas.microsoft.com/office/drawing/2014/chart" uri="{C3380CC4-5D6E-409C-BE32-E72D297353CC}">
              <c16:uniqueId val="{00000003-6297-448E-AF56-EFC511DF06FB}"/>
            </c:ext>
          </c:extLst>
        </c:ser>
        <c:dLbls>
          <c:showLegendKey val="0"/>
          <c:showVal val="0"/>
          <c:showCatName val="0"/>
          <c:showSerName val="0"/>
          <c:showPercent val="0"/>
          <c:showBubbleSize val="0"/>
        </c:dLbls>
        <c:gapWidth val="219"/>
        <c:overlap val="-27"/>
        <c:axId val="1273304480"/>
        <c:axId val="1273301216"/>
      </c:barChart>
      <c:catAx>
        <c:axId val="1273304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73301216"/>
        <c:crosses val="autoZero"/>
        <c:auto val="1"/>
        <c:lblAlgn val="ctr"/>
        <c:lblOffset val="100"/>
        <c:noMultiLvlLbl val="0"/>
      </c:catAx>
      <c:valAx>
        <c:axId val="1273301216"/>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200" b="1" dirty="0">
                    <a:solidFill>
                      <a:schemeClr val="tx1"/>
                    </a:solidFill>
                  </a:rPr>
                  <a:t>Odds</a:t>
                </a:r>
                <a:r>
                  <a:rPr lang="en-US" sz="1200" b="1" baseline="0" dirty="0">
                    <a:solidFill>
                      <a:schemeClr val="tx1"/>
                    </a:solidFill>
                  </a:rPr>
                  <a:t> Ratio</a:t>
                </a:r>
                <a:endParaRPr lang="en-US" sz="1200" b="1" dirty="0">
                  <a:solidFill>
                    <a:schemeClr val="tx1"/>
                  </a:solidFill>
                </a:endParaRPr>
              </a:p>
            </c:rich>
          </c:tx>
          <c:layout>
            <c:manualLayout>
              <c:xMode val="edge"/>
              <c:yMode val="edge"/>
              <c:x val="1.9409844655742716E-2"/>
              <c:y val="0.16240069584104477"/>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733044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2-098D-45AA-9557-5C7B4B70365A}"/>
              </c:ext>
            </c:extLst>
          </c:dPt>
          <c:dPt>
            <c:idx val="1"/>
            <c:invertIfNegative val="0"/>
            <c:bubble3D val="0"/>
            <c:spPr>
              <a:solidFill>
                <a:schemeClr val="bg1">
                  <a:lumMod val="65000"/>
                </a:schemeClr>
              </a:solidFill>
              <a:ln>
                <a:noFill/>
              </a:ln>
              <a:effectLst/>
            </c:spPr>
            <c:extLst>
              <c:ext xmlns:c16="http://schemas.microsoft.com/office/drawing/2014/chart" uri="{C3380CC4-5D6E-409C-BE32-E72D297353CC}">
                <c16:uniqueId val="{00000003-D019-4E8B-B7A4-88B671FE3B3C}"/>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Remdesivir (n=537)</c:v>
                </c:pt>
                <c:pt idx="1">
                  <c:v>Placebo (n=520)</c:v>
                </c:pt>
              </c:strCache>
            </c:strRef>
          </c:cat>
          <c:val>
            <c:numRef>
              <c:f>Sheet1!$B$2:$B$3</c:f>
              <c:numCache>
                <c:formatCode>General</c:formatCode>
                <c:ptCount val="2"/>
                <c:pt idx="0">
                  <c:v>11</c:v>
                </c:pt>
                <c:pt idx="1">
                  <c:v>15</c:v>
                </c:pt>
              </c:numCache>
            </c:numRef>
          </c:val>
          <c:extLst>
            <c:ext xmlns:c16="http://schemas.microsoft.com/office/drawing/2014/chart" uri="{C3380CC4-5D6E-409C-BE32-E72D297353CC}">
              <c16:uniqueId val="{00000000-D019-4E8B-B7A4-88B671FE3B3C}"/>
            </c:ext>
          </c:extLst>
        </c:ser>
        <c:dLbls>
          <c:showLegendKey val="0"/>
          <c:showVal val="0"/>
          <c:showCatName val="0"/>
          <c:showSerName val="0"/>
          <c:showPercent val="0"/>
          <c:showBubbleSize val="0"/>
        </c:dLbls>
        <c:gapWidth val="100"/>
        <c:overlap val="-27"/>
        <c:axId val="1273299584"/>
        <c:axId val="1273305024"/>
      </c:barChart>
      <c:catAx>
        <c:axId val="1273299584"/>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273305024"/>
        <c:crosses val="autoZero"/>
        <c:auto val="1"/>
        <c:lblAlgn val="ctr"/>
        <c:lblOffset val="100"/>
        <c:noMultiLvlLbl val="0"/>
      </c:catAx>
      <c:valAx>
        <c:axId val="1273305024"/>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330">
                    <a:solidFill>
                      <a:schemeClr val="tx1"/>
                    </a:solidFill>
                  </a:rPr>
                  <a:t>Median time to recovery</a:t>
                </a:r>
                <a:r>
                  <a:rPr lang="en-US" sz="1330" baseline="0">
                    <a:solidFill>
                      <a:schemeClr val="tx1"/>
                    </a:solidFill>
                  </a:rPr>
                  <a:t>, days</a:t>
                </a:r>
                <a:endParaRPr lang="en-US" sz="1330">
                  <a:solidFill>
                    <a:schemeClr val="tx1"/>
                  </a:solidFill>
                </a:endParaRP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273299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2-0506-4382-A0F1-642BB2841B24}"/>
              </c:ext>
            </c:extLst>
          </c:dPt>
          <c:dPt>
            <c:idx val="1"/>
            <c:invertIfNegative val="0"/>
            <c:bubble3D val="0"/>
            <c:spPr>
              <a:solidFill>
                <a:schemeClr val="bg1">
                  <a:lumMod val="65000"/>
                </a:schemeClr>
              </a:solidFill>
              <a:ln>
                <a:noFill/>
              </a:ln>
              <a:effectLst/>
            </c:spPr>
            <c:extLst>
              <c:ext xmlns:c16="http://schemas.microsoft.com/office/drawing/2014/chart" uri="{C3380CC4-5D6E-409C-BE32-E72D297353CC}">
                <c16:uniqueId val="{00000001-1890-4660-A695-3C4DAAE3ED84}"/>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Remdesivir (n=537)</c:v>
                </c:pt>
                <c:pt idx="1">
                  <c:v>Placebo (n=520)</c:v>
                </c:pt>
              </c:strCache>
            </c:strRef>
          </c:cat>
          <c:val>
            <c:numRef>
              <c:f>Sheet1!$B$2:$B$3</c:f>
              <c:numCache>
                <c:formatCode>General</c:formatCode>
                <c:ptCount val="2"/>
                <c:pt idx="0">
                  <c:v>8</c:v>
                </c:pt>
                <c:pt idx="1">
                  <c:v>11.6</c:v>
                </c:pt>
              </c:numCache>
            </c:numRef>
          </c:val>
          <c:extLst>
            <c:ext xmlns:c16="http://schemas.microsoft.com/office/drawing/2014/chart" uri="{C3380CC4-5D6E-409C-BE32-E72D297353CC}">
              <c16:uniqueId val="{00000002-1890-4660-A695-3C4DAAE3ED84}"/>
            </c:ext>
          </c:extLst>
        </c:ser>
        <c:dLbls>
          <c:showLegendKey val="0"/>
          <c:showVal val="0"/>
          <c:showCatName val="0"/>
          <c:showSerName val="0"/>
          <c:showPercent val="0"/>
          <c:showBubbleSize val="0"/>
        </c:dLbls>
        <c:gapWidth val="100"/>
        <c:overlap val="-27"/>
        <c:axId val="1273304480"/>
        <c:axId val="1273301216"/>
      </c:barChart>
      <c:catAx>
        <c:axId val="1273304480"/>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273301216"/>
        <c:crosses val="autoZero"/>
        <c:auto val="1"/>
        <c:lblAlgn val="ctr"/>
        <c:lblOffset val="100"/>
        <c:noMultiLvlLbl val="0"/>
      </c:catAx>
      <c:valAx>
        <c:axId val="1273301216"/>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a:solidFill>
                      <a:schemeClr val="tx1"/>
                    </a:solidFill>
                  </a:rPr>
                  <a:t>Mortality, %</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2733044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drawing1.xml><?xml version="1.0" encoding="utf-8"?>
<c:userShapes xmlns:c="http://schemas.openxmlformats.org/drawingml/2006/chart">
  <cdr:relSizeAnchor xmlns:cdr="http://schemas.openxmlformats.org/drawingml/2006/chartDrawing">
    <cdr:from>
      <cdr:x>0.55777</cdr:x>
      <cdr:y>0.08134</cdr:y>
    </cdr:from>
    <cdr:to>
      <cdr:x>0.81999</cdr:x>
      <cdr:y>0.23304</cdr:y>
    </cdr:to>
    <cdr:pic>
      <cdr:nvPicPr>
        <cdr:cNvPr id="2" name="chart">
          <a:extLst xmlns:a="http://schemas.openxmlformats.org/drawingml/2006/main">
            <a:ext uri="{FF2B5EF4-FFF2-40B4-BE49-F238E27FC236}">
              <a16:creationId xmlns:a16="http://schemas.microsoft.com/office/drawing/2014/main" id="{B5A86011-215F-492A-8A04-BD0F6E9425BF}"/>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2554682" y="147108"/>
          <a:ext cx="1201016" cy="274344"/>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34AB2A-DE4D-4E35-9C01-491833BAA1F6}" type="datetimeFigureOut">
              <a:rPr lang="en-US" smtClean="0"/>
              <a:t>5/12/2020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F431BB-6955-49F8-AC0D-CE3FEB40E5FF}" type="slidenum">
              <a:rPr lang="en-US" smtClean="0"/>
              <a:t>‹#›</a:t>
            </a:fld>
            <a:endParaRPr lang="en-US"/>
          </a:p>
        </p:txBody>
      </p:sp>
    </p:spTree>
    <p:extLst>
      <p:ext uri="{BB962C8B-B14F-4D97-AF65-F5344CB8AC3E}">
        <p14:creationId xmlns:p14="http://schemas.microsoft.com/office/powerpoint/2010/main" val="2232270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250" y="838200"/>
            <a:ext cx="6027738" cy="3390900"/>
          </a:xfrm>
          <a:prstGeom prst="rect">
            <a:avLst/>
          </a:prstGeom>
        </p:spPr>
      </p:sp>
      <p:sp>
        <p:nvSpPr>
          <p:cNvPr id="3" name="Notes Placeholder 2"/>
          <p:cNvSpPr>
            <a:spLocks noGrp="1"/>
          </p:cNvSpPr>
          <p:nvPr>
            <p:ph type="body" idx="1"/>
          </p:nvPr>
        </p:nvSpPr>
        <p:spPr>
          <a:xfrm>
            <a:off x="476249" y="4400550"/>
            <a:ext cx="6028266" cy="3771900"/>
          </a:xfrm>
          <a:prstGeom prst="rect">
            <a:avLst/>
          </a:prstGeom>
        </p:spPr>
        <p:txBody>
          <a:bodyPr/>
          <a:lstStyle/>
          <a:p>
            <a:endParaRPr lang="en-US" dirty="0"/>
          </a:p>
        </p:txBody>
      </p:sp>
      <p:sp>
        <p:nvSpPr>
          <p:cNvPr id="4" name="Slide Number Placeholder 3"/>
          <p:cNvSpPr>
            <a:spLocks noGrp="1"/>
          </p:cNvSpPr>
          <p:nvPr>
            <p:ph type="sldNum" sz="quarter" idx="5"/>
          </p:nvPr>
        </p:nvSpPr>
        <p:spPr>
          <a:xfrm>
            <a:off x="3884612" y="8685213"/>
            <a:ext cx="2971800" cy="458787"/>
          </a:xfrm>
          <a:prstGeom prst="rect">
            <a:avLst/>
          </a:prstGeo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AFB5A5E-3CD4-43F0-92D6-5249E27E1142}" type="slidenum">
              <a:rPr kumimoji="0" lang="en-US"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242356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250" y="838200"/>
            <a:ext cx="6027738" cy="3390900"/>
          </a:xfrm>
          <a:prstGeom prst="rect">
            <a:avLst/>
          </a:prstGeom>
        </p:spPr>
      </p:sp>
      <p:sp>
        <p:nvSpPr>
          <p:cNvPr id="3" name="Notes Placeholder 2"/>
          <p:cNvSpPr>
            <a:spLocks noGrp="1"/>
          </p:cNvSpPr>
          <p:nvPr>
            <p:ph type="body" idx="1"/>
          </p:nvPr>
        </p:nvSpPr>
        <p:spPr>
          <a:xfrm>
            <a:off x="476249" y="4400550"/>
            <a:ext cx="6028266" cy="3771900"/>
          </a:xfrm>
          <a:prstGeom prst="rect">
            <a:avLst/>
          </a:prstGeom>
        </p:spPr>
        <p:txBody>
          <a:bodyPr/>
          <a:lstStyle/>
          <a:p>
            <a:endParaRPr lang="en-US" dirty="0"/>
          </a:p>
        </p:txBody>
      </p:sp>
      <p:sp>
        <p:nvSpPr>
          <p:cNvPr id="4" name="Slide Number Placeholder 3"/>
          <p:cNvSpPr>
            <a:spLocks noGrp="1"/>
          </p:cNvSpPr>
          <p:nvPr>
            <p:ph type="sldNum" sz="quarter" idx="5"/>
          </p:nvPr>
        </p:nvSpPr>
        <p:spPr>
          <a:xfrm>
            <a:off x="3884612" y="8685213"/>
            <a:ext cx="2971800" cy="458787"/>
          </a:xfrm>
          <a:prstGeom prst="rect">
            <a:avLst/>
          </a:prstGeo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AFB5A5E-3CD4-43F0-92D6-5249E27E1142}" type="slidenum">
              <a:rPr kumimoji="0" lang="en-US"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561508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250" y="838200"/>
            <a:ext cx="6027738" cy="3390900"/>
          </a:xfrm>
        </p:spPr>
      </p:sp>
      <p:sp>
        <p:nvSpPr>
          <p:cNvPr id="3" name="Notes Placeholder 2"/>
          <p:cNvSpPr>
            <a:spLocks noGrp="1"/>
          </p:cNvSpPr>
          <p:nvPr>
            <p:ph type="body" idx="1"/>
          </p:nvPr>
        </p:nvSpPr>
        <p:spPr>
          <a:xfrm>
            <a:off x="476250" y="4400550"/>
            <a:ext cx="6028266" cy="3771900"/>
          </a:xfrm>
        </p:spPr>
        <p:txBody>
          <a:bodyPr/>
          <a:lstStyle/>
          <a:p>
            <a:endParaRPr lang="en-US"/>
          </a:p>
        </p:txBody>
      </p:sp>
      <p:sp>
        <p:nvSpPr>
          <p:cNvPr id="4" name="Slide Number Placeholder 3"/>
          <p:cNvSpPr>
            <a:spLocks noGrp="1"/>
          </p:cNvSpPr>
          <p:nvPr>
            <p:ph type="sldNum" sz="quarter" idx="5"/>
          </p:nvPr>
        </p:nvSpPr>
        <p:spPr>
          <a:xfrm>
            <a:off x="3884613" y="8685213"/>
            <a:ext cx="2971800" cy="458787"/>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498D89A-5A6C-4F82-B9ED-9B30F5DD2230}"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653631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250" y="838200"/>
            <a:ext cx="6027738" cy="3390900"/>
          </a:xfrm>
          <a:prstGeom prst="rect">
            <a:avLst/>
          </a:prstGeom>
        </p:spPr>
      </p:sp>
      <p:sp>
        <p:nvSpPr>
          <p:cNvPr id="3" name="Notes Placeholder 2"/>
          <p:cNvSpPr>
            <a:spLocks noGrp="1"/>
          </p:cNvSpPr>
          <p:nvPr>
            <p:ph type="body" idx="1"/>
          </p:nvPr>
        </p:nvSpPr>
        <p:spPr>
          <a:xfrm>
            <a:off x="476249" y="4400550"/>
            <a:ext cx="6028266" cy="377190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a:xfrm>
            <a:off x="3884612" y="8685213"/>
            <a:ext cx="2971800" cy="458787"/>
          </a:xfrm>
          <a:prstGeom prst="rect">
            <a:avLst/>
          </a:prstGeo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3C7CFA2-6A2F-46AA-95BF-A0912D10AC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10359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250" y="838200"/>
            <a:ext cx="6027738" cy="3390900"/>
          </a:xfrm>
          <a:prstGeom prst="rect">
            <a:avLst/>
          </a:prstGeom>
        </p:spPr>
      </p:sp>
      <p:sp>
        <p:nvSpPr>
          <p:cNvPr id="3" name="Notes Placeholder 2"/>
          <p:cNvSpPr>
            <a:spLocks noGrp="1"/>
          </p:cNvSpPr>
          <p:nvPr>
            <p:ph type="body" idx="1"/>
          </p:nvPr>
        </p:nvSpPr>
        <p:spPr>
          <a:xfrm>
            <a:off x="476249" y="4400550"/>
            <a:ext cx="6028266" cy="377190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a:xfrm>
            <a:off x="3884612" y="8685213"/>
            <a:ext cx="2971800" cy="458787"/>
          </a:xfrm>
          <a:prstGeom prst="rect">
            <a:avLst/>
          </a:prstGeo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3C7CFA2-6A2F-46AA-95BF-A0912D10AC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626487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250" y="838200"/>
            <a:ext cx="6027738" cy="3390900"/>
          </a:xfrm>
          <a:prstGeom prst="rect">
            <a:avLst/>
          </a:prstGeom>
        </p:spPr>
      </p:sp>
      <p:sp>
        <p:nvSpPr>
          <p:cNvPr id="3" name="Notes Placeholder 2"/>
          <p:cNvSpPr>
            <a:spLocks noGrp="1"/>
          </p:cNvSpPr>
          <p:nvPr>
            <p:ph type="body" idx="1"/>
          </p:nvPr>
        </p:nvSpPr>
        <p:spPr>
          <a:xfrm>
            <a:off x="476249" y="4400550"/>
            <a:ext cx="6028266" cy="3771900"/>
          </a:xfrm>
          <a:prstGeom prst="rect">
            <a:avLst/>
          </a:prstGeom>
        </p:spPr>
        <p:txBody>
          <a:bodyPr>
            <a:normAutofit/>
          </a:bodyPr>
          <a:lstStyle/>
          <a:p>
            <a:endParaRPr lang="en-US" dirty="0"/>
          </a:p>
        </p:txBody>
      </p:sp>
      <p:sp>
        <p:nvSpPr>
          <p:cNvPr id="4" name="Slide Number Placeholder 3"/>
          <p:cNvSpPr>
            <a:spLocks noGrp="1"/>
          </p:cNvSpPr>
          <p:nvPr>
            <p:ph type="sldNum" sz="quarter" idx="5"/>
          </p:nvPr>
        </p:nvSpPr>
        <p:spPr>
          <a:xfrm>
            <a:off x="3884612" y="8685213"/>
            <a:ext cx="2971800" cy="458787"/>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FB5A5E-3CD4-43F0-92D6-5249E27E1142}" type="slidenum">
              <a:rPr kumimoji="0" lang="en-US" alt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560738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250" y="838200"/>
            <a:ext cx="6027738" cy="3390900"/>
          </a:xfrm>
          <a:prstGeom prst="rect">
            <a:avLst/>
          </a:prstGeom>
        </p:spPr>
      </p:sp>
      <p:sp>
        <p:nvSpPr>
          <p:cNvPr id="3" name="Notes Placeholder 2"/>
          <p:cNvSpPr>
            <a:spLocks noGrp="1"/>
          </p:cNvSpPr>
          <p:nvPr>
            <p:ph type="body" idx="1"/>
          </p:nvPr>
        </p:nvSpPr>
        <p:spPr>
          <a:xfrm>
            <a:off x="476249" y="4400550"/>
            <a:ext cx="6028266" cy="3771900"/>
          </a:xfrm>
          <a:prstGeom prst="rect">
            <a:avLst/>
          </a:prstGeom>
        </p:spPr>
        <p:txBody>
          <a:bodyPr>
            <a:normAutofit/>
          </a:bodyPr>
          <a:lstStyle/>
          <a:p>
            <a:endParaRPr lang="en-US" dirty="0"/>
          </a:p>
        </p:txBody>
      </p:sp>
      <p:sp>
        <p:nvSpPr>
          <p:cNvPr id="4" name="Slide Number Placeholder 3"/>
          <p:cNvSpPr>
            <a:spLocks noGrp="1"/>
          </p:cNvSpPr>
          <p:nvPr>
            <p:ph type="sldNum" sz="quarter" idx="5"/>
          </p:nvPr>
        </p:nvSpPr>
        <p:spPr>
          <a:xfrm>
            <a:off x="3884612" y="8685213"/>
            <a:ext cx="2971800" cy="458787"/>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FB5A5E-3CD4-43F0-92D6-5249E27E1142}" type="slidenum">
              <a:rPr kumimoji="0" lang="en-US" alt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557791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250" y="838200"/>
            <a:ext cx="6027738" cy="3390900"/>
          </a:xfrm>
          <a:prstGeom prst="rect">
            <a:avLst/>
          </a:prstGeom>
        </p:spPr>
      </p:sp>
      <p:sp>
        <p:nvSpPr>
          <p:cNvPr id="3" name="Notes Placeholder 2"/>
          <p:cNvSpPr>
            <a:spLocks noGrp="1"/>
          </p:cNvSpPr>
          <p:nvPr>
            <p:ph type="body" idx="1"/>
          </p:nvPr>
        </p:nvSpPr>
        <p:spPr>
          <a:xfrm>
            <a:off x="476249" y="4400550"/>
            <a:ext cx="6028266" cy="3771900"/>
          </a:xfrm>
          <a:prstGeom prst="rect">
            <a:avLst/>
          </a:prstGeom>
        </p:spPr>
        <p:txBody>
          <a:bodyPr/>
          <a:lstStyle/>
          <a:p>
            <a:endParaRPr lang="en-US" dirty="0"/>
          </a:p>
        </p:txBody>
      </p:sp>
      <p:sp>
        <p:nvSpPr>
          <p:cNvPr id="4" name="Slide Number Placeholder 3"/>
          <p:cNvSpPr>
            <a:spLocks noGrp="1"/>
          </p:cNvSpPr>
          <p:nvPr>
            <p:ph type="sldNum" sz="quarter" idx="5"/>
          </p:nvPr>
        </p:nvSpPr>
        <p:spPr>
          <a:xfrm>
            <a:off x="3884612" y="8685213"/>
            <a:ext cx="2971800" cy="458787"/>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FB5A5E-3CD4-43F0-92D6-5249E27E1142}" type="slidenum">
              <a:rPr kumimoji="0" lang="en-US" alt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9939383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250" y="838200"/>
            <a:ext cx="6027738" cy="3390900"/>
          </a:xfrm>
          <a:prstGeom prst="rect">
            <a:avLst/>
          </a:prstGeom>
        </p:spPr>
      </p:sp>
      <p:sp>
        <p:nvSpPr>
          <p:cNvPr id="3" name="Notes Placeholder 2"/>
          <p:cNvSpPr>
            <a:spLocks noGrp="1"/>
          </p:cNvSpPr>
          <p:nvPr>
            <p:ph type="body" idx="1"/>
          </p:nvPr>
        </p:nvSpPr>
        <p:spPr>
          <a:xfrm>
            <a:off x="476249" y="4400550"/>
            <a:ext cx="6028266" cy="377190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a:xfrm>
            <a:off x="3884612" y="8685213"/>
            <a:ext cx="2971800" cy="458787"/>
          </a:xfrm>
          <a:prstGeom prst="rect">
            <a:avLst/>
          </a:prstGeo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3C7CFA2-6A2F-46AA-95BF-A0912D10AC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11371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250" y="838200"/>
            <a:ext cx="6027738" cy="3390900"/>
          </a:xfrm>
        </p:spPr>
      </p:sp>
      <p:sp>
        <p:nvSpPr>
          <p:cNvPr id="3" name="Notes Placeholder 2"/>
          <p:cNvSpPr>
            <a:spLocks noGrp="1"/>
          </p:cNvSpPr>
          <p:nvPr>
            <p:ph type="body" idx="1"/>
          </p:nvPr>
        </p:nvSpPr>
        <p:spPr>
          <a:xfrm>
            <a:off x="476250" y="4400550"/>
            <a:ext cx="6028266" cy="3771900"/>
          </a:xfrm>
        </p:spPr>
        <p:txBody>
          <a:bodyPr/>
          <a:lstStyle/>
          <a:p>
            <a:endParaRPr lang="en-US"/>
          </a:p>
        </p:txBody>
      </p:sp>
      <p:sp>
        <p:nvSpPr>
          <p:cNvPr id="4" name="Slide Number Placeholder 3"/>
          <p:cNvSpPr>
            <a:spLocks noGrp="1"/>
          </p:cNvSpPr>
          <p:nvPr>
            <p:ph type="sldNum" sz="quarter" idx="5"/>
          </p:nvPr>
        </p:nvSpPr>
        <p:spPr>
          <a:xfrm>
            <a:off x="3884613" y="8685213"/>
            <a:ext cx="2971800" cy="458787"/>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498D89A-5A6C-4F82-B9ED-9B30F5DD2230}"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1539913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250" y="838200"/>
            <a:ext cx="6027738" cy="3390900"/>
          </a:xfrm>
          <a:prstGeom prst="rect">
            <a:avLst/>
          </a:prstGeom>
        </p:spPr>
      </p:sp>
      <p:sp>
        <p:nvSpPr>
          <p:cNvPr id="3" name="Notes Placeholder 2"/>
          <p:cNvSpPr>
            <a:spLocks noGrp="1"/>
          </p:cNvSpPr>
          <p:nvPr>
            <p:ph type="body" idx="1"/>
          </p:nvPr>
        </p:nvSpPr>
        <p:spPr>
          <a:xfrm>
            <a:off x="476249" y="4400550"/>
            <a:ext cx="6028266" cy="377190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a:xfrm>
            <a:off x="3884612" y="8685213"/>
            <a:ext cx="2971800" cy="458787"/>
          </a:xfrm>
          <a:prstGeom prst="rect">
            <a:avLst/>
          </a:prstGeo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3C7CFA2-6A2F-46AA-95BF-A0912D10AC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45263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250" y="838200"/>
            <a:ext cx="6027738" cy="3390900"/>
          </a:xfrm>
          <a:prstGeom prst="rect">
            <a:avLst/>
          </a:prstGeom>
        </p:spPr>
      </p:sp>
      <p:sp>
        <p:nvSpPr>
          <p:cNvPr id="3" name="Notes Placeholder 2"/>
          <p:cNvSpPr>
            <a:spLocks noGrp="1"/>
          </p:cNvSpPr>
          <p:nvPr>
            <p:ph type="body" idx="1"/>
          </p:nvPr>
        </p:nvSpPr>
        <p:spPr>
          <a:xfrm>
            <a:off x="476249" y="4400550"/>
            <a:ext cx="6028266" cy="3771900"/>
          </a:xfrm>
          <a:prstGeom prst="rect">
            <a:avLst/>
          </a:prstGeom>
        </p:spPr>
        <p:txBody>
          <a:bodyPr/>
          <a:lstStyle/>
          <a:p>
            <a:endParaRPr lang="en-US"/>
          </a:p>
        </p:txBody>
      </p:sp>
      <p:sp>
        <p:nvSpPr>
          <p:cNvPr id="4" name="Slide Number Placeholder 3"/>
          <p:cNvSpPr>
            <a:spLocks noGrp="1"/>
          </p:cNvSpPr>
          <p:nvPr>
            <p:ph type="sldNum" sz="quarter" idx="10"/>
          </p:nvPr>
        </p:nvSpPr>
        <p:spPr>
          <a:xfrm>
            <a:off x="3884612" y="8685213"/>
            <a:ext cx="2971800" cy="458787"/>
          </a:xfrm>
          <a:prstGeom prst="rect">
            <a:avLst/>
          </a:prstGeo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F4FBC3A-A12C-40F9-BB8D-BC30C7901396}"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0378112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250" y="838200"/>
            <a:ext cx="6027738" cy="3390900"/>
          </a:xfrm>
          <a:prstGeom prst="rect">
            <a:avLst/>
          </a:prstGeom>
        </p:spPr>
      </p:sp>
      <p:sp>
        <p:nvSpPr>
          <p:cNvPr id="3" name="Notes Placeholder 2"/>
          <p:cNvSpPr>
            <a:spLocks noGrp="1"/>
          </p:cNvSpPr>
          <p:nvPr>
            <p:ph type="body" idx="1"/>
          </p:nvPr>
        </p:nvSpPr>
        <p:spPr>
          <a:xfrm>
            <a:off x="476249" y="4400550"/>
            <a:ext cx="6028266" cy="3771900"/>
          </a:xfrm>
          <a:prstGeom prst="rect">
            <a:avLst/>
          </a:prstGeom>
        </p:spPr>
        <p:txBody>
          <a:bodyPr/>
          <a:lstStyle/>
          <a:p>
            <a:endParaRPr lang="en-US"/>
          </a:p>
        </p:txBody>
      </p:sp>
      <p:sp>
        <p:nvSpPr>
          <p:cNvPr id="4" name="Slide Number Placeholder 3"/>
          <p:cNvSpPr>
            <a:spLocks noGrp="1"/>
          </p:cNvSpPr>
          <p:nvPr>
            <p:ph type="sldNum" sz="quarter" idx="5"/>
          </p:nvPr>
        </p:nvSpPr>
        <p:spPr>
          <a:xfrm>
            <a:off x="3884612" y="8685213"/>
            <a:ext cx="2971800" cy="458787"/>
          </a:xfrm>
          <a:prstGeom prst="rect">
            <a:avLst/>
          </a:prstGeo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AFB5A5E-3CD4-43F0-92D6-5249E27E1142}" type="slidenum">
              <a:rPr kumimoji="0" lang="en-US"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1990325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250" y="838200"/>
            <a:ext cx="6027738" cy="3390900"/>
          </a:xfrm>
          <a:prstGeom prst="rect">
            <a:avLst/>
          </a:prstGeom>
        </p:spPr>
      </p:sp>
      <p:sp>
        <p:nvSpPr>
          <p:cNvPr id="3" name="Notes Placeholder 2"/>
          <p:cNvSpPr>
            <a:spLocks noGrp="1"/>
          </p:cNvSpPr>
          <p:nvPr>
            <p:ph type="body" idx="1"/>
          </p:nvPr>
        </p:nvSpPr>
        <p:spPr>
          <a:xfrm>
            <a:off x="476249" y="4400550"/>
            <a:ext cx="6028266" cy="3771900"/>
          </a:xfrm>
          <a:prstGeom prst="rect">
            <a:avLst/>
          </a:prstGeom>
        </p:spPr>
        <p:txBody>
          <a:bodyPr>
            <a:normAutofit/>
          </a:bodyPr>
          <a:lstStyle/>
          <a:p>
            <a:endParaRPr lang="en-US" dirty="0"/>
          </a:p>
        </p:txBody>
      </p:sp>
      <p:sp>
        <p:nvSpPr>
          <p:cNvPr id="4" name="Slide Number Placeholder 3"/>
          <p:cNvSpPr>
            <a:spLocks noGrp="1"/>
          </p:cNvSpPr>
          <p:nvPr>
            <p:ph type="sldNum" sz="quarter" idx="5"/>
          </p:nvPr>
        </p:nvSpPr>
        <p:spPr>
          <a:xfrm>
            <a:off x="3884612" y="8685213"/>
            <a:ext cx="2971800" cy="458787"/>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FB5A5E-3CD4-43F0-92D6-5249E27E1142}" type="slidenum">
              <a:rPr kumimoji="0" lang="en-US" alt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6462783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250" y="838200"/>
            <a:ext cx="6027738" cy="3390900"/>
          </a:xfrm>
          <a:prstGeom prst="rect">
            <a:avLst/>
          </a:prstGeom>
        </p:spPr>
      </p:sp>
      <p:sp>
        <p:nvSpPr>
          <p:cNvPr id="3" name="Notes Placeholder 2"/>
          <p:cNvSpPr>
            <a:spLocks noGrp="1"/>
          </p:cNvSpPr>
          <p:nvPr>
            <p:ph type="body" idx="1"/>
          </p:nvPr>
        </p:nvSpPr>
        <p:spPr>
          <a:xfrm>
            <a:off x="476249" y="4400550"/>
            <a:ext cx="6028266" cy="3771900"/>
          </a:xfrm>
          <a:prstGeom prst="rect">
            <a:avLst/>
          </a:prstGeom>
        </p:spPr>
        <p:txBody>
          <a:bodyPr/>
          <a:lstStyle/>
          <a:p>
            <a:endParaRPr lang="en-US"/>
          </a:p>
        </p:txBody>
      </p:sp>
      <p:sp>
        <p:nvSpPr>
          <p:cNvPr id="4" name="Slide Number Placeholder 3"/>
          <p:cNvSpPr>
            <a:spLocks noGrp="1"/>
          </p:cNvSpPr>
          <p:nvPr>
            <p:ph type="sldNum" sz="quarter" idx="5"/>
          </p:nvPr>
        </p:nvSpPr>
        <p:spPr>
          <a:xfrm>
            <a:off x="3884612" y="8685213"/>
            <a:ext cx="2971800" cy="458787"/>
          </a:xfrm>
          <a:prstGeom prst="rect">
            <a:avLst/>
          </a:prstGeo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AFB5A5E-3CD4-43F0-92D6-5249E27E1142}" type="slidenum">
              <a:rPr kumimoji="0" lang="en-US"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8163104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250" y="838200"/>
            <a:ext cx="6027738" cy="3390900"/>
          </a:xfrm>
          <a:prstGeom prst="rect">
            <a:avLst/>
          </a:prstGeom>
        </p:spPr>
      </p:sp>
      <p:sp>
        <p:nvSpPr>
          <p:cNvPr id="3" name="Notes Placeholder 2"/>
          <p:cNvSpPr>
            <a:spLocks noGrp="1"/>
          </p:cNvSpPr>
          <p:nvPr>
            <p:ph type="body" idx="1"/>
          </p:nvPr>
        </p:nvSpPr>
        <p:spPr>
          <a:xfrm>
            <a:off x="476249" y="4400550"/>
            <a:ext cx="6028266" cy="3771900"/>
          </a:xfrm>
          <a:prstGeom prst="rect">
            <a:avLst/>
          </a:prstGeom>
        </p:spPr>
        <p:txBody>
          <a:bodyPr/>
          <a:lstStyle/>
          <a:p>
            <a:endParaRPr lang="en-US" dirty="0"/>
          </a:p>
        </p:txBody>
      </p:sp>
      <p:sp>
        <p:nvSpPr>
          <p:cNvPr id="4" name="Slide Number Placeholder 3"/>
          <p:cNvSpPr>
            <a:spLocks noGrp="1"/>
          </p:cNvSpPr>
          <p:nvPr>
            <p:ph type="sldNum" sz="quarter" idx="5"/>
          </p:nvPr>
        </p:nvSpPr>
        <p:spPr>
          <a:xfrm>
            <a:off x="3884612" y="8685213"/>
            <a:ext cx="2971800" cy="458787"/>
          </a:xfrm>
          <a:prstGeom prst="rect">
            <a:avLst/>
          </a:prstGeo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AFB5A5E-3CD4-43F0-92D6-5249E27E1142}" type="slidenum">
              <a:rPr kumimoji="0" lang="en-US"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702854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250" y="838200"/>
            <a:ext cx="6027738" cy="3390900"/>
          </a:xfrm>
          <a:prstGeom prst="rect">
            <a:avLst/>
          </a:prstGeom>
        </p:spPr>
      </p:sp>
      <p:sp>
        <p:nvSpPr>
          <p:cNvPr id="3" name="Notes Placeholder 2"/>
          <p:cNvSpPr>
            <a:spLocks noGrp="1"/>
          </p:cNvSpPr>
          <p:nvPr>
            <p:ph type="body" idx="1"/>
          </p:nvPr>
        </p:nvSpPr>
        <p:spPr>
          <a:xfrm>
            <a:off x="476249" y="4400550"/>
            <a:ext cx="6028266" cy="377190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a:xfrm>
            <a:off x="3884612" y="8685213"/>
            <a:ext cx="2971800" cy="458787"/>
          </a:xfrm>
          <a:prstGeom prst="rect">
            <a:avLst/>
          </a:prstGeo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3C7CFA2-6A2F-46AA-95BF-A0912D10AC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341737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250" y="838200"/>
            <a:ext cx="6027738" cy="3390900"/>
          </a:xfrm>
          <a:prstGeom prst="rect">
            <a:avLst/>
          </a:prstGeom>
        </p:spPr>
      </p:sp>
      <p:sp>
        <p:nvSpPr>
          <p:cNvPr id="3" name="Notes Placeholder 2"/>
          <p:cNvSpPr>
            <a:spLocks noGrp="1"/>
          </p:cNvSpPr>
          <p:nvPr>
            <p:ph type="body" idx="1"/>
          </p:nvPr>
        </p:nvSpPr>
        <p:spPr>
          <a:xfrm>
            <a:off x="476249" y="4400550"/>
            <a:ext cx="6028266" cy="3771900"/>
          </a:xfrm>
          <a:prstGeom prst="rect">
            <a:avLst/>
          </a:prstGeom>
        </p:spPr>
        <p:txBody>
          <a:bodyPr>
            <a:normAutofit/>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a:xfrm>
            <a:off x="3884612" y="8685213"/>
            <a:ext cx="2971800" cy="458787"/>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FB5A5E-3CD4-43F0-92D6-5249E27E1142}" type="slidenum">
              <a:rPr kumimoji="0" lang="en-US" alt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0334189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250" y="838200"/>
            <a:ext cx="6027738" cy="3390900"/>
          </a:xfrm>
          <a:prstGeom prst="rect">
            <a:avLst/>
          </a:prstGeom>
        </p:spPr>
      </p:sp>
      <p:sp>
        <p:nvSpPr>
          <p:cNvPr id="3" name="Notes Placeholder 2"/>
          <p:cNvSpPr>
            <a:spLocks noGrp="1"/>
          </p:cNvSpPr>
          <p:nvPr>
            <p:ph type="body" idx="1"/>
          </p:nvPr>
        </p:nvSpPr>
        <p:spPr>
          <a:xfrm>
            <a:off x="476249" y="4400550"/>
            <a:ext cx="6028266" cy="3771900"/>
          </a:xfrm>
          <a:prstGeom prst="rect">
            <a:avLst/>
          </a:prstGeom>
        </p:spPr>
        <p:txBody>
          <a:bodyPr>
            <a:normAutofit/>
          </a:bodyPr>
          <a:lstStyle/>
          <a:p>
            <a:pPr marL="152385" lv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a:xfrm>
            <a:off x="3884612" y="8685213"/>
            <a:ext cx="2971800" cy="458787"/>
          </a:xfrm>
          <a:prstGeom prst="rect">
            <a:avLst/>
          </a:prstGeo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3C7CFA2-6A2F-46AA-95BF-A0912D10AC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60691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250" y="838200"/>
            <a:ext cx="6027738" cy="3390900"/>
          </a:xfrm>
          <a:prstGeom prst="rect">
            <a:avLst/>
          </a:prstGeom>
        </p:spPr>
      </p:sp>
      <p:sp>
        <p:nvSpPr>
          <p:cNvPr id="3" name="Notes Placeholder 2"/>
          <p:cNvSpPr>
            <a:spLocks noGrp="1"/>
          </p:cNvSpPr>
          <p:nvPr>
            <p:ph type="body" idx="1"/>
          </p:nvPr>
        </p:nvSpPr>
        <p:spPr>
          <a:xfrm>
            <a:off x="476249" y="4400550"/>
            <a:ext cx="6028266" cy="377190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a:xfrm>
            <a:off x="3884612" y="8685213"/>
            <a:ext cx="2971800" cy="458787"/>
          </a:xfrm>
          <a:prstGeom prst="rect">
            <a:avLst/>
          </a:prstGeo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3C7CFA2-6A2F-46AA-95BF-A0912D10AC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35938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250" y="838200"/>
            <a:ext cx="6027738" cy="3390900"/>
          </a:xfrm>
          <a:prstGeom prst="rect">
            <a:avLst/>
          </a:prstGeom>
        </p:spPr>
      </p:sp>
      <p:sp>
        <p:nvSpPr>
          <p:cNvPr id="3" name="Notes Placeholder 2"/>
          <p:cNvSpPr>
            <a:spLocks noGrp="1"/>
          </p:cNvSpPr>
          <p:nvPr>
            <p:ph type="body" idx="1"/>
          </p:nvPr>
        </p:nvSpPr>
        <p:spPr>
          <a:xfrm>
            <a:off x="476249" y="4400550"/>
            <a:ext cx="6028266" cy="3771900"/>
          </a:xfrm>
          <a:prstGeom prst="rect">
            <a:avLst/>
          </a:prstGeom>
        </p:spPr>
        <p:txBody>
          <a:bodyPr/>
          <a:lstStyle/>
          <a:p>
            <a:endParaRPr lang="en-US"/>
          </a:p>
        </p:txBody>
      </p:sp>
      <p:sp>
        <p:nvSpPr>
          <p:cNvPr id="4" name="Slide Number Placeholder 3"/>
          <p:cNvSpPr>
            <a:spLocks noGrp="1"/>
          </p:cNvSpPr>
          <p:nvPr>
            <p:ph type="sldNum" sz="quarter" idx="5"/>
          </p:nvPr>
        </p:nvSpPr>
        <p:spPr>
          <a:xfrm>
            <a:off x="3884612" y="8685213"/>
            <a:ext cx="2971800" cy="458787"/>
          </a:xfrm>
          <a:prstGeom prst="rect">
            <a:avLst/>
          </a:prstGeo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AFB5A5E-3CD4-43F0-92D6-5249E27E1142}" type="slidenum">
              <a:rPr kumimoji="0" lang="en-US"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988236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250" y="838200"/>
            <a:ext cx="6027738" cy="3390900"/>
          </a:xfrm>
          <a:prstGeom prst="rect">
            <a:avLst/>
          </a:prstGeom>
        </p:spPr>
      </p:sp>
      <p:sp>
        <p:nvSpPr>
          <p:cNvPr id="3" name="Notes Placeholder 2"/>
          <p:cNvSpPr>
            <a:spLocks noGrp="1"/>
          </p:cNvSpPr>
          <p:nvPr>
            <p:ph type="body" idx="1"/>
          </p:nvPr>
        </p:nvSpPr>
        <p:spPr>
          <a:xfrm>
            <a:off x="476249" y="4400550"/>
            <a:ext cx="6028266" cy="3771900"/>
          </a:xfrm>
          <a:prstGeom prst="rect">
            <a:avLst/>
          </a:prstGeom>
        </p:spPr>
        <p:txBody>
          <a:bodyPr>
            <a:normAutofit/>
          </a:bodyPr>
          <a:lstStyle/>
          <a:p>
            <a:endParaRPr lang="en-US" dirty="0"/>
          </a:p>
        </p:txBody>
      </p:sp>
      <p:sp>
        <p:nvSpPr>
          <p:cNvPr id="4" name="Slide Number Placeholder 3"/>
          <p:cNvSpPr>
            <a:spLocks noGrp="1"/>
          </p:cNvSpPr>
          <p:nvPr>
            <p:ph type="sldNum" sz="quarter" idx="5"/>
          </p:nvPr>
        </p:nvSpPr>
        <p:spPr>
          <a:xfrm>
            <a:off x="3884612" y="8685213"/>
            <a:ext cx="2971800" cy="4587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3CED43-3395-4054-B2AA-473A9ECF5F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2925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52722C15-2D52-4820-85D6-8EE15EA02C57}"/>
              </a:ext>
            </a:extLst>
          </p:cNvPr>
          <p:cNvSpPr>
            <a:spLocks noGrp="1" noRot="1" noChangeAspect="1" noTextEdit="1"/>
          </p:cNvSpPr>
          <p:nvPr>
            <p:ph type="sldImg"/>
          </p:nvPr>
        </p:nvSpPr>
        <p:spPr bwMode="auto">
          <a:xfrm>
            <a:off x="476250" y="838200"/>
            <a:ext cx="6027738" cy="33909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E8D0BA1A-B8BF-48DD-87D7-9B560528B849}"/>
              </a:ext>
            </a:extLst>
          </p:cNvPr>
          <p:cNvSpPr>
            <a:spLocks noGrp="1"/>
          </p:cNvSpPr>
          <p:nvPr>
            <p:ph type="body" idx="1"/>
          </p:nvPr>
        </p:nvSpPr>
        <p:spPr bwMode="auto">
          <a:xfrm>
            <a:off x="476249" y="4400550"/>
            <a:ext cx="6028266" cy="3771900"/>
          </a:xfrm>
          <a:prstGeom prst="rect">
            <a:avLst/>
          </a:prstGeom>
        </p:spPr>
        <p:txBody>
          <a:bodyPr wrap="square" numCol="1" anchor="t" anchorCtr="0" compatLnSpc="1">
            <a:prstTxWarp prst="textNoShape">
              <a:avLst/>
            </a:prstTxWarp>
            <a:normAutofit/>
          </a:bodyPr>
          <a:lstStyle/>
          <a:p>
            <a:pPr marL="285750" indent="-285750" eaLnBrk="1" hangingPunct="1">
              <a:spcBef>
                <a:spcPct val="0"/>
              </a:spcBef>
              <a:buFont typeface="Arial" panose="020B0604020202020204" pitchFamily="34" charset="0"/>
              <a:buChar char="•"/>
              <a:defRPr/>
            </a:pPr>
            <a:endParaRPr lang="en-US" altLang="en-US" dirty="0"/>
          </a:p>
        </p:txBody>
      </p:sp>
      <p:sp>
        <p:nvSpPr>
          <p:cNvPr id="11268" name="Slide Number Placeholder 3">
            <a:extLst>
              <a:ext uri="{FF2B5EF4-FFF2-40B4-BE49-F238E27FC236}">
                <a16:creationId xmlns:a16="http://schemas.microsoft.com/office/drawing/2014/main" id="{187DDAA5-EE53-45CE-A2C8-7223AB28B3E2}"/>
              </a:ext>
            </a:extLst>
          </p:cNvPr>
          <p:cNvSpPr>
            <a:spLocks noGrp="1"/>
          </p:cNvSpPr>
          <p:nvPr>
            <p:ph type="sldNum" sz="quarter" idx="5"/>
          </p:nvPr>
        </p:nvSpPr>
        <p:spPr bwMode="auto">
          <a:xfrm>
            <a:off x="3884612"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C7B946B-6568-4720-923D-E1C306F74FD6}"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04134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250" y="838200"/>
            <a:ext cx="6027738" cy="3390900"/>
          </a:xfrm>
          <a:prstGeom prst="rect">
            <a:avLst/>
          </a:prstGeom>
        </p:spPr>
      </p:sp>
      <p:sp>
        <p:nvSpPr>
          <p:cNvPr id="3" name="Notes Placeholder 2"/>
          <p:cNvSpPr>
            <a:spLocks noGrp="1"/>
          </p:cNvSpPr>
          <p:nvPr>
            <p:ph type="body" idx="1"/>
          </p:nvPr>
        </p:nvSpPr>
        <p:spPr>
          <a:xfrm>
            <a:off x="476249" y="4400550"/>
            <a:ext cx="6028266" cy="3771900"/>
          </a:xfrm>
          <a:prstGeom prst="rect">
            <a:avLst/>
          </a:prstGeom>
        </p:spPr>
        <p:txBody>
          <a:bodyPr>
            <a:normAutofit/>
          </a:bodyPr>
          <a:lstStyle/>
          <a:p>
            <a:pPr marL="285750" indent="-285750" eaLnBrk="1" hangingPunct="1">
              <a:spcBef>
                <a:spcPct val="0"/>
              </a:spcBef>
              <a:buFont typeface="Arial" panose="020B0604020202020204" pitchFamily="34" charset="0"/>
              <a:buChar char="•"/>
              <a:defRPr/>
            </a:pPr>
            <a:endParaRPr lang="en-US" dirty="0"/>
          </a:p>
        </p:txBody>
      </p:sp>
      <p:sp>
        <p:nvSpPr>
          <p:cNvPr id="4" name="Slide Number Placeholder 3"/>
          <p:cNvSpPr>
            <a:spLocks noGrp="1"/>
          </p:cNvSpPr>
          <p:nvPr>
            <p:ph type="sldNum" sz="quarter" idx="5"/>
          </p:nvPr>
        </p:nvSpPr>
        <p:spPr>
          <a:xfrm>
            <a:off x="3884612" y="8685213"/>
            <a:ext cx="2971800" cy="458787"/>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FB5A5E-3CD4-43F0-92D6-5249E27E1142}" type="slidenum">
              <a:rPr kumimoji="0" lang="en-US" alt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030508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250" y="838200"/>
            <a:ext cx="6027738" cy="3390900"/>
          </a:xfrm>
          <a:prstGeom prst="rect">
            <a:avLst/>
          </a:prstGeom>
        </p:spPr>
      </p:sp>
      <p:sp>
        <p:nvSpPr>
          <p:cNvPr id="3" name="Notes Placeholder 2"/>
          <p:cNvSpPr>
            <a:spLocks noGrp="1"/>
          </p:cNvSpPr>
          <p:nvPr>
            <p:ph type="body" idx="1"/>
          </p:nvPr>
        </p:nvSpPr>
        <p:spPr>
          <a:xfrm>
            <a:off x="476249" y="4400550"/>
            <a:ext cx="6028266" cy="3771900"/>
          </a:xfrm>
          <a:prstGeom prst="rect">
            <a:avLst/>
          </a:prstGeom>
        </p:spPr>
        <p:txBody>
          <a:bodyPr>
            <a:normAutofit/>
          </a:bodyPr>
          <a:lstStyle/>
          <a:p>
            <a:endParaRPr lang="en-US" dirty="0"/>
          </a:p>
        </p:txBody>
      </p:sp>
      <p:sp>
        <p:nvSpPr>
          <p:cNvPr id="4" name="Slide Number Placeholder 3"/>
          <p:cNvSpPr>
            <a:spLocks noGrp="1"/>
          </p:cNvSpPr>
          <p:nvPr>
            <p:ph type="sldNum" sz="quarter" idx="5"/>
          </p:nvPr>
        </p:nvSpPr>
        <p:spPr>
          <a:xfrm>
            <a:off x="3884612" y="8685213"/>
            <a:ext cx="2971800" cy="458787"/>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FB5A5E-3CD4-43F0-92D6-5249E27E1142}" type="slidenum">
              <a:rPr kumimoji="0" lang="en-US" alt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914628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250" y="838200"/>
            <a:ext cx="6027738" cy="3390900"/>
          </a:xfrm>
          <a:prstGeom prst="rect">
            <a:avLst/>
          </a:prstGeom>
        </p:spPr>
      </p:sp>
      <p:sp>
        <p:nvSpPr>
          <p:cNvPr id="3" name="Notes Placeholder 2"/>
          <p:cNvSpPr>
            <a:spLocks noGrp="1"/>
          </p:cNvSpPr>
          <p:nvPr>
            <p:ph type="body" idx="1"/>
          </p:nvPr>
        </p:nvSpPr>
        <p:spPr>
          <a:xfrm>
            <a:off x="476249" y="4400550"/>
            <a:ext cx="6028266" cy="377190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a:xfrm>
            <a:off x="3884612" y="8685213"/>
            <a:ext cx="2971800" cy="458787"/>
          </a:xfrm>
          <a:prstGeom prst="rect">
            <a:avLst/>
          </a:prstGeo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3C7CFA2-6A2F-46AA-95BF-A0912D10AC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73675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250" y="838200"/>
            <a:ext cx="6027738" cy="3390900"/>
          </a:xfrm>
          <a:prstGeom prst="rect">
            <a:avLst/>
          </a:prstGeom>
        </p:spPr>
      </p:sp>
      <p:sp>
        <p:nvSpPr>
          <p:cNvPr id="3" name="Notes Placeholder 2"/>
          <p:cNvSpPr>
            <a:spLocks noGrp="1"/>
          </p:cNvSpPr>
          <p:nvPr>
            <p:ph type="body" idx="1"/>
          </p:nvPr>
        </p:nvSpPr>
        <p:spPr>
          <a:xfrm>
            <a:off x="476249" y="4400550"/>
            <a:ext cx="6028266" cy="3771900"/>
          </a:xfrm>
          <a:prstGeom prst="rect">
            <a:avLst/>
          </a:prstGeom>
        </p:spPr>
        <p:txBody>
          <a:bodyPr>
            <a:normAutofit/>
          </a:bodyPr>
          <a:lstStyle/>
          <a:p>
            <a:endParaRPr lang="en-US" dirty="0"/>
          </a:p>
        </p:txBody>
      </p:sp>
      <p:sp>
        <p:nvSpPr>
          <p:cNvPr id="4" name="Slide Number Placeholder 3"/>
          <p:cNvSpPr>
            <a:spLocks noGrp="1"/>
          </p:cNvSpPr>
          <p:nvPr>
            <p:ph type="sldNum" sz="quarter" idx="5"/>
          </p:nvPr>
        </p:nvSpPr>
        <p:spPr>
          <a:xfrm>
            <a:off x="3884612" y="8685213"/>
            <a:ext cx="2971800" cy="458787"/>
          </a:xfrm>
          <a:prstGeom prst="rect">
            <a:avLst/>
          </a:prstGeo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AFB5A5E-3CD4-43F0-92D6-5249E27E1142}" type="slidenum">
              <a:rPr kumimoji="0" lang="en-US"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1983974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blue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61D6A5-E1F9-C542-93EC-4328CE97FB4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57876"/>
          <a:stretch/>
        </p:blipFill>
        <p:spPr>
          <a:xfrm>
            <a:off x="878" y="1238"/>
            <a:ext cx="12191121" cy="2888663"/>
          </a:xfrm>
          <a:prstGeom prst="rect">
            <a:avLst/>
          </a:prstGeom>
        </p:spPr>
      </p:pic>
      <p:sp>
        <p:nvSpPr>
          <p:cNvPr id="8" name="Text Placeholder 7">
            <a:extLst>
              <a:ext uri="{FF2B5EF4-FFF2-40B4-BE49-F238E27FC236}">
                <a16:creationId xmlns:a16="http://schemas.microsoft.com/office/drawing/2014/main" id="{407EB2A4-4D7D-374F-AD2D-BEB10B876601}"/>
              </a:ext>
            </a:extLst>
          </p:cNvPr>
          <p:cNvSpPr>
            <a:spLocks noGrp="1"/>
          </p:cNvSpPr>
          <p:nvPr>
            <p:ph type="body" sz="quarter" idx="10" hasCustomPrompt="1"/>
          </p:nvPr>
        </p:nvSpPr>
        <p:spPr>
          <a:xfrm>
            <a:off x="630352" y="3051514"/>
            <a:ext cx="8829531" cy="832456"/>
          </a:xfrm>
          <a:prstGeom prst="rect">
            <a:avLst/>
          </a:prstGeom>
        </p:spPr>
        <p:txBody>
          <a:bodyPr lIns="0" tIns="0" rIns="0" bIns="0" anchor="t" anchorCtr="0"/>
          <a:lstStyle>
            <a:lvl1pPr marL="0" indent="0">
              <a:buFontTx/>
              <a:buNone/>
              <a:defRPr sz="3800" b="1">
                <a:solidFill>
                  <a:schemeClr val="tx2"/>
                </a:solidFill>
                <a:latin typeface="Calibri" panose="020F0502020204030204" pitchFamily="34" charset="0"/>
                <a:cs typeface="Calibri" panose="020F0502020204030204" pitchFamily="34" charset="0"/>
              </a:defRPr>
            </a:lvl1pPr>
          </a:lstStyle>
          <a:p>
            <a:pPr lvl="0"/>
            <a:r>
              <a:rPr lang="en-US" dirty="0"/>
              <a:t>Presentation Title Here</a:t>
            </a:r>
          </a:p>
        </p:txBody>
      </p:sp>
      <p:sp>
        <p:nvSpPr>
          <p:cNvPr id="11" name="Text Placeholder 7">
            <a:extLst>
              <a:ext uri="{FF2B5EF4-FFF2-40B4-BE49-F238E27FC236}">
                <a16:creationId xmlns:a16="http://schemas.microsoft.com/office/drawing/2014/main" id="{E6240A02-D179-7A46-8C7E-ABC9E8ED6F0E}"/>
              </a:ext>
            </a:extLst>
          </p:cNvPr>
          <p:cNvSpPr>
            <a:spLocks noGrp="1"/>
          </p:cNvSpPr>
          <p:nvPr>
            <p:ph type="body" sz="quarter" idx="11" hasCustomPrompt="1"/>
          </p:nvPr>
        </p:nvSpPr>
        <p:spPr>
          <a:xfrm>
            <a:off x="630353" y="3604781"/>
            <a:ext cx="8829530" cy="868964"/>
          </a:xfrm>
          <a:prstGeom prst="rect">
            <a:avLst/>
          </a:prstGeom>
        </p:spPr>
        <p:txBody>
          <a:bodyPr lIns="0" tIns="0" rIns="0" bIns="0" anchor="t" anchorCtr="0"/>
          <a:lstStyle>
            <a:lvl1pPr marL="0" indent="0">
              <a:buFontTx/>
              <a:buNone/>
              <a:defRPr sz="2400" b="0">
                <a:solidFill>
                  <a:schemeClr val="tx2"/>
                </a:solidFill>
                <a:latin typeface="Calibri" panose="020F0502020204030204" pitchFamily="34" charset="0"/>
                <a:cs typeface="Calibri" panose="020F0502020204030204" pitchFamily="34" charset="0"/>
              </a:defRPr>
            </a:lvl1pPr>
          </a:lstStyle>
          <a:p>
            <a:pPr lvl="0"/>
            <a:r>
              <a:rPr lang="en-US" dirty="0"/>
              <a:t>Optional Presentation Subtitle Here</a:t>
            </a:r>
          </a:p>
        </p:txBody>
      </p:sp>
      <p:sp>
        <p:nvSpPr>
          <p:cNvPr id="12" name="Text Placeholder 7">
            <a:extLst>
              <a:ext uri="{FF2B5EF4-FFF2-40B4-BE49-F238E27FC236}">
                <a16:creationId xmlns:a16="http://schemas.microsoft.com/office/drawing/2014/main" id="{8139E507-437D-1540-8355-242E014B51F0}"/>
              </a:ext>
            </a:extLst>
          </p:cNvPr>
          <p:cNvSpPr>
            <a:spLocks noGrp="1"/>
          </p:cNvSpPr>
          <p:nvPr>
            <p:ph type="body" sz="quarter" idx="12" hasCustomPrompt="1"/>
          </p:nvPr>
        </p:nvSpPr>
        <p:spPr>
          <a:xfrm>
            <a:off x="630353" y="5457700"/>
            <a:ext cx="7420573" cy="335651"/>
          </a:xfrm>
          <a:prstGeom prst="rect">
            <a:avLst/>
          </a:prstGeom>
        </p:spPr>
        <p:txBody>
          <a:bodyPr lIns="0" tIns="0" rIns="0" bIns="0" anchor="t" anchorCtr="0"/>
          <a:lstStyle>
            <a:lvl1pPr marL="0" indent="0">
              <a:buFontTx/>
              <a:buNone/>
              <a:defRPr sz="2200" b="1">
                <a:solidFill>
                  <a:schemeClr val="tx1">
                    <a:lumMod val="50000"/>
                  </a:schemeClr>
                </a:solidFill>
                <a:latin typeface="Calibri" panose="020F0502020204030204" pitchFamily="34" charset="0"/>
                <a:cs typeface="Calibri" panose="020F0502020204030204" pitchFamily="34" charset="0"/>
              </a:defRPr>
            </a:lvl1pPr>
          </a:lstStyle>
          <a:p>
            <a:pPr lvl="0"/>
            <a:r>
              <a:rPr lang="en-US" dirty="0"/>
              <a:t>Presenter Name Here</a:t>
            </a:r>
          </a:p>
        </p:txBody>
      </p:sp>
      <p:sp>
        <p:nvSpPr>
          <p:cNvPr id="15" name="Text Placeholder 7">
            <a:extLst>
              <a:ext uri="{FF2B5EF4-FFF2-40B4-BE49-F238E27FC236}">
                <a16:creationId xmlns:a16="http://schemas.microsoft.com/office/drawing/2014/main" id="{70612D1A-F18B-4B4D-95A0-122CC89C7868}"/>
              </a:ext>
            </a:extLst>
          </p:cNvPr>
          <p:cNvSpPr>
            <a:spLocks noGrp="1"/>
          </p:cNvSpPr>
          <p:nvPr>
            <p:ph type="body" sz="quarter" idx="13" hasCustomPrompt="1"/>
          </p:nvPr>
        </p:nvSpPr>
        <p:spPr>
          <a:xfrm>
            <a:off x="630353" y="5808593"/>
            <a:ext cx="4929621" cy="335651"/>
          </a:xfrm>
          <a:prstGeom prst="rect">
            <a:avLst/>
          </a:prstGeom>
        </p:spPr>
        <p:txBody>
          <a:bodyPr lIns="0" tIns="0" rIns="0" bIns="0" anchor="t" anchorCtr="0"/>
          <a:lstStyle>
            <a:lvl1pPr marL="0" indent="0">
              <a:buFontTx/>
              <a:buNone/>
              <a:defRPr sz="1400" b="0">
                <a:solidFill>
                  <a:schemeClr val="tx1">
                    <a:lumMod val="50000"/>
                  </a:schemeClr>
                </a:solidFill>
                <a:latin typeface="Calibri" panose="020F0502020204030204" pitchFamily="34" charset="0"/>
                <a:cs typeface="Calibri" panose="020F0502020204030204" pitchFamily="34" charset="0"/>
              </a:defRPr>
            </a:lvl1pPr>
          </a:lstStyle>
          <a:p>
            <a:pPr lvl="0"/>
            <a:r>
              <a:rPr lang="en-US" dirty="0"/>
              <a:t>Date Here</a:t>
            </a:r>
          </a:p>
        </p:txBody>
      </p:sp>
      <p:cxnSp>
        <p:nvCxnSpPr>
          <p:cNvPr id="6" name="Straight Connector 5">
            <a:extLst>
              <a:ext uri="{FF2B5EF4-FFF2-40B4-BE49-F238E27FC236}">
                <a16:creationId xmlns:a16="http://schemas.microsoft.com/office/drawing/2014/main" id="{70FB9398-44B7-3C47-9E8F-0CAE4DDA46E6}"/>
              </a:ext>
            </a:extLst>
          </p:cNvPr>
          <p:cNvCxnSpPr/>
          <p:nvPr userDrawn="1"/>
        </p:nvCxnSpPr>
        <p:spPr>
          <a:xfrm>
            <a:off x="630352" y="5303520"/>
            <a:ext cx="11561648"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329175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pyright Slide Turquois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504967-A40C-E646-B771-900C6CAAB6D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82752"/>
          <a:stretch/>
        </p:blipFill>
        <p:spPr>
          <a:xfrm>
            <a:off x="0" y="0"/>
            <a:ext cx="12192000" cy="1182848"/>
          </a:xfrm>
          <a:prstGeom prst="rect">
            <a:avLst/>
          </a:prstGeom>
        </p:spPr>
      </p:pic>
      <p:sp>
        <p:nvSpPr>
          <p:cNvPr id="7" name="TextBox 6">
            <a:extLst>
              <a:ext uri="{FF2B5EF4-FFF2-40B4-BE49-F238E27FC236}">
                <a16:creationId xmlns:a16="http://schemas.microsoft.com/office/drawing/2014/main" id="{EBC61365-1292-46D4-BF0C-AA778CCBAFC4}"/>
              </a:ext>
            </a:extLst>
          </p:cNvPr>
          <p:cNvSpPr txBox="1"/>
          <p:nvPr userDrawn="1"/>
        </p:nvSpPr>
        <p:spPr>
          <a:xfrm>
            <a:off x="507315" y="1397668"/>
            <a:ext cx="778902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Calibri" panose="020F0502020204030204" pitchFamily="34" charset="0"/>
                <a:cs typeface="Calibri" panose="020F0502020204030204" pitchFamily="34" charset="0"/>
              </a:rPr>
              <a:t>Copyright Notice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©2020, Washington State Hospital Association. All Rights Reserved.</a:t>
            </a:r>
          </a:p>
        </p:txBody>
      </p:sp>
    </p:spTree>
    <p:extLst>
      <p:ext uri="{BB962C8B-B14F-4D97-AF65-F5344CB8AC3E}">
        <p14:creationId xmlns:p14="http://schemas.microsoft.com/office/powerpoint/2010/main" val="1782915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Bullet Text">
    <p:spTree>
      <p:nvGrpSpPr>
        <p:cNvPr id="1" name=""/>
        <p:cNvGrpSpPr/>
        <p:nvPr/>
      </p:nvGrpSpPr>
      <p:grpSpPr>
        <a:xfrm>
          <a:off x="0" y="0"/>
          <a:ext cx="0" cy="0"/>
          <a:chOff x="0" y="0"/>
          <a:chExt cx="0" cy="0"/>
        </a:xfrm>
      </p:grpSpPr>
      <p:sp>
        <p:nvSpPr>
          <p:cNvPr id="2" name="Title 1"/>
          <p:cNvSpPr>
            <a:spLocks noGrp="1"/>
          </p:cNvSpPr>
          <p:nvPr>
            <p:ph type="title"/>
          </p:nvPr>
        </p:nvSpPr>
        <p:spPr>
          <a:xfrm>
            <a:off x="939183" y="1448485"/>
            <a:ext cx="10173483" cy="647287"/>
          </a:xfrm>
          <a:prstGeom prst="rect">
            <a:avLst/>
          </a:prstGeom>
        </p:spPr>
        <p:txBody>
          <a:bodyPr/>
          <a:lstStyle>
            <a:lvl1pPr algn="l">
              <a:lnSpc>
                <a:spcPts val="3600"/>
              </a:lnSpc>
              <a:defRPr sz="3300" b="1">
                <a:solidFill>
                  <a:srgbClr val="094E90"/>
                </a:solidFill>
              </a:defRPr>
            </a:lvl1pPr>
          </a:lstStyle>
          <a:p>
            <a:r>
              <a:rPr lang="en-US" dirty="0"/>
              <a:t>Click to edit Master title style</a:t>
            </a:r>
          </a:p>
        </p:txBody>
      </p:sp>
      <p:sp>
        <p:nvSpPr>
          <p:cNvPr id="3" name="Content Placeholder 2"/>
          <p:cNvSpPr>
            <a:spLocks noGrp="1"/>
          </p:cNvSpPr>
          <p:nvPr>
            <p:ph idx="1"/>
          </p:nvPr>
        </p:nvSpPr>
        <p:spPr>
          <a:xfrm>
            <a:off x="939183" y="2010532"/>
            <a:ext cx="10173483" cy="4300153"/>
          </a:xfrm>
          <a:prstGeom prst="rect">
            <a:avLst/>
          </a:prstGeom>
        </p:spPr>
        <p:txBody>
          <a:bodyPr/>
          <a:lstStyle>
            <a:lvl1pPr marL="228600" indent="-210312">
              <a:lnSpc>
                <a:spcPts val="2800"/>
              </a:lnSpc>
              <a:spcBef>
                <a:spcPts val="0"/>
              </a:spcBef>
              <a:buClr>
                <a:srgbClr val="094E90"/>
              </a:buClr>
              <a:buFont typeface="Arial"/>
              <a:buChar char="•"/>
              <a:defRPr sz="2500"/>
            </a:lvl1pPr>
            <a:lvl2pPr marL="457200" indent="-228600">
              <a:lnSpc>
                <a:spcPts val="2600"/>
              </a:lnSpc>
              <a:spcBef>
                <a:spcPts val="300"/>
              </a:spcBef>
              <a:buClr>
                <a:srgbClr val="C1D3E3"/>
              </a:buClr>
              <a:buFont typeface="Arial"/>
              <a:buChar char="•"/>
              <a:defRPr sz="2300"/>
            </a:lvl2pPr>
            <a:lvl3pPr marL="685800" indent="-228600">
              <a:spcBef>
                <a:spcPts val="200"/>
              </a:spcBef>
              <a:buClr>
                <a:srgbClr val="094E90"/>
              </a:buClr>
              <a:buFont typeface="Lucida Grande"/>
              <a:buChar char="–"/>
              <a:defRPr sz="2000"/>
            </a:lvl3pPr>
            <a:lvl4pPr marL="877824" indent="-192024">
              <a:spcBef>
                <a:spcPts val="200"/>
              </a:spcBef>
              <a:buClr>
                <a:srgbClr val="094E90"/>
              </a:buClr>
              <a:buFont typeface="Lucida Grande"/>
              <a:buChar char="–"/>
              <a:defRPr sz="18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Slide Number Placeholder 5"/>
          <p:cNvSpPr>
            <a:spLocks noGrp="1"/>
          </p:cNvSpPr>
          <p:nvPr>
            <p:ph type="sldNum" sz="quarter" idx="4"/>
          </p:nvPr>
        </p:nvSpPr>
        <p:spPr>
          <a:xfrm>
            <a:off x="10722428" y="6360887"/>
            <a:ext cx="1346200" cy="365125"/>
          </a:xfrm>
          <a:prstGeom prst="rect">
            <a:avLst/>
          </a:prstGeom>
        </p:spPr>
        <p:txBody>
          <a:bodyPr/>
          <a:lstStyle>
            <a:lvl1pPr>
              <a:defRPr>
                <a:solidFill>
                  <a:schemeClr val="tx2"/>
                </a:solidFill>
              </a:defRPr>
            </a:lvl1pPr>
          </a:lstStyle>
          <a:p>
            <a:fld id="{85744422-8697-47A1-890F-CCE8AEDF872C}" type="slidenum">
              <a:rPr lang="en-US" smtClean="0"/>
              <a:pPr/>
              <a:t>‹#›</a:t>
            </a:fld>
            <a:endParaRPr lang="en-US" dirty="0"/>
          </a:p>
        </p:txBody>
      </p:sp>
    </p:spTree>
    <p:extLst>
      <p:ext uri="{BB962C8B-B14F-4D97-AF65-F5344CB8AC3E}">
        <p14:creationId xmlns:p14="http://schemas.microsoft.com/office/powerpoint/2010/main" val="2076757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3" name="Title 1"/>
          <p:cNvSpPr>
            <a:spLocks noGrp="1"/>
          </p:cNvSpPr>
          <p:nvPr>
            <p:ph type="title"/>
          </p:nvPr>
        </p:nvSpPr>
        <p:spPr>
          <a:xfrm>
            <a:off x="939183" y="1448485"/>
            <a:ext cx="10173483" cy="647287"/>
          </a:xfrm>
          <a:prstGeom prst="rect">
            <a:avLst/>
          </a:prstGeom>
        </p:spPr>
        <p:txBody>
          <a:bodyPr/>
          <a:lstStyle>
            <a:lvl1pPr algn="l">
              <a:lnSpc>
                <a:spcPts val="3600"/>
              </a:lnSpc>
              <a:defRPr sz="3300" b="1">
                <a:solidFill>
                  <a:srgbClr val="094E90"/>
                </a:solidFill>
              </a:defRPr>
            </a:lvl1pPr>
          </a:lstStyle>
          <a:p>
            <a:r>
              <a:rPr lang="en-US" dirty="0"/>
              <a:t>Click to edit Master title style</a:t>
            </a:r>
          </a:p>
        </p:txBody>
      </p:sp>
      <p:sp>
        <p:nvSpPr>
          <p:cNvPr id="4" name="Content Placeholder 2"/>
          <p:cNvSpPr>
            <a:spLocks noGrp="1"/>
          </p:cNvSpPr>
          <p:nvPr>
            <p:ph idx="1"/>
          </p:nvPr>
        </p:nvSpPr>
        <p:spPr>
          <a:xfrm>
            <a:off x="939183" y="2010532"/>
            <a:ext cx="10173483" cy="4300153"/>
          </a:xfrm>
          <a:prstGeom prst="rect">
            <a:avLst/>
          </a:prstGeom>
        </p:spPr>
        <p:txBody>
          <a:bodyPr/>
          <a:lstStyle>
            <a:lvl1pPr marL="18288" indent="0">
              <a:lnSpc>
                <a:spcPts val="2800"/>
              </a:lnSpc>
              <a:spcBef>
                <a:spcPts val="0"/>
              </a:spcBef>
              <a:buClr>
                <a:srgbClr val="00B1C5"/>
              </a:buClr>
              <a:buFontTx/>
              <a:buNone/>
              <a:defRPr sz="2500"/>
            </a:lvl1pPr>
            <a:lvl2pPr marL="457200" indent="-228600">
              <a:lnSpc>
                <a:spcPts val="2600"/>
              </a:lnSpc>
              <a:spcBef>
                <a:spcPts val="300"/>
              </a:spcBef>
              <a:buClr>
                <a:srgbClr val="094E90"/>
              </a:buClr>
              <a:buFont typeface="Arial"/>
              <a:buChar char="•"/>
              <a:defRPr sz="2300"/>
            </a:lvl2pPr>
            <a:lvl3pPr marL="685800" indent="-228600">
              <a:spcBef>
                <a:spcPts val="200"/>
              </a:spcBef>
              <a:buClr>
                <a:srgbClr val="094E90"/>
              </a:buClr>
              <a:buFont typeface="Lucida Grande"/>
              <a:buChar char="–"/>
              <a:defRPr sz="2000"/>
            </a:lvl3pPr>
            <a:lvl4pPr marL="877824" indent="-192024">
              <a:spcBef>
                <a:spcPts val="200"/>
              </a:spcBef>
              <a:buClr>
                <a:srgbClr val="094E90"/>
              </a:buClr>
              <a:buFont typeface="Lucida Grande"/>
              <a:buChar char="–"/>
              <a:defRPr sz="1800"/>
            </a:lvl4pPr>
          </a:lstStyle>
          <a:p>
            <a:pPr lvl="0"/>
            <a:r>
              <a:rPr lang="en-US" dirty="0"/>
              <a:t>Click to edit Master text styles</a:t>
            </a:r>
          </a:p>
        </p:txBody>
      </p:sp>
      <p:sp>
        <p:nvSpPr>
          <p:cNvPr id="5" name="Slide Number Placeholder 5"/>
          <p:cNvSpPr>
            <a:spLocks noGrp="1"/>
          </p:cNvSpPr>
          <p:nvPr>
            <p:ph type="sldNum" sz="quarter" idx="4"/>
          </p:nvPr>
        </p:nvSpPr>
        <p:spPr>
          <a:xfrm>
            <a:off x="10722428" y="6360887"/>
            <a:ext cx="1346200" cy="365125"/>
          </a:xfrm>
          <a:prstGeom prst="rect">
            <a:avLst/>
          </a:prstGeom>
        </p:spPr>
        <p:txBody>
          <a:bodyPr/>
          <a:lstStyle>
            <a:lvl1pPr>
              <a:defRPr>
                <a:solidFill>
                  <a:schemeClr val="tx2"/>
                </a:solidFill>
              </a:defRPr>
            </a:lvl1pPr>
          </a:lstStyle>
          <a:p>
            <a:fld id="{85744422-8697-47A1-890F-CCE8AEDF872C}" type="slidenum">
              <a:rPr lang="en-US" smtClean="0"/>
              <a:pPr/>
              <a:t>‹#›</a:t>
            </a:fld>
            <a:endParaRPr lang="en-US" dirty="0"/>
          </a:p>
        </p:txBody>
      </p:sp>
    </p:spTree>
    <p:extLst>
      <p:ext uri="{BB962C8B-B14F-4D97-AF65-F5344CB8AC3E}">
        <p14:creationId xmlns:p14="http://schemas.microsoft.com/office/powerpoint/2010/main" val="11505401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flipH="1">
            <a:off x="0" y="4495800"/>
            <a:ext cx="12192000" cy="2362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17" name="Rectangle 16"/>
          <p:cNvSpPr/>
          <p:nvPr/>
        </p:nvSpPr>
        <p:spPr>
          <a:xfrm flipH="1">
            <a:off x="1727200" y="4191000"/>
            <a:ext cx="10464800" cy="3048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18" name="Rectangle 17"/>
          <p:cNvSpPr/>
          <p:nvPr/>
        </p:nvSpPr>
        <p:spPr>
          <a:xfrm flipH="1">
            <a:off x="1" y="4191000"/>
            <a:ext cx="1682751"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2" name="Title 1"/>
          <p:cNvSpPr>
            <a:spLocks noGrp="1"/>
          </p:cNvSpPr>
          <p:nvPr>
            <p:ph type="ctrTitle"/>
          </p:nvPr>
        </p:nvSpPr>
        <p:spPr>
          <a:xfrm>
            <a:off x="1715694" y="1981200"/>
            <a:ext cx="8749108" cy="1905000"/>
          </a:xfrm>
        </p:spPr>
        <p:txBody>
          <a:bodyPr/>
          <a:lstStyle>
            <a:lvl1pPr>
              <a:defRPr sz="3200">
                <a:solidFill>
                  <a:schemeClr val="bg2">
                    <a:lumMod val="50000"/>
                  </a:schemeClr>
                </a:solidFill>
              </a:defRPr>
            </a:lvl1pPr>
          </a:lstStyle>
          <a:p>
            <a:r>
              <a:rPr lang="en-US"/>
              <a:t>Click to edit Master title style</a:t>
            </a:r>
          </a:p>
        </p:txBody>
      </p:sp>
      <p:sp>
        <p:nvSpPr>
          <p:cNvPr id="3" name="Subtitle 2"/>
          <p:cNvSpPr>
            <a:spLocks noGrp="1"/>
          </p:cNvSpPr>
          <p:nvPr>
            <p:ph type="subTitle" idx="1"/>
          </p:nvPr>
        </p:nvSpPr>
        <p:spPr>
          <a:xfrm>
            <a:off x="1708153" y="4724400"/>
            <a:ext cx="8756649" cy="990600"/>
          </a:xfrm>
        </p:spPr>
        <p:txBody>
          <a:bodyPr/>
          <a:lstStyle>
            <a:lvl1pPr marL="0" indent="0" algn="l">
              <a:lnSpc>
                <a:spcPct val="90000"/>
              </a:lnSpc>
              <a:spcBef>
                <a:spcPts val="0"/>
              </a:spcBef>
              <a:buNone/>
              <a:defRPr sz="1800">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8" name="TextBox 7"/>
          <p:cNvSpPr txBox="1"/>
          <p:nvPr userDrawn="1"/>
        </p:nvSpPr>
        <p:spPr>
          <a:xfrm>
            <a:off x="4747846" y="6689975"/>
            <a:ext cx="2696308" cy="124650"/>
          </a:xfrm>
          <a:prstGeom prst="rect">
            <a:avLst/>
          </a:prstGeom>
          <a:noFill/>
        </p:spPr>
        <p:txBody>
          <a:bodyPr wrap="square" lIns="0" tIns="0" rIns="0" bIns="0" rtlCol="0">
            <a:spAutoFit/>
          </a:bodyPr>
          <a:lstStyle/>
          <a:p>
            <a:pPr algn="ctr">
              <a:lnSpc>
                <a:spcPct val="90000"/>
              </a:lnSpc>
            </a:pPr>
            <a:r>
              <a:rPr lang="en-US" sz="900"/>
              <a:t>FOR</a:t>
            </a:r>
            <a:r>
              <a:rPr lang="en-US" sz="900" baseline="0"/>
              <a:t> REACTIVE USE ONLY</a:t>
            </a:r>
            <a:endParaRPr lang="en-US" sz="900"/>
          </a:p>
        </p:txBody>
      </p:sp>
    </p:spTree>
    <p:extLst>
      <p:ext uri="{BB962C8B-B14F-4D97-AF65-F5344CB8AC3E}">
        <p14:creationId xmlns:p14="http://schemas.microsoft.com/office/powerpoint/2010/main" val="40518195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p:cNvSpPr>
            <a:spLocks noGrp="1"/>
          </p:cNvSpPr>
          <p:nvPr>
            <p:ph type="ftr" sz="quarter" idx="3"/>
          </p:nvPr>
        </p:nvSpPr>
        <p:spPr>
          <a:xfrm>
            <a:off x="609600" y="6537325"/>
            <a:ext cx="4064000" cy="164592"/>
          </a:xfrm>
          <a:prstGeom prst="rect">
            <a:avLst/>
          </a:prstGeom>
        </p:spPr>
        <p:txBody>
          <a:bodyPr vert="horz" lIns="0" tIns="0" rIns="0" bIns="0" rtlCol="0" anchor="b"/>
          <a:lstStyle>
            <a:lvl1pPr algn="l">
              <a:defRPr sz="800">
                <a:solidFill>
                  <a:schemeClr val="tx1"/>
                </a:solidFill>
              </a:defRPr>
            </a:lvl1pPr>
          </a:lstStyle>
          <a:p>
            <a:endParaRPr lang="en-US">
              <a:solidFill>
                <a:prstClr val="black"/>
              </a:solidFill>
            </a:endParaRPr>
          </a:p>
        </p:txBody>
      </p:sp>
    </p:spTree>
    <p:extLst>
      <p:ext uri="{BB962C8B-B14F-4D97-AF65-F5344CB8AC3E}">
        <p14:creationId xmlns:p14="http://schemas.microsoft.com/office/powerpoint/2010/main" val="2075874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tudy Name,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10" name="Text Placeholder 4"/>
          <p:cNvSpPr>
            <a:spLocks noGrp="1"/>
          </p:cNvSpPr>
          <p:nvPr>
            <p:ph type="body" sz="quarter" idx="13"/>
          </p:nvPr>
        </p:nvSpPr>
        <p:spPr>
          <a:xfrm>
            <a:off x="609600" y="154546"/>
            <a:ext cx="10972800" cy="302655"/>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Tree>
    <p:extLst>
      <p:ext uri="{BB962C8B-B14F-4D97-AF65-F5344CB8AC3E}">
        <p14:creationId xmlns:p14="http://schemas.microsoft.com/office/powerpoint/2010/main" val="2468865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828800"/>
            <a:ext cx="109728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hasCustomPrompt="1"/>
          </p:nvPr>
        </p:nvSpPr>
        <p:spPr>
          <a:xfrm>
            <a:off x="609600" y="1371600"/>
            <a:ext cx="10972800" cy="304800"/>
          </a:xfrm>
        </p:spPr>
        <p:txBody>
          <a:bodyPr/>
          <a:lstStyle>
            <a:lvl1pPr marL="0" indent="0">
              <a:lnSpc>
                <a:spcPct val="90000"/>
              </a:lnSpc>
              <a:spcBef>
                <a:spcPts val="0"/>
              </a:spcBef>
              <a:buNone/>
              <a:defRPr sz="20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a:t>Click to add subtitle</a:t>
            </a:r>
          </a:p>
        </p:txBody>
      </p:sp>
      <p:sp>
        <p:nvSpPr>
          <p:cNvPr id="8" name="Footer Placeholder 7"/>
          <p:cNvSpPr>
            <a:spLocks noGrp="1"/>
          </p:cNvSpPr>
          <p:nvPr>
            <p:ph type="ftr" sz="quarter" idx="15"/>
          </p:nvPr>
        </p:nvSpPr>
        <p:spPr/>
        <p:txBody>
          <a:bodyPr/>
          <a:lstStyle/>
          <a:p>
            <a:endParaRPr lang="en-US">
              <a:solidFill>
                <a:prstClr val="black"/>
              </a:solidFill>
            </a:endParaRPr>
          </a:p>
        </p:txBody>
      </p:sp>
    </p:spTree>
    <p:extLst>
      <p:ext uri="{BB962C8B-B14F-4D97-AF65-F5344CB8AC3E}">
        <p14:creationId xmlns:p14="http://schemas.microsoft.com/office/powerpoint/2010/main" val="30067764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udy Name, Title, Subtitle and Content">
    <p:spTree>
      <p:nvGrpSpPr>
        <p:cNvPr id="1" name=""/>
        <p:cNvGrpSpPr/>
        <p:nvPr/>
      </p:nvGrpSpPr>
      <p:grpSpPr>
        <a:xfrm>
          <a:off x="0" y="0"/>
          <a:ext cx="0" cy="0"/>
          <a:chOff x="0" y="0"/>
          <a:chExt cx="0" cy="0"/>
        </a:xfrm>
      </p:grpSpPr>
      <p:sp>
        <p:nvSpPr>
          <p:cNvPr id="12" name="Text Placeholder 4"/>
          <p:cNvSpPr>
            <a:spLocks noGrp="1"/>
          </p:cNvSpPr>
          <p:nvPr>
            <p:ph type="body" sz="quarter" idx="17"/>
          </p:nvPr>
        </p:nvSpPr>
        <p:spPr>
          <a:xfrm>
            <a:off x="609600" y="154546"/>
            <a:ext cx="10972800" cy="302655"/>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828800"/>
            <a:ext cx="109728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hasCustomPrompt="1"/>
          </p:nvPr>
        </p:nvSpPr>
        <p:spPr>
          <a:xfrm>
            <a:off x="609600" y="1371600"/>
            <a:ext cx="10972800" cy="304800"/>
          </a:xfrm>
        </p:spPr>
        <p:txBody>
          <a:bodyPr/>
          <a:lstStyle>
            <a:lvl1pPr marL="0" indent="0">
              <a:lnSpc>
                <a:spcPct val="90000"/>
              </a:lnSpc>
              <a:spcBef>
                <a:spcPts val="0"/>
              </a:spcBef>
              <a:buNone/>
              <a:defRPr sz="20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a:t>Click to add subtitle</a:t>
            </a:r>
          </a:p>
        </p:txBody>
      </p:sp>
      <p:sp>
        <p:nvSpPr>
          <p:cNvPr id="8" name="Footer Placeholder 7"/>
          <p:cNvSpPr>
            <a:spLocks noGrp="1"/>
          </p:cNvSpPr>
          <p:nvPr>
            <p:ph type="ftr" sz="quarter" idx="15"/>
          </p:nvPr>
        </p:nvSpPr>
        <p:spPr/>
        <p:txBody>
          <a:bodyPr/>
          <a:lstStyle/>
          <a:p>
            <a:endParaRPr lang="en-US">
              <a:solidFill>
                <a:prstClr val="black"/>
              </a:solidFill>
            </a:endParaRPr>
          </a:p>
        </p:txBody>
      </p:sp>
    </p:spTree>
    <p:extLst>
      <p:ext uri="{BB962C8B-B14F-4D97-AF65-F5344CB8AC3E}">
        <p14:creationId xmlns:p14="http://schemas.microsoft.com/office/powerpoint/2010/main" val="2414717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a:xfrm flipH="1">
            <a:off x="0" y="3877573"/>
            <a:ext cx="12192000" cy="298042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17" name="Rectangle 16"/>
          <p:cNvSpPr/>
          <p:nvPr/>
        </p:nvSpPr>
        <p:spPr>
          <a:xfrm flipH="1">
            <a:off x="1727200" y="3801375"/>
            <a:ext cx="10464800" cy="762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18" name="Rectangle 17"/>
          <p:cNvSpPr/>
          <p:nvPr/>
        </p:nvSpPr>
        <p:spPr>
          <a:xfrm flipH="1">
            <a:off x="-4" y="3801375"/>
            <a:ext cx="1682751" cy="7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2" name="Title 1"/>
          <p:cNvSpPr>
            <a:spLocks noGrp="1"/>
          </p:cNvSpPr>
          <p:nvPr>
            <p:ph type="title"/>
          </p:nvPr>
        </p:nvSpPr>
        <p:spPr>
          <a:xfrm>
            <a:off x="1715694" y="2057400"/>
            <a:ext cx="8749108" cy="1371600"/>
          </a:xfrm>
        </p:spPr>
        <p:txBody>
          <a:bodyPr anchor="b"/>
          <a:lstStyle>
            <a:lvl1pPr algn="l">
              <a:defRPr sz="3200" b="0" cap="none" baseline="0">
                <a:solidFill>
                  <a:schemeClr val="bg2">
                    <a:lumMod val="50000"/>
                  </a:schemeClr>
                </a:solidFill>
              </a:defRPr>
            </a:lvl1pPr>
          </a:lstStyle>
          <a:p>
            <a:r>
              <a:rPr lang="en-US"/>
              <a:t>Click to edit Master title style</a:t>
            </a:r>
          </a:p>
        </p:txBody>
      </p:sp>
      <p:sp>
        <p:nvSpPr>
          <p:cNvPr id="3" name="Text Placeholder 2"/>
          <p:cNvSpPr>
            <a:spLocks noGrp="1"/>
          </p:cNvSpPr>
          <p:nvPr>
            <p:ph type="body" idx="1"/>
          </p:nvPr>
        </p:nvSpPr>
        <p:spPr>
          <a:xfrm>
            <a:off x="1708151" y="4106175"/>
            <a:ext cx="8756648" cy="990600"/>
          </a:xfrm>
        </p:spPr>
        <p:txBody>
          <a:bodyPr anchor="t"/>
          <a:lstStyle>
            <a:lvl1pPr marL="0" indent="0">
              <a:spcBef>
                <a:spcPts val="0"/>
              </a:spcBef>
              <a:buNone/>
              <a:defRPr sz="2000">
                <a:solidFill>
                  <a:schemeClr val="tx1"/>
                </a:solidFill>
              </a:defRPr>
            </a:lvl1pPr>
            <a:lvl2pPr marL="0" indent="0">
              <a:buNone/>
              <a:defRPr sz="2000">
                <a:solidFill>
                  <a:schemeClr val="accent4"/>
                </a:solidFill>
              </a:defRPr>
            </a:lvl2pPr>
            <a:lvl3pPr marL="0" indent="0">
              <a:buNone/>
              <a:defRPr sz="2000">
                <a:solidFill>
                  <a:schemeClr val="accent4"/>
                </a:solidFill>
              </a:defRPr>
            </a:lvl3pPr>
            <a:lvl4pPr marL="0" indent="0">
              <a:buNone/>
              <a:defRPr sz="2000">
                <a:solidFill>
                  <a:schemeClr val="accent4"/>
                </a:solidFill>
              </a:defRPr>
            </a:lvl4pPr>
            <a:lvl5pPr marL="0" indent="0">
              <a:buNone/>
              <a:defRPr sz="2000">
                <a:solidFill>
                  <a:schemeClr val="accent4"/>
                </a:solidFill>
              </a:defRPr>
            </a:lvl5pPr>
            <a:lvl6pPr marL="0" indent="0">
              <a:buNone/>
              <a:defRPr sz="2000">
                <a:solidFill>
                  <a:schemeClr val="accent4"/>
                </a:solidFill>
              </a:defRPr>
            </a:lvl6pPr>
            <a:lvl7pPr marL="0" indent="0">
              <a:buNone/>
              <a:defRPr sz="2000">
                <a:solidFill>
                  <a:schemeClr val="accent4"/>
                </a:solidFill>
              </a:defRPr>
            </a:lvl7pPr>
            <a:lvl8pPr marL="0" indent="0">
              <a:buNone/>
              <a:defRPr sz="2000">
                <a:solidFill>
                  <a:schemeClr val="accent4"/>
                </a:solidFill>
              </a:defRPr>
            </a:lvl8pPr>
            <a:lvl9pPr marL="0" indent="0">
              <a:buNone/>
              <a:defRPr sz="2000">
                <a:solidFill>
                  <a:schemeClr val="accent4"/>
                </a:solidFill>
              </a:defRPr>
            </a:lvl9pPr>
          </a:lstStyle>
          <a:p>
            <a:pPr lvl="0"/>
            <a:r>
              <a:rPr lang="en-US"/>
              <a:t>Click to edit Master text styles</a:t>
            </a:r>
          </a:p>
        </p:txBody>
      </p:sp>
      <p:sp>
        <p:nvSpPr>
          <p:cNvPr id="8" name="TextBox 7"/>
          <p:cNvSpPr txBox="1"/>
          <p:nvPr userDrawn="1"/>
        </p:nvSpPr>
        <p:spPr>
          <a:xfrm>
            <a:off x="4747846" y="6689975"/>
            <a:ext cx="2696308" cy="124650"/>
          </a:xfrm>
          <a:prstGeom prst="rect">
            <a:avLst/>
          </a:prstGeom>
          <a:noFill/>
        </p:spPr>
        <p:txBody>
          <a:bodyPr wrap="square" lIns="0" tIns="0" rIns="0" bIns="0" rtlCol="0">
            <a:spAutoFit/>
          </a:bodyPr>
          <a:lstStyle/>
          <a:p>
            <a:pPr algn="ctr">
              <a:lnSpc>
                <a:spcPct val="90000"/>
              </a:lnSpc>
            </a:pPr>
            <a:r>
              <a:rPr lang="en-US" sz="900"/>
              <a:t>FOR</a:t>
            </a:r>
            <a:r>
              <a:rPr lang="en-US" sz="900" baseline="0"/>
              <a:t> REACTIVE USE ONLY</a:t>
            </a:r>
            <a:endParaRPr lang="en-US" sz="900"/>
          </a:p>
        </p:txBody>
      </p:sp>
    </p:spTree>
    <p:extLst>
      <p:ext uri="{BB962C8B-B14F-4D97-AF65-F5344CB8AC3E}">
        <p14:creationId xmlns:p14="http://schemas.microsoft.com/office/powerpoint/2010/main" val="11622914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Section Header with #">
    <p:spTree>
      <p:nvGrpSpPr>
        <p:cNvPr id="1" name=""/>
        <p:cNvGrpSpPr/>
        <p:nvPr/>
      </p:nvGrpSpPr>
      <p:grpSpPr>
        <a:xfrm>
          <a:off x="0" y="0"/>
          <a:ext cx="0" cy="0"/>
          <a:chOff x="0" y="0"/>
          <a:chExt cx="0" cy="0"/>
        </a:xfrm>
      </p:grpSpPr>
      <p:sp>
        <p:nvSpPr>
          <p:cNvPr id="19" name="Rectangle 18"/>
          <p:cNvSpPr/>
          <p:nvPr/>
        </p:nvSpPr>
        <p:spPr>
          <a:xfrm flipH="1">
            <a:off x="0" y="3877573"/>
            <a:ext cx="12192000" cy="298042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17" name="Rectangle 16"/>
          <p:cNvSpPr/>
          <p:nvPr/>
        </p:nvSpPr>
        <p:spPr>
          <a:xfrm flipH="1">
            <a:off x="1727200" y="3801375"/>
            <a:ext cx="10464800" cy="762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2" name="Title 1"/>
          <p:cNvSpPr>
            <a:spLocks noGrp="1"/>
          </p:cNvSpPr>
          <p:nvPr>
            <p:ph type="title" hasCustomPrompt="1"/>
          </p:nvPr>
        </p:nvSpPr>
        <p:spPr>
          <a:xfrm>
            <a:off x="1715694" y="2514600"/>
            <a:ext cx="8749108" cy="914400"/>
          </a:xfrm>
        </p:spPr>
        <p:txBody>
          <a:bodyPr anchor="b"/>
          <a:lstStyle>
            <a:lvl1pPr algn="l">
              <a:defRPr sz="3200" b="0" cap="none" baseline="0">
                <a:solidFill>
                  <a:schemeClr val="bg2">
                    <a:lumMod val="50000"/>
                  </a:schemeClr>
                </a:solidFill>
              </a:defRPr>
            </a:lvl1pPr>
          </a:lstStyle>
          <a:p>
            <a:r>
              <a:rPr lang="en-US"/>
              <a:t>Click to edit </a:t>
            </a:r>
            <a:br>
              <a:rPr lang="en-US"/>
            </a:br>
            <a:r>
              <a:rPr lang="en-US"/>
              <a:t>Master title style</a:t>
            </a:r>
          </a:p>
        </p:txBody>
      </p:sp>
      <p:sp>
        <p:nvSpPr>
          <p:cNvPr id="3" name="Text Placeholder 2"/>
          <p:cNvSpPr>
            <a:spLocks noGrp="1"/>
          </p:cNvSpPr>
          <p:nvPr>
            <p:ph type="body" idx="1"/>
          </p:nvPr>
        </p:nvSpPr>
        <p:spPr>
          <a:xfrm>
            <a:off x="1708151" y="4106175"/>
            <a:ext cx="8756648" cy="990600"/>
          </a:xfrm>
        </p:spPr>
        <p:txBody>
          <a:bodyPr anchor="t"/>
          <a:lstStyle>
            <a:lvl1pPr marL="0" indent="0">
              <a:spcBef>
                <a:spcPts val="0"/>
              </a:spcBef>
              <a:buNone/>
              <a:defRPr sz="2000">
                <a:solidFill>
                  <a:schemeClr val="tx1"/>
                </a:solidFill>
              </a:defRPr>
            </a:lvl1pPr>
            <a:lvl2pPr marL="0" indent="0">
              <a:buNone/>
              <a:defRPr sz="2000">
                <a:solidFill>
                  <a:schemeClr val="accent4"/>
                </a:solidFill>
              </a:defRPr>
            </a:lvl2pPr>
            <a:lvl3pPr marL="0" indent="0">
              <a:buNone/>
              <a:defRPr sz="2000">
                <a:solidFill>
                  <a:schemeClr val="accent4"/>
                </a:solidFill>
              </a:defRPr>
            </a:lvl3pPr>
            <a:lvl4pPr marL="0" indent="0">
              <a:buNone/>
              <a:defRPr sz="2000">
                <a:solidFill>
                  <a:schemeClr val="accent4"/>
                </a:solidFill>
              </a:defRPr>
            </a:lvl4pPr>
            <a:lvl5pPr marL="0" indent="0">
              <a:buNone/>
              <a:defRPr sz="2000">
                <a:solidFill>
                  <a:schemeClr val="accent4"/>
                </a:solidFill>
              </a:defRPr>
            </a:lvl5pPr>
            <a:lvl6pPr marL="0" indent="0">
              <a:buNone/>
              <a:defRPr sz="2000">
                <a:solidFill>
                  <a:schemeClr val="accent4"/>
                </a:solidFill>
              </a:defRPr>
            </a:lvl6pPr>
            <a:lvl7pPr marL="0" indent="0">
              <a:buNone/>
              <a:defRPr sz="2000">
                <a:solidFill>
                  <a:schemeClr val="accent4"/>
                </a:solidFill>
              </a:defRPr>
            </a:lvl7pPr>
            <a:lvl8pPr marL="0" indent="0">
              <a:buNone/>
              <a:defRPr sz="2000">
                <a:solidFill>
                  <a:schemeClr val="accent4"/>
                </a:solidFill>
              </a:defRPr>
            </a:lvl8pPr>
            <a:lvl9pPr marL="0" indent="0">
              <a:buNone/>
              <a:defRPr sz="2000">
                <a:solidFill>
                  <a:schemeClr val="accent4"/>
                </a:solidFill>
              </a:defRPr>
            </a:lvl9pPr>
          </a:lstStyle>
          <a:p>
            <a:pPr lvl="0"/>
            <a:r>
              <a:rPr lang="en-US"/>
              <a:t>Click to edit Master text styles</a:t>
            </a:r>
          </a:p>
        </p:txBody>
      </p:sp>
      <p:sp>
        <p:nvSpPr>
          <p:cNvPr id="9" name="Text Placeholder 4"/>
          <p:cNvSpPr>
            <a:spLocks noGrp="1"/>
          </p:cNvSpPr>
          <p:nvPr>
            <p:ph type="body" sz="quarter" idx="11"/>
          </p:nvPr>
        </p:nvSpPr>
        <p:spPr>
          <a:xfrm>
            <a:off x="1727200" y="1752600"/>
            <a:ext cx="8737600" cy="685800"/>
          </a:xfrm>
        </p:spPr>
        <p:txBody>
          <a:bodyPr anchor="b"/>
          <a:lstStyle>
            <a:lvl1pPr marL="0" indent="0">
              <a:spcBef>
                <a:spcPts val="0"/>
              </a:spcBef>
              <a:buNone/>
              <a:defRPr sz="1800">
                <a:solidFill>
                  <a:schemeClr val="tx2"/>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2" name="Rectangle 11"/>
          <p:cNvSpPr/>
          <p:nvPr/>
        </p:nvSpPr>
        <p:spPr>
          <a:xfrm flipH="1">
            <a:off x="-4" y="3801375"/>
            <a:ext cx="1682751" cy="7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10" name="TextBox 9"/>
          <p:cNvSpPr txBox="1"/>
          <p:nvPr userDrawn="1"/>
        </p:nvSpPr>
        <p:spPr>
          <a:xfrm>
            <a:off x="4747846" y="6689975"/>
            <a:ext cx="2696308" cy="124650"/>
          </a:xfrm>
          <a:prstGeom prst="rect">
            <a:avLst/>
          </a:prstGeom>
          <a:noFill/>
        </p:spPr>
        <p:txBody>
          <a:bodyPr wrap="square" lIns="0" tIns="0" rIns="0" bIns="0" rtlCol="0">
            <a:spAutoFit/>
          </a:bodyPr>
          <a:lstStyle/>
          <a:p>
            <a:pPr algn="ctr">
              <a:lnSpc>
                <a:spcPct val="90000"/>
              </a:lnSpc>
            </a:pPr>
            <a:r>
              <a:rPr lang="en-US" sz="900"/>
              <a:t>FOR</a:t>
            </a:r>
            <a:r>
              <a:rPr lang="en-US" sz="900" baseline="0"/>
              <a:t> REACTIVE USE ONLY</a:t>
            </a:r>
            <a:endParaRPr lang="en-US" sz="900"/>
          </a:p>
        </p:txBody>
      </p:sp>
    </p:spTree>
    <p:extLst>
      <p:ext uri="{BB962C8B-B14F-4D97-AF65-F5344CB8AC3E}">
        <p14:creationId xmlns:p14="http://schemas.microsoft.com/office/powerpoint/2010/main" val="3709822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blue 2">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4B3FD39-60B6-E44E-8A6E-5D7C8D1D2D1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57752"/>
          <a:stretch/>
        </p:blipFill>
        <p:spPr>
          <a:xfrm>
            <a:off x="0" y="0"/>
            <a:ext cx="12192000" cy="2897335"/>
          </a:xfrm>
          <a:prstGeom prst="rect">
            <a:avLst/>
          </a:prstGeom>
        </p:spPr>
      </p:pic>
      <p:sp>
        <p:nvSpPr>
          <p:cNvPr id="3" name="Text Placeholder 7">
            <a:extLst>
              <a:ext uri="{FF2B5EF4-FFF2-40B4-BE49-F238E27FC236}">
                <a16:creationId xmlns:a16="http://schemas.microsoft.com/office/drawing/2014/main" id="{3D9C808F-330F-2746-A7E5-A4DC9E6F99FF}"/>
              </a:ext>
            </a:extLst>
          </p:cNvPr>
          <p:cNvSpPr>
            <a:spLocks noGrp="1"/>
          </p:cNvSpPr>
          <p:nvPr>
            <p:ph type="body" sz="quarter" idx="10" hasCustomPrompt="1"/>
          </p:nvPr>
        </p:nvSpPr>
        <p:spPr>
          <a:xfrm>
            <a:off x="630352" y="3051514"/>
            <a:ext cx="8829531" cy="832456"/>
          </a:xfrm>
          <a:prstGeom prst="rect">
            <a:avLst/>
          </a:prstGeom>
        </p:spPr>
        <p:txBody>
          <a:bodyPr lIns="0" tIns="0" rIns="0" bIns="0" anchor="t" anchorCtr="0"/>
          <a:lstStyle>
            <a:lvl1pPr marL="0" indent="0">
              <a:buFontTx/>
              <a:buNone/>
              <a:defRPr sz="3800" b="1">
                <a:solidFill>
                  <a:schemeClr val="tx2"/>
                </a:solidFill>
                <a:latin typeface="Calibri" panose="020F0502020204030204" pitchFamily="34" charset="0"/>
                <a:cs typeface="Calibri" panose="020F0502020204030204" pitchFamily="34" charset="0"/>
              </a:defRPr>
            </a:lvl1pPr>
          </a:lstStyle>
          <a:p>
            <a:pPr lvl="0"/>
            <a:r>
              <a:rPr lang="en-US" dirty="0"/>
              <a:t>Presentation Title Here</a:t>
            </a:r>
          </a:p>
        </p:txBody>
      </p:sp>
      <p:sp>
        <p:nvSpPr>
          <p:cNvPr id="4" name="Text Placeholder 7">
            <a:extLst>
              <a:ext uri="{FF2B5EF4-FFF2-40B4-BE49-F238E27FC236}">
                <a16:creationId xmlns:a16="http://schemas.microsoft.com/office/drawing/2014/main" id="{89E9B524-ECA9-EC4C-8077-D4B51AA40E23}"/>
              </a:ext>
            </a:extLst>
          </p:cNvPr>
          <p:cNvSpPr>
            <a:spLocks noGrp="1"/>
          </p:cNvSpPr>
          <p:nvPr>
            <p:ph type="body" sz="quarter" idx="11" hasCustomPrompt="1"/>
          </p:nvPr>
        </p:nvSpPr>
        <p:spPr>
          <a:xfrm>
            <a:off x="630353" y="3604781"/>
            <a:ext cx="8829530" cy="868964"/>
          </a:xfrm>
          <a:prstGeom prst="rect">
            <a:avLst/>
          </a:prstGeom>
        </p:spPr>
        <p:txBody>
          <a:bodyPr lIns="0" tIns="0" rIns="0" bIns="0" anchor="t" anchorCtr="0"/>
          <a:lstStyle>
            <a:lvl1pPr marL="0" indent="0">
              <a:buFontTx/>
              <a:buNone/>
              <a:defRPr sz="2400" b="0">
                <a:solidFill>
                  <a:schemeClr val="tx2"/>
                </a:solidFill>
                <a:latin typeface="Calibri" panose="020F0502020204030204" pitchFamily="34" charset="0"/>
                <a:cs typeface="Calibri" panose="020F0502020204030204" pitchFamily="34" charset="0"/>
              </a:defRPr>
            </a:lvl1pPr>
          </a:lstStyle>
          <a:p>
            <a:pPr lvl="0"/>
            <a:r>
              <a:rPr lang="en-US" dirty="0"/>
              <a:t>Optional Presentation Subtitle Here</a:t>
            </a:r>
          </a:p>
        </p:txBody>
      </p:sp>
      <p:sp>
        <p:nvSpPr>
          <p:cNvPr id="5" name="Text Placeholder 7">
            <a:extLst>
              <a:ext uri="{FF2B5EF4-FFF2-40B4-BE49-F238E27FC236}">
                <a16:creationId xmlns:a16="http://schemas.microsoft.com/office/drawing/2014/main" id="{F9A3AF9B-70B9-464C-B298-17766F0F27C1}"/>
              </a:ext>
            </a:extLst>
          </p:cNvPr>
          <p:cNvSpPr>
            <a:spLocks noGrp="1"/>
          </p:cNvSpPr>
          <p:nvPr>
            <p:ph type="body" sz="quarter" idx="12" hasCustomPrompt="1"/>
          </p:nvPr>
        </p:nvSpPr>
        <p:spPr>
          <a:xfrm>
            <a:off x="630353" y="5457700"/>
            <a:ext cx="7420573" cy="335651"/>
          </a:xfrm>
          <a:prstGeom prst="rect">
            <a:avLst/>
          </a:prstGeom>
        </p:spPr>
        <p:txBody>
          <a:bodyPr lIns="0" tIns="0" rIns="0" bIns="0" anchor="t" anchorCtr="0"/>
          <a:lstStyle>
            <a:lvl1pPr marL="0" indent="0">
              <a:buFontTx/>
              <a:buNone/>
              <a:defRPr sz="2200" b="1">
                <a:solidFill>
                  <a:schemeClr val="tx1">
                    <a:lumMod val="50000"/>
                  </a:schemeClr>
                </a:solidFill>
                <a:latin typeface="Calibri" panose="020F0502020204030204" pitchFamily="34" charset="0"/>
                <a:cs typeface="Calibri" panose="020F0502020204030204" pitchFamily="34" charset="0"/>
              </a:defRPr>
            </a:lvl1pPr>
          </a:lstStyle>
          <a:p>
            <a:pPr lvl="0"/>
            <a:r>
              <a:rPr lang="en-US" dirty="0"/>
              <a:t>Presenter Name Here</a:t>
            </a:r>
          </a:p>
        </p:txBody>
      </p:sp>
      <p:sp>
        <p:nvSpPr>
          <p:cNvPr id="6" name="Text Placeholder 7">
            <a:extLst>
              <a:ext uri="{FF2B5EF4-FFF2-40B4-BE49-F238E27FC236}">
                <a16:creationId xmlns:a16="http://schemas.microsoft.com/office/drawing/2014/main" id="{D63207CF-2E57-4748-8364-94D197B66CFA}"/>
              </a:ext>
            </a:extLst>
          </p:cNvPr>
          <p:cNvSpPr>
            <a:spLocks noGrp="1"/>
          </p:cNvSpPr>
          <p:nvPr>
            <p:ph type="body" sz="quarter" idx="13" hasCustomPrompt="1"/>
          </p:nvPr>
        </p:nvSpPr>
        <p:spPr>
          <a:xfrm>
            <a:off x="630353" y="5808593"/>
            <a:ext cx="4929621" cy="335651"/>
          </a:xfrm>
          <a:prstGeom prst="rect">
            <a:avLst/>
          </a:prstGeom>
        </p:spPr>
        <p:txBody>
          <a:bodyPr lIns="0" tIns="0" rIns="0" bIns="0" anchor="t" anchorCtr="0"/>
          <a:lstStyle>
            <a:lvl1pPr marL="0" indent="0">
              <a:buFontTx/>
              <a:buNone/>
              <a:defRPr sz="1400" b="0">
                <a:solidFill>
                  <a:schemeClr val="tx1">
                    <a:lumMod val="50000"/>
                  </a:schemeClr>
                </a:solidFill>
                <a:latin typeface="Calibri" panose="020F0502020204030204" pitchFamily="34" charset="0"/>
                <a:cs typeface="Calibri" panose="020F0502020204030204" pitchFamily="34" charset="0"/>
              </a:defRPr>
            </a:lvl1pPr>
          </a:lstStyle>
          <a:p>
            <a:pPr lvl="0"/>
            <a:r>
              <a:rPr lang="en-US" dirty="0"/>
              <a:t>Date Here</a:t>
            </a:r>
          </a:p>
        </p:txBody>
      </p:sp>
      <p:cxnSp>
        <p:nvCxnSpPr>
          <p:cNvPr id="8" name="Straight Connector 7">
            <a:extLst>
              <a:ext uri="{FF2B5EF4-FFF2-40B4-BE49-F238E27FC236}">
                <a16:creationId xmlns:a16="http://schemas.microsoft.com/office/drawing/2014/main" id="{86C89993-3D45-2740-937A-0960C0E3261F}"/>
              </a:ext>
            </a:extLst>
          </p:cNvPr>
          <p:cNvCxnSpPr/>
          <p:nvPr userDrawn="1"/>
        </p:nvCxnSpPr>
        <p:spPr>
          <a:xfrm>
            <a:off x="630352" y="5303520"/>
            <a:ext cx="11561648"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22659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24000"/>
            <a:ext cx="5242560" cy="46482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39840" y="1524000"/>
            <a:ext cx="5242560" cy="46482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p:cNvSpPr>
            <a:spLocks noGrp="1"/>
          </p:cNvSpPr>
          <p:nvPr>
            <p:ph type="ftr" sz="quarter" idx="11"/>
          </p:nvPr>
        </p:nvSpPr>
        <p:spPr/>
        <p:txBody>
          <a:bodyPr/>
          <a:lstStyle/>
          <a:p>
            <a:endParaRPr lang="en-US">
              <a:solidFill>
                <a:prstClr val="black"/>
              </a:solidFill>
            </a:endParaRPr>
          </a:p>
        </p:txBody>
      </p:sp>
    </p:spTree>
    <p:extLst>
      <p:ext uri="{BB962C8B-B14F-4D97-AF65-F5344CB8AC3E}">
        <p14:creationId xmlns:p14="http://schemas.microsoft.com/office/powerpoint/2010/main" val="28868014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24000"/>
            <a:ext cx="3474720" cy="464820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p:cNvSpPr>
            <a:spLocks noGrp="1"/>
          </p:cNvSpPr>
          <p:nvPr>
            <p:ph type="ftr" sz="quarter" idx="11"/>
          </p:nvPr>
        </p:nvSpPr>
        <p:spPr/>
        <p:txBody>
          <a:bodyPr/>
          <a:lstStyle/>
          <a:p>
            <a:endParaRPr lang="en-US">
              <a:solidFill>
                <a:prstClr val="black"/>
              </a:solidFill>
            </a:endParaRPr>
          </a:p>
        </p:txBody>
      </p:sp>
      <p:sp>
        <p:nvSpPr>
          <p:cNvPr id="16" name="Content Placeholder 2"/>
          <p:cNvSpPr>
            <a:spLocks noGrp="1"/>
          </p:cNvSpPr>
          <p:nvPr>
            <p:ph sz="half" idx="15"/>
          </p:nvPr>
        </p:nvSpPr>
        <p:spPr>
          <a:xfrm>
            <a:off x="4358640" y="1524000"/>
            <a:ext cx="3474720" cy="464820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p:cNvSpPr>
            <a:spLocks noGrp="1"/>
          </p:cNvSpPr>
          <p:nvPr>
            <p:ph sz="half" idx="17"/>
          </p:nvPr>
        </p:nvSpPr>
        <p:spPr>
          <a:xfrm>
            <a:off x="8107680" y="1524000"/>
            <a:ext cx="3474720" cy="464820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58131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24000"/>
            <a:ext cx="5242560" cy="220980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p:cNvSpPr>
            <a:spLocks noGrp="1"/>
          </p:cNvSpPr>
          <p:nvPr>
            <p:ph type="ftr" sz="quarter" idx="11"/>
          </p:nvPr>
        </p:nvSpPr>
        <p:spPr/>
        <p:txBody>
          <a:bodyPr/>
          <a:lstStyle/>
          <a:p>
            <a:endParaRPr lang="en-US">
              <a:solidFill>
                <a:prstClr val="black"/>
              </a:solidFill>
            </a:endParaRPr>
          </a:p>
        </p:txBody>
      </p:sp>
      <p:sp>
        <p:nvSpPr>
          <p:cNvPr id="4" name="Content Placeholder 3"/>
          <p:cNvSpPr>
            <a:spLocks noGrp="1"/>
          </p:cNvSpPr>
          <p:nvPr>
            <p:ph sz="half" idx="2"/>
          </p:nvPr>
        </p:nvSpPr>
        <p:spPr>
          <a:xfrm>
            <a:off x="6339840" y="1524000"/>
            <a:ext cx="5242560" cy="220980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sz="half" idx="13"/>
          </p:nvPr>
        </p:nvSpPr>
        <p:spPr>
          <a:xfrm>
            <a:off x="609600" y="3962400"/>
            <a:ext cx="5242560" cy="220980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half" idx="14"/>
          </p:nvPr>
        </p:nvSpPr>
        <p:spPr>
          <a:xfrm>
            <a:off x="6339840" y="3962400"/>
            <a:ext cx="5242560" cy="220980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91830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24000"/>
            <a:ext cx="5242560" cy="609600"/>
          </a:xfrm>
        </p:spPr>
        <p:txBody>
          <a:bodyPr anchor="ctr"/>
          <a:lstStyle>
            <a:lvl1pPr marL="0" indent="0">
              <a:lnSpc>
                <a:spcPct val="90000"/>
              </a:lnSpc>
              <a:spcBef>
                <a:spcPts val="0"/>
              </a:spcBef>
              <a:buNone/>
              <a:defRPr sz="2000" b="1">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209800"/>
            <a:ext cx="5242560" cy="3962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39840" y="1524000"/>
            <a:ext cx="5242560" cy="609600"/>
          </a:xfrm>
        </p:spPr>
        <p:txBody>
          <a:bodyPr anchor="ctr"/>
          <a:lstStyle>
            <a:lvl1pPr marL="0" indent="0">
              <a:lnSpc>
                <a:spcPct val="90000"/>
              </a:lnSpc>
              <a:spcBef>
                <a:spcPts val="0"/>
              </a:spcBef>
              <a:buNone/>
              <a:defRPr sz="2000" b="1">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209800"/>
            <a:ext cx="5242560" cy="3962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p:cNvSpPr>
            <a:spLocks noGrp="1"/>
          </p:cNvSpPr>
          <p:nvPr>
            <p:ph type="ftr" sz="quarter" idx="11"/>
          </p:nvPr>
        </p:nvSpPr>
        <p:spPr/>
        <p:txBody>
          <a:bodyPr/>
          <a:lstStyle/>
          <a:p>
            <a:endParaRPr lang="en-US">
              <a:solidFill>
                <a:prstClr val="black"/>
              </a:solidFill>
            </a:endParaRPr>
          </a:p>
        </p:txBody>
      </p:sp>
    </p:spTree>
    <p:extLst>
      <p:ext uri="{BB962C8B-B14F-4D97-AF65-F5344CB8AC3E}">
        <p14:creationId xmlns:p14="http://schemas.microsoft.com/office/powerpoint/2010/main" val="12552165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Footer Placeholder 6"/>
          <p:cNvSpPr>
            <a:spLocks noGrp="1"/>
          </p:cNvSpPr>
          <p:nvPr>
            <p:ph type="ftr" sz="quarter" idx="11"/>
          </p:nvPr>
        </p:nvSpPr>
        <p:spPr/>
        <p:txBody>
          <a:bodyPr/>
          <a:lstStyle/>
          <a:p>
            <a:endParaRPr lang="en-US">
              <a:solidFill>
                <a:prstClr val="black"/>
              </a:solidFill>
            </a:endParaRPr>
          </a:p>
        </p:txBody>
      </p:sp>
    </p:spTree>
    <p:extLst>
      <p:ext uri="{BB962C8B-B14F-4D97-AF65-F5344CB8AC3E}">
        <p14:creationId xmlns:p14="http://schemas.microsoft.com/office/powerpoint/2010/main" val="26701148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8"/>
          <p:cNvSpPr>
            <a:spLocks noGrp="1"/>
          </p:cNvSpPr>
          <p:nvPr>
            <p:ph type="body" sz="quarter" idx="13" hasCustomPrompt="1"/>
          </p:nvPr>
        </p:nvSpPr>
        <p:spPr>
          <a:xfrm>
            <a:off x="609600" y="1371600"/>
            <a:ext cx="10972800" cy="304800"/>
          </a:xfrm>
        </p:spPr>
        <p:txBody>
          <a:bodyPr/>
          <a:lstStyle>
            <a:lvl1pPr marL="0" indent="0">
              <a:lnSpc>
                <a:spcPct val="90000"/>
              </a:lnSpc>
              <a:spcBef>
                <a:spcPts val="0"/>
              </a:spcBef>
              <a:buNone/>
              <a:defRPr sz="20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a:t>Click to add subtitle</a:t>
            </a:r>
          </a:p>
        </p:txBody>
      </p:sp>
      <p:sp>
        <p:nvSpPr>
          <p:cNvPr id="8" name="Footer Placeholder 7"/>
          <p:cNvSpPr>
            <a:spLocks noGrp="1"/>
          </p:cNvSpPr>
          <p:nvPr>
            <p:ph type="ftr" sz="quarter" idx="15"/>
          </p:nvPr>
        </p:nvSpPr>
        <p:spPr/>
        <p:txBody>
          <a:bodyPr/>
          <a:lstStyle/>
          <a:p>
            <a:endParaRPr lang="en-US">
              <a:solidFill>
                <a:prstClr val="black"/>
              </a:solidFill>
            </a:endParaRPr>
          </a:p>
        </p:txBody>
      </p:sp>
    </p:spTree>
    <p:extLst>
      <p:ext uri="{BB962C8B-B14F-4D97-AF65-F5344CB8AC3E}">
        <p14:creationId xmlns:p14="http://schemas.microsoft.com/office/powerpoint/2010/main" val="39375303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a:solidFill>
                <a:prstClr val="black"/>
              </a:solidFill>
            </a:endParaRPr>
          </a:p>
        </p:txBody>
      </p:sp>
    </p:spTree>
    <p:extLst>
      <p:ext uri="{BB962C8B-B14F-4D97-AF65-F5344CB8AC3E}">
        <p14:creationId xmlns:p14="http://schemas.microsoft.com/office/powerpoint/2010/main" val="40235374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609600" y="1524001"/>
            <a:ext cx="7924800" cy="46482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737600" y="1524000"/>
            <a:ext cx="2844800" cy="4648200"/>
          </a:xfrm>
        </p:spPr>
        <p:txBody>
          <a:bodyPr/>
          <a:lstStyle>
            <a:lvl1pPr marL="0" indent="0">
              <a:lnSpc>
                <a:spcPct val="90000"/>
              </a:lnSpc>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t>Click to edit Master text styles</a:t>
            </a:r>
          </a:p>
        </p:txBody>
      </p:sp>
      <p:sp>
        <p:nvSpPr>
          <p:cNvPr id="9" name="Footer Placeholder 8"/>
          <p:cNvSpPr>
            <a:spLocks noGrp="1"/>
          </p:cNvSpPr>
          <p:nvPr>
            <p:ph type="ftr" sz="quarter" idx="11"/>
          </p:nvPr>
        </p:nvSpPr>
        <p:spPr/>
        <p:txBody>
          <a:bodyPr/>
          <a:lstStyle/>
          <a:p>
            <a:endParaRPr lang="en-US">
              <a:solidFill>
                <a:prstClr val="black"/>
              </a:solidFill>
            </a:endParaRPr>
          </a:p>
        </p:txBody>
      </p:sp>
    </p:spTree>
    <p:extLst>
      <p:ext uri="{BB962C8B-B14F-4D97-AF65-F5344CB8AC3E}">
        <p14:creationId xmlns:p14="http://schemas.microsoft.com/office/powerpoint/2010/main" val="9195873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400" b="0"/>
            </a:lvl1pPr>
          </a:lstStyle>
          <a:p>
            <a:r>
              <a:rPr lang="en-US"/>
              <a:t>Click to edit Master title style</a:t>
            </a:r>
          </a:p>
        </p:txBody>
      </p:sp>
      <p:sp>
        <p:nvSpPr>
          <p:cNvPr id="3" name="Picture Placeholder 2"/>
          <p:cNvSpPr>
            <a:spLocks noGrp="1"/>
          </p:cNvSpPr>
          <p:nvPr>
            <p:ph type="pic" idx="1"/>
          </p:nvPr>
        </p:nvSpPr>
        <p:spPr>
          <a:xfrm>
            <a:off x="609600" y="1524002"/>
            <a:ext cx="7924800" cy="4652513"/>
          </a:xfrm>
        </p:spPr>
        <p:txBody>
          <a:bodyPr tIns="365760"/>
          <a:lstStyle>
            <a:lvl1pPr marL="0" indent="0" algn="ctr">
              <a:buNone/>
              <a:defRPr sz="20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8737600" y="1524000"/>
            <a:ext cx="2844800" cy="4648200"/>
          </a:xfrm>
        </p:spPr>
        <p:txBody>
          <a:bodyPr/>
          <a:lstStyle>
            <a:lvl1pPr marL="0" indent="0">
              <a:lnSpc>
                <a:spcPct val="90000"/>
              </a:lnSpc>
              <a:spcBef>
                <a:spcPts val="0"/>
              </a:spcBef>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t>Click to edit Master text styles</a:t>
            </a:r>
          </a:p>
        </p:txBody>
      </p:sp>
      <p:sp>
        <p:nvSpPr>
          <p:cNvPr id="9" name="Footer Placeholder 8"/>
          <p:cNvSpPr>
            <a:spLocks noGrp="1"/>
          </p:cNvSpPr>
          <p:nvPr>
            <p:ph type="ftr" sz="quarter" idx="11"/>
          </p:nvPr>
        </p:nvSpPr>
        <p:spPr/>
        <p:txBody>
          <a:bodyPr/>
          <a:lstStyle/>
          <a:p>
            <a:endParaRPr lang="en-US">
              <a:solidFill>
                <a:prstClr val="black"/>
              </a:solidFill>
            </a:endParaRPr>
          </a:p>
        </p:txBody>
      </p:sp>
    </p:spTree>
    <p:extLst>
      <p:ext uri="{BB962C8B-B14F-4D97-AF65-F5344CB8AC3E}">
        <p14:creationId xmlns:p14="http://schemas.microsoft.com/office/powerpoint/2010/main" val="8509743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wo Topic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286000"/>
            <a:ext cx="5279136" cy="3886200"/>
          </a:xfrm>
          <a:ln w="19050">
            <a:solidFill>
              <a:schemeClr val="bg1">
                <a:lumMod val="50000"/>
              </a:schemeClr>
            </a:solidFill>
            <a:miter lim="800000"/>
          </a:ln>
        </p:spPr>
        <p:txBody>
          <a:bodyPr lIns="182880" tIns="182880" rIns="182880" bIns="9144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p:cNvSpPr>
            <a:spLocks noGrp="1"/>
          </p:cNvSpPr>
          <p:nvPr>
            <p:ph type="ftr" sz="quarter" idx="11"/>
          </p:nvPr>
        </p:nvSpPr>
        <p:spPr/>
        <p:txBody>
          <a:bodyPr/>
          <a:lstStyle/>
          <a:p>
            <a:endParaRPr lang="en-US">
              <a:solidFill>
                <a:prstClr val="black"/>
              </a:solidFill>
            </a:endParaRPr>
          </a:p>
        </p:txBody>
      </p:sp>
      <p:sp>
        <p:nvSpPr>
          <p:cNvPr id="14" name="Text Placeholder 4"/>
          <p:cNvSpPr>
            <a:spLocks noGrp="1"/>
          </p:cNvSpPr>
          <p:nvPr>
            <p:ph type="body" sz="quarter" idx="14"/>
          </p:nvPr>
        </p:nvSpPr>
        <p:spPr>
          <a:xfrm>
            <a:off x="609600" y="1524000"/>
            <a:ext cx="5279136" cy="762000"/>
          </a:xfrm>
          <a:solidFill>
            <a:schemeClr val="bg1">
              <a:lumMod val="50000"/>
            </a:schemeClr>
          </a:solidFill>
          <a:ln w="19050">
            <a:solidFill>
              <a:schemeClr val="bg1">
                <a:lumMod val="50000"/>
              </a:schemeClr>
            </a:solidFill>
            <a:miter lim="800000"/>
          </a:ln>
        </p:spPr>
        <p:txBody>
          <a:bodyPr lIns="91440" tIns="91440" rIns="91440" bIns="9144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6" name="Content Placeholder 2"/>
          <p:cNvSpPr>
            <a:spLocks noGrp="1"/>
          </p:cNvSpPr>
          <p:nvPr>
            <p:ph sz="half" idx="15"/>
          </p:nvPr>
        </p:nvSpPr>
        <p:spPr>
          <a:xfrm>
            <a:off x="6303264" y="2286000"/>
            <a:ext cx="5279136" cy="3886200"/>
          </a:xfrm>
          <a:ln w="19050">
            <a:solidFill>
              <a:schemeClr val="bg1">
                <a:lumMod val="50000"/>
              </a:schemeClr>
            </a:solidFill>
            <a:miter lim="800000"/>
          </a:ln>
        </p:spPr>
        <p:txBody>
          <a:bodyPr lIns="182880" tIns="182880" rIns="182880" bIns="9144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4"/>
          <p:cNvSpPr>
            <a:spLocks noGrp="1"/>
          </p:cNvSpPr>
          <p:nvPr>
            <p:ph type="body" sz="quarter" idx="16"/>
          </p:nvPr>
        </p:nvSpPr>
        <p:spPr>
          <a:xfrm>
            <a:off x="6303264" y="1524000"/>
            <a:ext cx="5279136" cy="762000"/>
          </a:xfrm>
          <a:solidFill>
            <a:schemeClr val="bg1">
              <a:lumMod val="50000"/>
            </a:schemeClr>
          </a:solidFill>
          <a:ln w="19050">
            <a:solidFill>
              <a:schemeClr val="bg1">
                <a:lumMod val="50000"/>
              </a:schemeClr>
            </a:solidFill>
            <a:miter lim="800000"/>
          </a:ln>
        </p:spPr>
        <p:txBody>
          <a:bodyPr lIns="91440" tIns="91440" rIns="91440" bIns="9144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Tree>
    <p:extLst>
      <p:ext uri="{BB962C8B-B14F-4D97-AF65-F5344CB8AC3E}">
        <p14:creationId xmlns:p14="http://schemas.microsoft.com/office/powerpoint/2010/main" val="1313859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teal">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E520245-833A-CF45-99EF-F621327A609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57752"/>
          <a:stretch/>
        </p:blipFill>
        <p:spPr>
          <a:xfrm>
            <a:off x="0" y="0"/>
            <a:ext cx="12192000" cy="2897335"/>
          </a:xfrm>
          <a:prstGeom prst="rect">
            <a:avLst/>
          </a:prstGeom>
        </p:spPr>
      </p:pic>
      <p:sp>
        <p:nvSpPr>
          <p:cNvPr id="3" name="Text Placeholder 7">
            <a:extLst>
              <a:ext uri="{FF2B5EF4-FFF2-40B4-BE49-F238E27FC236}">
                <a16:creationId xmlns:a16="http://schemas.microsoft.com/office/drawing/2014/main" id="{6936D295-01C4-B942-8E91-34612C4FD550}"/>
              </a:ext>
            </a:extLst>
          </p:cNvPr>
          <p:cNvSpPr>
            <a:spLocks noGrp="1"/>
          </p:cNvSpPr>
          <p:nvPr>
            <p:ph type="body" sz="quarter" idx="10" hasCustomPrompt="1"/>
          </p:nvPr>
        </p:nvSpPr>
        <p:spPr>
          <a:xfrm>
            <a:off x="630352" y="3051514"/>
            <a:ext cx="8829531" cy="832456"/>
          </a:xfrm>
          <a:prstGeom prst="rect">
            <a:avLst/>
          </a:prstGeom>
        </p:spPr>
        <p:txBody>
          <a:bodyPr lIns="0" tIns="0" rIns="0" bIns="0" anchor="t" anchorCtr="0"/>
          <a:lstStyle>
            <a:lvl1pPr marL="0" indent="0">
              <a:buFontTx/>
              <a:buNone/>
              <a:defRPr sz="3800" b="1">
                <a:solidFill>
                  <a:schemeClr val="tx2"/>
                </a:solidFill>
                <a:latin typeface="Calibri" panose="020F0502020204030204" pitchFamily="34" charset="0"/>
                <a:cs typeface="Calibri" panose="020F0502020204030204" pitchFamily="34" charset="0"/>
              </a:defRPr>
            </a:lvl1pPr>
          </a:lstStyle>
          <a:p>
            <a:pPr lvl="0"/>
            <a:r>
              <a:rPr lang="en-US" dirty="0"/>
              <a:t>Presentation Title Here</a:t>
            </a:r>
          </a:p>
        </p:txBody>
      </p:sp>
      <p:sp>
        <p:nvSpPr>
          <p:cNvPr id="4" name="Text Placeholder 7">
            <a:extLst>
              <a:ext uri="{FF2B5EF4-FFF2-40B4-BE49-F238E27FC236}">
                <a16:creationId xmlns:a16="http://schemas.microsoft.com/office/drawing/2014/main" id="{7B6A8778-482A-7146-8154-655B5C41DFFB}"/>
              </a:ext>
            </a:extLst>
          </p:cNvPr>
          <p:cNvSpPr>
            <a:spLocks noGrp="1"/>
          </p:cNvSpPr>
          <p:nvPr>
            <p:ph type="body" sz="quarter" idx="11" hasCustomPrompt="1"/>
          </p:nvPr>
        </p:nvSpPr>
        <p:spPr>
          <a:xfrm>
            <a:off x="630353" y="3604781"/>
            <a:ext cx="8829530" cy="868964"/>
          </a:xfrm>
          <a:prstGeom prst="rect">
            <a:avLst/>
          </a:prstGeom>
        </p:spPr>
        <p:txBody>
          <a:bodyPr lIns="0" tIns="0" rIns="0" bIns="0" anchor="t" anchorCtr="0"/>
          <a:lstStyle>
            <a:lvl1pPr marL="0" indent="0">
              <a:buFontTx/>
              <a:buNone/>
              <a:defRPr sz="2400" b="0">
                <a:solidFill>
                  <a:schemeClr val="tx2"/>
                </a:solidFill>
                <a:latin typeface="Calibri" panose="020F0502020204030204" pitchFamily="34" charset="0"/>
                <a:cs typeface="Calibri" panose="020F0502020204030204" pitchFamily="34" charset="0"/>
              </a:defRPr>
            </a:lvl1pPr>
          </a:lstStyle>
          <a:p>
            <a:pPr lvl="0"/>
            <a:r>
              <a:rPr lang="en-US" dirty="0"/>
              <a:t>Optional Presentation Subtitle Here</a:t>
            </a:r>
          </a:p>
        </p:txBody>
      </p:sp>
      <p:sp>
        <p:nvSpPr>
          <p:cNvPr id="5" name="Text Placeholder 7">
            <a:extLst>
              <a:ext uri="{FF2B5EF4-FFF2-40B4-BE49-F238E27FC236}">
                <a16:creationId xmlns:a16="http://schemas.microsoft.com/office/drawing/2014/main" id="{08FFEE3A-5EA0-BD4E-9E40-FB4BBE36F3AE}"/>
              </a:ext>
            </a:extLst>
          </p:cNvPr>
          <p:cNvSpPr>
            <a:spLocks noGrp="1"/>
          </p:cNvSpPr>
          <p:nvPr>
            <p:ph type="body" sz="quarter" idx="12" hasCustomPrompt="1"/>
          </p:nvPr>
        </p:nvSpPr>
        <p:spPr>
          <a:xfrm>
            <a:off x="630353" y="5457700"/>
            <a:ext cx="7420573" cy="335651"/>
          </a:xfrm>
          <a:prstGeom prst="rect">
            <a:avLst/>
          </a:prstGeom>
        </p:spPr>
        <p:txBody>
          <a:bodyPr lIns="0" tIns="0" rIns="0" bIns="0" anchor="t" anchorCtr="0"/>
          <a:lstStyle>
            <a:lvl1pPr marL="0" indent="0">
              <a:buFontTx/>
              <a:buNone/>
              <a:defRPr sz="2200" b="1">
                <a:solidFill>
                  <a:schemeClr val="tx1">
                    <a:lumMod val="50000"/>
                  </a:schemeClr>
                </a:solidFill>
                <a:latin typeface="Calibri" panose="020F0502020204030204" pitchFamily="34" charset="0"/>
                <a:cs typeface="Calibri" panose="020F0502020204030204" pitchFamily="34" charset="0"/>
              </a:defRPr>
            </a:lvl1pPr>
          </a:lstStyle>
          <a:p>
            <a:pPr lvl="0"/>
            <a:r>
              <a:rPr lang="en-US" dirty="0"/>
              <a:t>Presenter Name Here</a:t>
            </a:r>
          </a:p>
        </p:txBody>
      </p:sp>
      <p:sp>
        <p:nvSpPr>
          <p:cNvPr id="6" name="Text Placeholder 7">
            <a:extLst>
              <a:ext uri="{FF2B5EF4-FFF2-40B4-BE49-F238E27FC236}">
                <a16:creationId xmlns:a16="http://schemas.microsoft.com/office/drawing/2014/main" id="{7F7F8344-002A-8D47-A9EC-D94FE5F82F7F}"/>
              </a:ext>
            </a:extLst>
          </p:cNvPr>
          <p:cNvSpPr>
            <a:spLocks noGrp="1"/>
          </p:cNvSpPr>
          <p:nvPr>
            <p:ph type="body" sz="quarter" idx="13" hasCustomPrompt="1"/>
          </p:nvPr>
        </p:nvSpPr>
        <p:spPr>
          <a:xfrm>
            <a:off x="630353" y="5808593"/>
            <a:ext cx="4929621" cy="335651"/>
          </a:xfrm>
          <a:prstGeom prst="rect">
            <a:avLst/>
          </a:prstGeom>
        </p:spPr>
        <p:txBody>
          <a:bodyPr lIns="0" tIns="0" rIns="0" bIns="0" anchor="t" anchorCtr="0"/>
          <a:lstStyle>
            <a:lvl1pPr marL="0" indent="0">
              <a:buFontTx/>
              <a:buNone/>
              <a:defRPr sz="1400" b="0">
                <a:solidFill>
                  <a:schemeClr val="tx1">
                    <a:lumMod val="50000"/>
                  </a:schemeClr>
                </a:solidFill>
                <a:latin typeface="Calibri" panose="020F0502020204030204" pitchFamily="34" charset="0"/>
                <a:cs typeface="Calibri" panose="020F0502020204030204" pitchFamily="34" charset="0"/>
              </a:defRPr>
            </a:lvl1pPr>
          </a:lstStyle>
          <a:p>
            <a:pPr lvl="0"/>
            <a:r>
              <a:rPr lang="en-US" dirty="0"/>
              <a:t>Date Here</a:t>
            </a:r>
          </a:p>
        </p:txBody>
      </p:sp>
      <p:cxnSp>
        <p:nvCxnSpPr>
          <p:cNvPr id="7" name="Straight Connector 6">
            <a:extLst>
              <a:ext uri="{FF2B5EF4-FFF2-40B4-BE49-F238E27FC236}">
                <a16:creationId xmlns:a16="http://schemas.microsoft.com/office/drawing/2014/main" id="{5EA3987E-54E2-F64A-9579-0F274A77CEB4}"/>
              </a:ext>
            </a:extLst>
          </p:cNvPr>
          <p:cNvCxnSpPr/>
          <p:nvPr userDrawn="1"/>
        </p:nvCxnSpPr>
        <p:spPr>
          <a:xfrm>
            <a:off x="630352" y="5303520"/>
            <a:ext cx="11561648"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30546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hree Topic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286000"/>
            <a:ext cx="3474720" cy="3886200"/>
          </a:xfrm>
          <a:ln w="19050">
            <a:solidFill>
              <a:schemeClr val="bg1">
                <a:lumMod val="50000"/>
              </a:schemeClr>
            </a:solidFill>
            <a:miter lim="800000"/>
          </a:ln>
        </p:spPr>
        <p:txBody>
          <a:bodyPr lIns="182880" tIns="182880" rIns="182880" bIns="9144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p:cNvSpPr>
            <a:spLocks noGrp="1"/>
          </p:cNvSpPr>
          <p:nvPr>
            <p:ph type="ftr" sz="quarter" idx="11"/>
          </p:nvPr>
        </p:nvSpPr>
        <p:spPr/>
        <p:txBody>
          <a:bodyPr/>
          <a:lstStyle/>
          <a:p>
            <a:endParaRPr lang="en-US">
              <a:solidFill>
                <a:prstClr val="black"/>
              </a:solidFill>
            </a:endParaRPr>
          </a:p>
        </p:txBody>
      </p:sp>
      <p:sp>
        <p:nvSpPr>
          <p:cNvPr id="14" name="Text Placeholder 4"/>
          <p:cNvSpPr>
            <a:spLocks noGrp="1"/>
          </p:cNvSpPr>
          <p:nvPr>
            <p:ph type="body" sz="quarter" idx="14"/>
          </p:nvPr>
        </p:nvSpPr>
        <p:spPr>
          <a:xfrm>
            <a:off x="609600" y="1524000"/>
            <a:ext cx="3474720" cy="762000"/>
          </a:xfrm>
          <a:solidFill>
            <a:schemeClr val="bg1">
              <a:lumMod val="50000"/>
            </a:schemeClr>
          </a:solidFill>
          <a:ln w="19050">
            <a:solidFill>
              <a:schemeClr val="bg1">
                <a:lumMod val="50000"/>
              </a:schemeClr>
            </a:solidFill>
            <a:miter lim="800000"/>
          </a:ln>
        </p:spPr>
        <p:txBody>
          <a:bodyPr lIns="91440" tIns="91440" rIns="91440" bIns="9144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6" name="Content Placeholder 2"/>
          <p:cNvSpPr>
            <a:spLocks noGrp="1"/>
          </p:cNvSpPr>
          <p:nvPr>
            <p:ph sz="half" idx="15"/>
          </p:nvPr>
        </p:nvSpPr>
        <p:spPr>
          <a:xfrm>
            <a:off x="4358640" y="2286000"/>
            <a:ext cx="3474720" cy="3886200"/>
          </a:xfrm>
          <a:ln w="19050">
            <a:solidFill>
              <a:schemeClr val="bg1">
                <a:lumMod val="50000"/>
              </a:schemeClr>
            </a:solidFill>
            <a:miter lim="800000"/>
          </a:ln>
        </p:spPr>
        <p:txBody>
          <a:bodyPr lIns="182880" tIns="182880" rIns="182880" bIns="9144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4"/>
          <p:cNvSpPr>
            <a:spLocks noGrp="1"/>
          </p:cNvSpPr>
          <p:nvPr>
            <p:ph type="body" sz="quarter" idx="16"/>
          </p:nvPr>
        </p:nvSpPr>
        <p:spPr>
          <a:xfrm>
            <a:off x="4358640" y="1524000"/>
            <a:ext cx="3474720" cy="762000"/>
          </a:xfrm>
          <a:solidFill>
            <a:schemeClr val="bg1">
              <a:lumMod val="50000"/>
            </a:schemeClr>
          </a:solidFill>
          <a:ln w="19050">
            <a:solidFill>
              <a:schemeClr val="bg1">
                <a:lumMod val="50000"/>
              </a:schemeClr>
            </a:solidFill>
            <a:miter lim="800000"/>
          </a:ln>
        </p:spPr>
        <p:txBody>
          <a:bodyPr lIns="91440" tIns="91440" rIns="91440" bIns="9144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8" name="Content Placeholder 2"/>
          <p:cNvSpPr>
            <a:spLocks noGrp="1"/>
          </p:cNvSpPr>
          <p:nvPr>
            <p:ph sz="half" idx="17"/>
          </p:nvPr>
        </p:nvSpPr>
        <p:spPr>
          <a:xfrm>
            <a:off x="8107680" y="2286000"/>
            <a:ext cx="3474720" cy="3886200"/>
          </a:xfrm>
          <a:ln w="19050">
            <a:solidFill>
              <a:schemeClr val="bg1">
                <a:lumMod val="50000"/>
              </a:schemeClr>
            </a:solidFill>
            <a:miter lim="800000"/>
          </a:ln>
        </p:spPr>
        <p:txBody>
          <a:bodyPr lIns="182880" tIns="182880" rIns="182880" bIns="9144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4"/>
          <p:cNvSpPr>
            <a:spLocks noGrp="1"/>
          </p:cNvSpPr>
          <p:nvPr>
            <p:ph type="body" sz="quarter" idx="18"/>
          </p:nvPr>
        </p:nvSpPr>
        <p:spPr>
          <a:xfrm>
            <a:off x="8107680" y="1524000"/>
            <a:ext cx="3474720" cy="762000"/>
          </a:xfrm>
          <a:solidFill>
            <a:schemeClr val="bg1">
              <a:lumMod val="50000"/>
            </a:schemeClr>
          </a:solidFill>
          <a:ln w="19050">
            <a:solidFill>
              <a:schemeClr val="bg1">
                <a:lumMod val="50000"/>
              </a:schemeClr>
            </a:solidFill>
            <a:miter lim="800000"/>
          </a:ln>
        </p:spPr>
        <p:txBody>
          <a:bodyPr lIns="91440" tIns="91440" rIns="91440" bIns="9144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Tree>
    <p:extLst>
      <p:ext uri="{BB962C8B-B14F-4D97-AF65-F5344CB8AC3E}">
        <p14:creationId xmlns:p14="http://schemas.microsoft.com/office/powerpoint/2010/main" val="20188580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solidFill>
                <a:prstClr val="black"/>
              </a:solidFill>
            </a:endParaRPr>
          </a:p>
        </p:txBody>
      </p:sp>
    </p:spTree>
    <p:extLst>
      <p:ext uri="{BB962C8B-B14F-4D97-AF65-F5344CB8AC3E}">
        <p14:creationId xmlns:p14="http://schemas.microsoft.com/office/powerpoint/2010/main" val="8460010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5" name="Group 4"/>
          <p:cNvGrpSpPr/>
          <p:nvPr/>
        </p:nvGrpSpPr>
        <p:grpSpPr>
          <a:xfrm>
            <a:off x="10518850" y="0"/>
            <a:ext cx="103145" cy="6172200"/>
            <a:chOff x="7889136" y="0"/>
            <a:chExt cx="77359" cy="6172200"/>
          </a:xfrm>
        </p:grpSpPr>
        <p:sp>
          <p:nvSpPr>
            <p:cNvPr id="11" name="Rectangle 10"/>
            <p:cNvSpPr/>
            <p:nvPr/>
          </p:nvSpPr>
          <p:spPr>
            <a:xfrm rot="5400000">
              <a:off x="4835040" y="3054097"/>
              <a:ext cx="6172199" cy="64007"/>
            </a:xfrm>
            <a:prstGeom prst="rect">
              <a:avLst/>
            </a:prstGeom>
            <a:solidFill>
              <a:srgbClr val="9695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12" name="Rectangle 11"/>
            <p:cNvSpPr/>
            <p:nvPr/>
          </p:nvSpPr>
          <p:spPr>
            <a:xfrm rot="5400000">
              <a:off x="7692545" y="196597"/>
              <a:ext cx="457200" cy="64007"/>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cxnSp>
          <p:nvCxnSpPr>
            <p:cNvPr id="13" name="Straight Connector 12"/>
            <p:cNvCxnSpPr/>
            <p:nvPr/>
          </p:nvCxnSpPr>
          <p:spPr>
            <a:xfrm rot="5400000">
              <a:off x="7927818" y="418523"/>
              <a:ext cx="0" cy="77354"/>
            </a:xfrm>
            <a:prstGeom prst="line">
              <a:avLst/>
            </a:prstGeom>
            <a:ln w="28575">
              <a:solidFill>
                <a:schemeClr val="bg1"/>
              </a:solidFill>
              <a:miter lim="800000"/>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rot="5400000">
              <a:off x="7699218" y="189923"/>
              <a:ext cx="457200" cy="77354"/>
              <a:chOff x="0" y="139700"/>
              <a:chExt cx="457200" cy="77354"/>
            </a:xfrm>
          </p:grpSpPr>
          <p:sp>
            <p:nvSpPr>
              <p:cNvPr id="15" name="Rectangle 14"/>
              <p:cNvSpPr/>
              <p:nvPr/>
            </p:nvSpPr>
            <p:spPr>
              <a:xfrm>
                <a:off x="0" y="153047"/>
                <a:ext cx="457200" cy="64007"/>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cxnSp>
            <p:nvCxnSpPr>
              <p:cNvPr id="16" name="Straight Connector 15"/>
              <p:cNvCxnSpPr/>
              <p:nvPr/>
            </p:nvCxnSpPr>
            <p:spPr>
              <a:xfrm>
                <a:off x="457200" y="139700"/>
                <a:ext cx="0" cy="77354"/>
              </a:xfrm>
              <a:prstGeom prst="line">
                <a:avLst/>
              </a:prstGeom>
              <a:ln w="28575">
                <a:solidFill>
                  <a:schemeClr val="bg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Vertical Title 1"/>
          <p:cNvSpPr>
            <a:spLocks noGrp="1"/>
          </p:cNvSpPr>
          <p:nvPr>
            <p:ph type="title" orient="vert"/>
          </p:nvPr>
        </p:nvSpPr>
        <p:spPr>
          <a:xfrm>
            <a:off x="10668000" y="457202"/>
            <a:ext cx="914400" cy="571499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457202"/>
            <a:ext cx="9550400" cy="57149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solidFill>
                <a:prstClr val="black"/>
              </a:solidFill>
            </a:endParaRPr>
          </a:p>
        </p:txBody>
      </p:sp>
    </p:spTree>
    <p:extLst>
      <p:ext uri="{BB962C8B-B14F-4D97-AF65-F5344CB8AC3E}">
        <p14:creationId xmlns:p14="http://schemas.microsoft.com/office/powerpoint/2010/main" val="34594233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4112"/>
            <a:ext cx="10972800" cy="731520"/>
          </a:xfrm>
        </p:spPr>
        <p:txBody>
          <a:bodyPr lIns="91440" tIns="0" bIns="0" anchor="b" anchorCtr="0"/>
          <a:lstStyle>
            <a:lvl1pPr>
              <a:lnSpc>
                <a:spcPct val="85000"/>
              </a:lnSpc>
              <a:defRPr sz="3200"/>
            </a:lvl1pPr>
          </a:lstStyle>
          <a:p>
            <a:r>
              <a:rPr lang="en-US"/>
              <a:t>Click to edit Master title style</a:t>
            </a:r>
          </a:p>
        </p:txBody>
      </p:sp>
      <p:sp>
        <p:nvSpPr>
          <p:cNvPr id="3" name="Content Placeholder 2"/>
          <p:cNvSpPr>
            <a:spLocks noGrp="1"/>
          </p:cNvSpPr>
          <p:nvPr>
            <p:ph idx="1" hasCustomPrompt="1"/>
          </p:nvPr>
        </p:nvSpPr>
        <p:spPr/>
        <p:txBody>
          <a:bodyPr rIns="0">
            <a:noAutofit/>
          </a:bodyPr>
          <a:lstStyle>
            <a:lvl1pPr marL="365751" indent="-365751">
              <a:spcBef>
                <a:spcPts val="800"/>
              </a:spcBef>
              <a:defRPr sz="2667"/>
            </a:lvl1pPr>
            <a:lvl2pPr marL="838179" indent="-365751">
              <a:spcBef>
                <a:spcPts val="800"/>
              </a:spcBef>
              <a:tabLst/>
              <a:defRPr sz="2400"/>
            </a:lvl2pPr>
            <a:lvl3pPr marL="1299601" indent="-304792">
              <a:spcBef>
                <a:spcPts val="800"/>
              </a:spcBef>
              <a:tabLst/>
              <a:defRPr sz="2133"/>
            </a:lvl3pPr>
            <a:lvl4pPr marL="1752556" indent="-304792">
              <a:spcBef>
                <a:spcPts val="800"/>
              </a:spcBef>
              <a:tabLst/>
              <a:defRPr sz="1867" b="0" i="0">
                <a:latin typeface="Arial" panose="020B0604020202020204" pitchFamily="34" charset="0"/>
              </a:defRPr>
            </a:lvl4pPr>
            <a:lvl5pPr marL="2288060" indent="-304792">
              <a:spcBef>
                <a:spcPts val="800"/>
              </a:spcBef>
              <a:tabLst/>
              <a:defRPr sz="1867" b="0"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4"/>
          </p:nvPr>
        </p:nvSpPr>
        <p:spPr>
          <a:xfrm>
            <a:off x="609602" y="6356351"/>
            <a:ext cx="730711" cy="365125"/>
          </a:xfrm>
          <a:prstGeom prst="rect">
            <a:avLst/>
          </a:prstGeom>
        </p:spPr>
        <p:txBody>
          <a:bodyPr vert="horz" wrap="none" lIns="91440" tIns="45720" rIns="91440" bIns="0" rtlCol="0" anchor="b" anchorCtr="0"/>
          <a:lstStyle>
            <a:lvl1pPr algn="l">
              <a:lnSpc>
                <a:spcPct val="100000"/>
              </a:lnSpc>
              <a:defRPr sz="1200">
                <a:solidFill>
                  <a:schemeClr val="tx1">
                    <a:tint val="75000"/>
                  </a:schemeClr>
                </a:solidFill>
              </a:defRPr>
            </a:lvl1pPr>
          </a:lstStyle>
          <a:p>
            <a:r>
              <a:rPr lang="en-US"/>
              <a:t>Slide </a:t>
            </a:r>
            <a:fld id="{44CAC06D-E468-43AA-8697-C0ABA70C95D3}" type="slidenum">
              <a:rPr lang="en-US" smtClean="0"/>
              <a:pPr/>
              <a:t>‹#›</a:t>
            </a:fld>
            <a:endParaRPr lang="en-US"/>
          </a:p>
        </p:txBody>
      </p:sp>
      <p:sp>
        <p:nvSpPr>
          <p:cNvPr id="5" name="Text Placeholder 4">
            <a:extLst>
              <a:ext uri="{FF2B5EF4-FFF2-40B4-BE49-F238E27FC236}">
                <a16:creationId xmlns:a16="http://schemas.microsoft.com/office/drawing/2014/main" id="{513CA439-6EE3-E441-BF4D-CB0D86F1672A}"/>
              </a:ext>
            </a:extLst>
          </p:cNvPr>
          <p:cNvSpPr>
            <a:spLocks noGrp="1"/>
          </p:cNvSpPr>
          <p:nvPr>
            <p:ph type="body" sz="quarter" idx="10"/>
          </p:nvPr>
        </p:nvSpPr>
        <p:spPr>
          <a:xfrm>
            <a:off x="1399215" y="6144684"/>
            <a:ext cx="9290988" cy="576792"/>
          </a:xfrm>
        </p:spPr>
        <p:txBody>
          <a:bodyPr lIns="0" rIns="0" bIns="0" anchor="b" anchorCtr="0">
            <a:noAutofit/>
          </a:bodyPr>
          <a:lstStyle>
            <a:lvl1pPr marL="0" indent="0">
              <a:lnSpc>
                <a:spcPct val="100000"/>
              </a:lnSpc>
              <a:spcBef>
                <a:spcPts val="0"/>
              </a:spcBef>
              <a:buNone/>
              <a:defRPr sz="1200"/>
            </a:lvl1pPr>
            <a:lvl2pPr marL="609585" indent="0">
              <a:buNone/>
              <a:defRPr sz="1333"/>
            </a:lvl2pPr>
            <a:lvl3pPr marL="1219170" indent="0">
              <a:buNone/>
              <a:defRPr sz="1333"/>
            </a:lvl3pPr>
            <a:lvl4pPr marL="1828754" indent="0">
              <a:buNone/>
              <a:defRPr sz="1333"/>
            </a:lvl4pPr>
            <a:lvl5pPr marL="2438339" indent="0">
              <a:buNone/>
              <a:defRPr sz="1333"/>
            </a:lvl5pPr>
          </a:lstStyle>
          <a:p>
            <a:pPr lvl="0"/>
            <a:r>
              <a:rPr lang="en-US"/>
              <a:t>Click to edit Master text styles</a:t>
            </a:r>
          </a:p>
        </p:txBody>
      </p:sp>
    </p:spTree>
    <p:extLst>
      <p:ext uri="{BB962C8B-B14F-4D97-AF65-F5344CB8AC3E}">
        <p14:creationId xmlns:p14="http://schemas.microsoft.com/office/powerpoint/2010/main" val="33516410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flipH="1">
            <a:off x="0" y="4495800"/>
            <a:ext cx="12192000" cy="2362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17" name="Rectangle 16"/>
          <p:cNvSpPr/>
          <p:nvPr/>
        </p:nvSpPr>
        <p:spPr>
          <a:xfrm flipH="1">
            <a:off x="1727200" y="4191000"/>
            <a:ext cx="10464800" cy="3048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18" name="Rectangle 17"/>
          <p:cNvSpPr/>
          <p:nvPr/>
        </p:nvSpPr>
        <p:spPr>
          <a:xfrm flipH="1">
            <a:off x="1" y="4191000"/>
            <a:ext cx="1682751"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2" name="Title 1"/>
          <p:cNvSpPr>
            <a:spLocks noGrp="1"/>
          </p:cNvSpPr>
          <p:nvPr>
            <p:ph type="ctrTitle"/>
          </p:nvPr>
        </p:nvSpPr>
        <p:spPr>
          <a:xfrm>
            <a:off x="1715694" y="1981200"/>
            <a:ext cx="8749108" cy="1905000"/>
          </a:xfrm>
        </p:spPr>
        <p:txBody>
          <a:bodyPr/>
          <a:lstStyle>
            <a:lvl1pPr>
              <a:defRPr sz="3200">
                <a:solidFill>
                  <a:schemeClr val="bg2">
                    <a:lumMod val="50000"/>
                  </a:schemeClr>
                </a:solidFill>
              </a:defRPr>
            </a:lvl1pPr>
          </a:lstStyle>
          <a:p>
            <a:r>
              <a:rPr lang="en-US"/>
              <a:t>Click to edit Master title style</a:t>
            </a:r>
          </a:p>
        </p:txBody>
      </p:sp>
      <p:sp>
        <p:nvSpPr>
          <p:cNvPr id="3" name="Subtitle 2"/>
          <p:cNvSpPr>
            <a:spLocks noGrp="1"/>
          </p:cNvSpPr>
          <p:nvPr>
            <p:ph type="subTitle" idx="1"/>
          </p:nvPr>
        </p:nvSpPr>
        <p:spPr>
          <a:xfrm>
            <a:off x="1708153" y="4724400"/>
            <a:ext cx="8756649" cy="990600"/>
          </a:xfrm>
        </p:spPr>
        <p:txBody>
          <a:bodyPr/>
          <a:lstStyle>
            <a:lvl1pPr marL="0" indent="0" algn="l">
              <a:lnSpc>
                <a:spcPct val="90000"/>
              </a:lnSpc>
              <a:spcBef>
                <a:spcPts val="0"/>
              </a:spcBef>
              <a:buNone/>
              <a:defRPr sz="1800">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8766835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197600" y="6537327"/>
            <a:ext cx="812800" cy="168275"/>
          </a:xfrm>
        </p:spPr>
        <p:txBody>
          <a:bodyPr/>
          <a:lstStyle/>
          <a:p>
            <a:fld id="{803C76F9-943D-46A6-916B-805400714C93}" type="datetime1">
              <a:rPr lang="en-US" smtClean="0">
                <a:solidFill>
                  <a:prstClr val="black"/>
                </a:solidFill>
              </a:rPr>
              <a:pPr/>
              <a:t>5/12/2020</a:t>
            </a:fld>
            <a:endParaRPr lang="en-US">
              <a:solidFill>
                <a:prstClr val="black"/>
              </a:solidFill>
            </a:endParaRPr>
          </a:p>
        </p:txBody>
      </p:sp>
      <p:sp>
        <p:nvSpPr>
          <p:cNvPr id="10" name="Footer Placeholder 4"/>
          <p:cNvSpPr>
            <a:spLocks noGrp="1"/>
          </p:cNvSpPr>
          <p:nvPr>
            <p:ph type="ftr" sz="quarter" idx="3"/>
          </p:nvPr>
        </p:nvSpPr>
        <p:spPr>
          <a:xfrm>
            <a:off x="609600" y="6537325"/>
            <a:ext cx="4064000" cy="164592"/>
          </a:xfrm>
          <a:prstGeom prst="rect">
            <a:avLst/>
          </a:prstGeom>
        </p:spPr>
        <p:txBody>
          <a:bodyPr vert="horz" lIns="0" tIns="0" rIns="0" bIns="0" rtlCol="0" anchor="b"/>
          <a:lstStyle>
            <a:lvl1pPr algn="l">
              <a:defRPr sz="800">
                <a:solidFill>
                  <a:schemeClr val="tx1"/>
                </a:solidFill>
              </a:defRPr>
            </a:lvl1pPr>
          </a:lstStyle>
          <a:p>
            <a:r>
              <a:rPr lang="en-US">
                <a:solidFill>
                  <a:prstClr val="black"/>
                </a:solidFill>
              </a:rPr>
              <a:t>Author’s Last Name, Conference Name, Year, Presentation #</a:t>
            </a:r>
          </a:p>
        </p:txBody>
      </p:sp>
    </p:spTree>
    <p:extLst>
      <p:ext uri="{BB962C8B-B14F-4D97-AF65-F5344CB8AC3E}">
        <p14:creationId xmlns:p14="http://schemas.microsoft.com/office/powerpoint/2010/main" val="42895993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Study Name,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C8E361-5C7E-47E4-A5A9-ED90CF731150}" type="datetime1">
              <a:rPr lang="en-US" smtClean="0">
                <a:solidFill>
                  <a:prstClr val="black"/>
                </a:solidFill>
              </a:rPr>
              <a:pPr/>
              <a:t>5/12/2020</a:t>
            </a:fld>
            <a:endParaRPr lang="en-US">
              <a:solidFill>
                <a:prstClr val="black"/>
              </a:solidFill>
            </a:endParaRPr>
          </a:p>
        </p:txBody>
      </p:sp>
      <p:sp>
        <p:nvSpPr>
          <p:cNvPr id="8" name="Footer Placeholder 7"/>
          <p:cNvSpPr>
            <a:spLocks noGrp="1"/>
          </p:cNvSpPr>
          <p:nvPr>
            <p:ph type="ftr" sz="quarter" idx="11"/>
          </p:nvPr>
        </p:nvSpPr>
        <p:spPr/>
        <p:txBody>
          <a:bodyPr/>
          <a:lstStyle/>
          <a:p>
            <a:r>
              <a:rPr lang="en-US">
                <a:solidFill>
                  <a:prstClr val="black"/>
                </a:solidFill>
              </a:rPr>
              <a:t>Author’s Last Name, Conference Name, Year, Presentation #</a:t>
            </a:r>
          </a:p>
        </p:txBody>
      </p:sp>
      <p:sp>
        <p:nvSpPr>
          <p:cNvPr id="10" name="Text Placeholder 4"/>
          <p:cNvSpPr>
            <a:spLocks noGrp="1"/>
          </p:cNvSpPr>
          <p:nvPr>
            <p:ph type="body" sz="quarter" idx="13"/>
          </p:nvPr>
        </p:nvSpPr>
        <p:spPr>
          <a:xfrm>
            <a:off x="609600" y="154546"/>
            <a:ext cx="10972800" cy="302655"/>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Tree>
    <p:extLst>
      <p:ext uri="{BB962C8B-B14F-4D97-AF65-F5344CB8AC3E}">
        <p14:creationId xmlns:p14="http://schemas.microsoft.com/office/powerpoint/2010/main" val="26578358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828800"/>
            <a:ext cx="109728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hasCustomPrompt="1"/>
          </p:nvPr>
        </p:nvSpPr>
        <p:spPr>
          <a:xfrm>
            <a:off x="609600" y="1371600"/>
            <a:ext cx="10972800" cy="304800"/>
          </a:xfrm>
        </p:spPr>
        <p:txBody>
          <a:bodyPr/>
          <a:lstStyle>
            <a:lvl1pPr marL="0" indent="0">
              <a:lnSpc>
                <a:spcPct val="90000"/>
              </a:lnSpc>
              <a:spcBef>
                <a:spcPts val="0"/>
              </a:spcBef>
              <a:buNone/>
              <a:defRPr sz="20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a:t>Click to add subtitle</a:t>
            </a:r>
          </a:p>
        </p:txBody>
      </p:sp>
      <p:sp>
        <p:nvSpPr>
          <p:cNvPr id="7" name="Date Placeholder 6"/>
          <p:cNvSpPr>
            <a:spLocks noGrp="1"/>
          </p:cNvSpPr>
          <p:nvPr>
            <p:ph type="dt" sz="half" idx="14"/>
          </p:nvPr>
        </p:nvSpPr>
        <p:spPr/>
        <p:txBody>
          <a:bodyPr/>
          <a:lstStyle/>
          <a:p>
            <a:fld id="{C87FF330-3CE5-4C6C-94AD-F1535220CDC3}" type="datetime1">
              <a:rPr lang="en-US" smtClean="0">
                <a:solidFill>
                  <a:prstClr val="black"/>
                </a:solidFill>
              </a:rPr>
              <a:pPr/>
              <a:t>5/12/2020</a:t>
            </a:fld>
            <a:endParaRPr lang="en-US">
              <a:solidFill>
                <a:prstClr val="black"/>
              </a:solidFill>
            </a:endParaRPr>
          </a:p>
        </p:txBody>
      </p:sp>
      <p:sp>
        <p:nvSpPr>
          <p:cNvPr id="8" name="Footer Placeholder 7"/>
          <p:cNvSpPr>
            <a:spLocks noGrp="1"/>
          </p:cNvSpPr>
          <p:nvPr>
            <p:ph type="ftr" sz="quarter" idx="15"/>
          </p:nvPr>
        </p:nvSpPr>
        <p:spPr/>
        <p:txBody>
          <a:bodyPr/>
          <a:lstStyle/>
          <a:p>
            <a:r>
              <a:rPr lang="en-US">
                <a:solidFill>
                  <a:prstClr val="black"/>
                </a:solidFill>
              </a:rPr>
              <a:t>Author’s Last Name, Conference Name, Year, Presentation #</a:t>
            </a:r>
          </a:p>
        </p:txBody>
      </p:sp>
    </p:spTree>
    <p:extLst>
      <p:ext uri="{BB962C8B-B14F-4D97-AF65-F5344CB8AC3E}">
        <p14:creationId xmlns:p14="http://schemas.microsoft.com/office/powerpoint/2010/main" val="3084165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tudy Name, Title, Subtitle and Content">
    <p:spTree>
      <p:nvGrpSpPr>
        <p:cNvPr id="1" name=""/>
        <p:cNvGrpSpPr/>
        <p:nvPr/>
      </p:nvGrpSpPr>
      <p:grpSpPr>
        <a:xfrm>
          <a:off x="0" y="0"/>
          <a:ext cx="0" cy="0"/>
          <a:chOff x="0" y="0"/>
          <a:chExt cx="0" cy="0"/>
        </a:xfrm>
      </p:grpSpPr>
      <p:sp>
        <p:nvSpPr>
          <p:cNvPr id="12" name="Text Placeholder 4"/>
          <p:cNvSpPr>
            <a:spLocks noGrp="1"/>
          </p:cNvSpPr>
          <p:nvPr>
            <p:ph type="body" sz="quarter" idx="17"/>
          </p:nvPr>
        </p:nvSpPr>
        <p:spPr>
          <a:xfrm>
            <a:off x="609600" y="154546"/>
            <a:ext cx="10972800" cy="302655"/>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828800"/>
            <a:ext cx="109728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hasCustomPrompt="1"/>
          </p:nvPr>
        </p:nvSpPr>
        <p:spPr>
          <a:xfrm>
            <a:off x="609600" y="1371600"/>
            <a:ext cx="10972800" cy="304800"/>
          </a:xfrm>
        </p:spPr>
        <p:txBody>
          <a:bodyPr/>
          <a:lstStyle>
            <a:lvl1pPr marL="0" indent="0">
              <a:lnSpc>
                <a:spcPct val="90000"/>
              </a:lnSpc>
              <a:spcBef>
                <a:spcPts val="0"/>
              </a:spcBef>
              <a:buNone/>
              <a:defRPr sz="20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a:t>Click to add subtitle</a:t>
            </a:r>
          </a:p>
        </p:txBody>
      </p:sp>
      <p:sp>
        <p:nvSpPr>
          <p:cNvPr id="7" name="Date Placeholder 6"/>
          <p:cNvSpPr>
            <a:spLocks noGrp="1"/>
          </p:cNvSpPr>
          <p:nvPr>
            <p:ph type="dt" sz="half" idx="14"/>
          </p:nvPr>
        </p:nvSpPr>
        <p:spPr/>
        <p:txBody>
          <a:bodyPr/>
          <a:lstStyle/>
          <a:p>
            <a:fld id="{E76B27D3-16AB-415F-9A78-F12BFD90219C}" type="datetime1">
              <a:rPr lang="en-US" smtClean="0">
                <a:solidFill>
                  <a:prstClr val="black"/>
                </a:solidFill>
              </a:rPr>
              <a:pPr/>
              <a:t>5/12/2020</a:t>
            </a:fld>
            <a:endParaRPr lang="en-US">
              <a:solidFill>
                <a:prstClr val="black"/>
              </a:solidFill>
            </a:endParaRPr>
          </a:p>
        </p:txBody>
      </p:sp>
      <p:sp>
        <p:nvSpPr>
          <p:cNvPr id="8" name="Footer Placeholder 7"/>
          <p:cNvSpPr>
            <a:spLocks noGrp="1"/>
          </p:cNvSpPr>
          <p:nvPr>
            <p:ph type="ftr" sz="quarter" idx="15"/>
          </p:nvPr>
        </p:nvSpPr>
        <p:spPr/>
        <p:txBody>
          <a:bodyPr/>
          <a:lstStyle/>
          <a:p>
            <a:r>
              <a:rPr lang="en-US">
                <a:solidFill>
                  <a:prstClr val="black"/>
                </a:solidFill>
              </a:rPr>
              <a:t>Author’s Last Name, Conference Name, Year, Presentation #</a:t>
            </a:r>
          </a:p>
        </p:txBody>
      </p:sp>
    </p:spTree>
    <p:extLst>
      <p:ext uri="{BB962C8B-B14F-4D97-AF65-F5344CB8AC3E}">
        <p14:creationId xmlns:p14="http://schemas.microsoft.com/office/powerpoint/2010/main" val="913159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a:xfrm flipH="1">
            <a:off x="0" y="3877573"/>
            <a:ext cx="12192000" cy="298042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17" name="Rectangle 16"/>
          <p:cNvSpPr/>
          <p:nvPr/>
        </p:nvSpPr>
        <p:spPr>
          <a:xfrm flipH="1">
            <a:off x="1727200" y="3801375"/>
            <a:ext cx="10464800" cy="762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18" name="Rectangle 17"/>
          <p:cNvSpPr/>
          <p:nvPr/>
        </p:nvSpPr>
        <p:spPr>
          <a:xfrm flipH="1">
            <a:off x="-4" y="3801375"/>
            <a:ext cx="1682751" cy="7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2" name="Title 1"/>
          <p:cNvSpPr>
            <a:spLocks noGrp="1"/>
          </p:cNvSpPr>
          <p:nvPr>
            <p:ph type="title"/>
          </p:nvPr>
        </p:nvSpPr>
        <p:spPr>
          <a:xfrm>
            <a:off x="1715694" y="2057400"/>
            <a:ext cx="8749108" cy="1371600"/>
          </a:xfrm>
        </p:spPr>
        <p:txBody>
          <a:bodyPr anchor="b"/>
          <a:lstStyle>
            <a:lvl1pPr algn="l">
              <a:defRPr sz="3200" b="0" cap="none" baseline="0">
                <a:solidFill>
                  <a:schemeClr val="bg2">
                    <a:lumMod val="50000"/>
                  </a:schemeClr>
                </a:solidFill>
              </a:defRPr>
            </a:lvl1pPr>
          </a:lstStyle>
          <a:p>
            <a:r>
              <a:rPr lang="en-US"/>
              <a:t>Click to edit Master title style</a:t>
            </a:r>
          </a:p>
        </p:txBody>
      </p:sp>
      <p:sp>
        <p:nvSpPr>
          <p:cNvPr id="3" name="Text Placeholder 2"/>
          <p:cNvSpPr>
            <a:spLocks noGrp="1"/>
          </p:cNvSpPr>
          <p:nvPr>
            <p:ph type="body" idx="1"/>
          </p:nvPr>
        </p:nvSpPr>
        <p:spPr>
          <a:xfrm>
            <a:off x="1708151" y="4106175"/>
            <a:ext cx="8756648" cy="990600"/>
          </a:xfrm>
        </p:spPr>
        <p:txBody>
          <a:bodyPr anchor="t"/>
          <a:lstStyle>
            <a:lvl1pPr marL="0" indent="0">
              <a:spcBef>
                <a:spcPts val="0"/>
              </a:spcBef>
              <a:buNone/>
              <a:defRPr sz="2000">
                <a:solidFill>
                  <a:schemeClr val="tx1"/>
                </a:solidFill>
              </a:defRPr>
            </a:lvl1pPr>
            <a:lvl2pPr marL="0" indent="0">
              <a:buNone/>
              <a:defRPr sz="2000">
                <a:solidFill>
                  <a:schemeClr val="accent4"/>
                </a:solidFill>
              </a:defRPr>
            </a:lvl2pPr>
            <a:lvl3pPr marL="0" indent="0">
              <a:buNone/>
              <a:defRPr sz="2000">
                <a:solidFill>
                  <a:schemeClr val="accent4"/>
                </a:solidFill>
              </a:defRPr>
            </a:lvl3pPr>
            <a:lvl4pPr marL="0" indent="0">
              <a:buNone/>
              <a:defRPr sz="2000">
                <a:solidFill>
                  <a:schemeClr val="accent4"/>
                </a:solidFill>
              </a:defRPr>
            </a:lvl4pPr>
            <a:lvl5pPr marL="0" indent="0">
              <a:buNone/>
              <a:defRPr sz="2000">
                <a:solidFill>
                  <a:schemeClr val="accent4"/>
                </a:solidFill>
              </a:defRPr>
            </a:lvl5pPr>
            <a:lvl6pPr marL="0" indent="0">
              <a:buNone/>
              <a:defRPr sz="2000">
                <a:solidFill>
                  <a:schemeClr val="accent4"/>
                </a:solidFill>
              </a:defRPr>
            </a:lvl6pPr>
            <a:lvl7pPr marL="0" indent="0">
              <a:buNone/>
              <a:defRPr sz="2000">
                <a:solidFill>
                  <a:schemeClr val="accent4"/>
                </a:solidFill>
              </a:defRPr>
            </a:lvl7pPr>
            <a:lvl8pPr marL="0" indent="0">
              <a:buNone/>
              <a:defRPr sz="2000">
                <a:solidFill>
                  <a:schemeClr val="accent4"/>
                </a:solidFill>
              </a:defRPr>
            </a:lvl8pPr>
            <a:lvl9pPr marL="0" indent="0">
              <a:buNone/>
              <a:defRPr sz="2000">
                <a:solidFill>
                  <a:schemeClr val="accent4"/>
                </a:solidFill>
              </a:defRPr>
            </a:lvl9pPr>
          </a:lstStyle>
          <a:p>
            <a:pPr lvl="0"/>
            <a:r>
              <a:rPr lang="en-US"/>
              <a:t>Click to edit Master text styles</a:t>
            </a:r>
          </a:p>
        </p:txBody>
      </p:sp>
    </p:spTree>
    <p:extLst>
      <p:ext uri="{BB962C8B-B14F-4D97-AF65-F5344CB8AC3E}">
        <p14:creationId xmlns:p14="http://schemas.microsoft.com/office/powerpoint/2010/main" val="2108903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Slide - gree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56FD6D7-694F-354B-A297-EC1410E511F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 Placeholder 7">
            <a:extLst>
              <a:ext uri="{FF2B5EF4-FFF2-40B4-BE49-F238E27FC236}">
                <a16:creationId xmlns:a16="http://schemas.microsoft.com/office/drawing/2014/main" id="{66C2F06A-DA15-3543-82E4-EEFF830B142C}"/>
              </a:ext>
            </a:extLst>
          </p:cNvPr>
          <p:cNvSpPr>
            <a:spLocks noGrp="1"/>
          </p:cNvSpPr>
          <p:nvPr>
            <p:ph type="body" sz="quarter" idx="10" hasCustomPrompt="1"/>
          </p:nvPr>
        </p:nvSpPr>
        <p:spPr>
          <a:xfrm>
            <a:off x="630352" y="1949481"/>
            <a:ext cx="8829531" cy="1516062"/>
          </a:xfrm>
          <a:prstGeom prst="rect">
            <a:avLst/>
          </a:prstGeom>
        </p:spPr>
        <p:txBody>
          <a:bodyPr lIns="0" tIns="0" rIns="0" bIns="0" anchor="b" anchorCtr="0"/>
          <a:lstStyle>
            <a:lvl1pPr marL="0" indent="0">
              <a:buFontTx/>
              <a:buNone/>
              <a:defRPr sz="3800" b="1">
                <a:solidFill>
                  <a:schemeClr val="bg1"/>
                </a:solidFill>
                <a:latin typeface="Calibri" panose="020F0502020204030204" pitchFamily="34" charset="0"/>
                <a:cs typeface="Calibri" panose="020F0502020204030204" pitchFamily="34" charset="0"/>
              </a:defRPr>
            </a:lvl1pPr>
          </a:lstStyle>
          <a:p>
            <a:pPr lvl="0"/>
            <a:r>
              <a:rPr lang="en-US" dirty="0"/>
              <a:t>Section Title Here</a:t>
            </a:r>
          </a:p>
        </p:txBody>
      </p:sp>
      <p:sp>
        <p:nvSpPr>
          <p:cNvPr id="8" name="Text Placeholder 7">
            <a:extLst>
              <a:ext uri="{FF2B5EF4-FFF2-40B4-BE49-F238E27FC236}">
                <a16:creationId xmlns:a16="http://schemas.microsoft.com/office/drawing/2014/main" id="{F7BBE176-D0BE-774B-ABCE-A584956AB5A6}"/>
              </a:ext>
            </a:extLst>
          </p:cNvPr>
          <p:cNvSpPr>
            <a:spLocks noGrp="1"/>
          </p:cNvSpPr>
          <p:nvPr>
            <p:ph type="body" sz="quarter" idx="11" hasCustomPrompt="1"/>
          </p:nvPr>
        </p:nvSpPr>
        <p:spPr>
          <a:xfrm>
            <a:off x="630353" y="3472903"/>
            <a:ext cx="8829530" cy="868964"/>
          </a:xfrm>
          <a:prstGeom prst="rect">
            <a:avLst/>
          </a:prstGeom>
        </p:spPr>
        <p:txBody>
          <a:bodyPr lIns="0" tIns="0" rIns="0" bIns="0" anchor="t" anchorCtr="0"/>
          <a:lstStyle>
            <a:lvl1pPr marL="0" indent="0">
              <a:buFontTx/>
              <a:buNone/>
              <a:defRPr sz="2400" b="0">
                <a:solidFill>
                  <a:schemeClr val="bg1"/>
                </a:solidFill>
                <a:latin typeface="Calibri" panose="020F0502020204030204" pitchFamily="34" charset="0"/>
                <a:cs typeface="Calibri" panose="020F0502020204030204" pitchFamily="34" charset="0"/>
              </a:defRPr>
            </a:lvl1pPr>
          </a:lstStyle>
          <a:p>
            <a:pPr lvl="0"/>
            <a:r>
              <a:rPr lang="en-US" dirty="0"/>
              <a:t>Optional Subtitle Here</a:t>
            </a:r>
          </a:p>
        </p:txBody>
      </p:sp>
    </p:spTree>
    <p:extLst>
      <p:ext uri="{BB962C8B-B14F-4D97-AF65-F5344CB8AC3E}">
        <p14:creationId xmlns:p14="http://schemas.microsoft.com/office/powerpoint/2010/main" val="29183351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Section Header with #">
    <p:spTree>
      <p:nvGrpSpPr>
        <p:cNvPr id="1" name=""/>
        <p:cNvGrpSpPr/>
        <p:nvPr/>
      </p:nvGrpSpPr>
      <p:grpSpPr>
        <a:xfrm>
          <a:off x="0" y="0"/>
          <a:ext cx="0" cy="0"/>
          <a:chOff x="0" y="0"/>
          <a:chExt cx="0" cy="0"/>
        </a:xfrm>
      </p:grpSpPr>
      <p:sp>
        <p:nvSpPr>
          <p:cNvPr id="19" name="Rectangle 18"/>
          <p:cNvSpPr/>
          <p:nvPr/>
        </p:nvSpPr>
        <p:spPr>
          <a:xfrm flipH="1">
            <a:off x="0" y="3877573"/>
            <a:ext cx="12192000" cy="298042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17" name="Rectangle 16"/>
          <p:cNvSpPr/>
          <p:nvPr/>
        </p:nvSpPr>
        <p:spPr>
          <a:xfrm flipH="1">
            <a:off x="1727200" y="3801375"/>
            <a:ext cx="10464800" cy="762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2" name="Title 1"/>
          <p:cNvSpPr>
            <a:spLocks noGrp="1"/>
          </p:cNvSpPr>
          <p:nvPr>
            <p:ph type="title" hasCustomPrompt="1"/>
          </p:nvPr>
        </p:nvSpPr>
        <p:spPr>
          <a:xfrm>
            <a:off x="1715694" y="2514600"/>
            <a:ext cx="8749108" cy="914400"/>
          </a:xfrm>
        </p:spPr>
        <p:txBody>
          <a:bodyPr anchor="b"/>
          <a:lstStyle>
            <a:lvl1pPr algn="l">
              <a:defRPr sz="3200" b="0" cap="none" baseline="0">
                <a:solidFill>
                  <a:schemeClr val="bg2">
                    <a:lumMod val="50000"/>
                  </a:schemeClr>
                </a:solidFill>
              </a:defRPr>
            </a:lvl1pPr>
          </a:lstStyle>
          <a:p>
            <a:r>
              <a:rPr lang="en-US"/>
              <a:t>Click to edit </a:t>
            </a:r>
            <a:br>
              <a:rPr lang="en-US"/>
            </a:br>
            <a:r>
              <a:rPr lang="en-US"/>
              <a:t>Master title style</a:t>
            </a:r>
          </a:p>
        </p:txBody>
      </p:sp>
      <p:sp>
        <p:nvSpPr>
          <p:cNvPr id="3" name="Text Placeholder 2"/>
          <p:cNvSpPr>
            <a:spLocks noGrp="1"/>
          </p:cNvSpPr>
          <p:nvPr>
            <p:ph type="body" idx="1"/>
          </p:nvPr>
        </p:nvSpPr>
        <p:spPr>
          <a:xfrm>
            <a:off x="1708151" y="4106175"/>
            <a:ext cx="8756648" cy="990600"/>
          </a:xfrm>
        </p:spPr>
        <p:txBody>
          <a:bodyPr anchor="t"/>
          <a:lstStyle>
            <a:lvl1pPr marL="0" indent="0">
              <a:spcBef>
                <a:spcPts val="0"/>
              </a:spcBef>
              <a:buNone/>
              <a:defRPr sz="2000">
                <a:solidFill>
                  <a:schemeClr val="tx1"/>
                </a:solidFill>
              </a:defRPr>
            </a:lvl1pPr>
            <a:lvl2pPr marL="0" indent="0">
              <a:buNone/>
              <a:defRPr sz="2000">
                <a:solidFill>
                  <a:schemeClr val="accent4"/>
                </a:solidFill>
              </a:defRPr>
            </a:lvl2pPr>
            <a:lvl3pPr marL="0" indent="0">
              <a:buNone/>
              <a:defRPr sz="2000">
                <a:solidFill>
                  <a:schemeClr val="accent4"/>
                </a:solidFill>
              </a:defRPr>
            </a:lvl3pPr>
            <a:lvl4pPr marL="0" indent="0">
              <a:buNone/>
              <a:defRPr sz="2000">
                <a:solidFill>
                  <a:schemeClr val="accent4"/>
                </a:solidFill>
              </a:defRPr>
            </a:lvl4pPr>
            <a:lvl5pPr marL="0" indent="0">
              <a:buNone/>
              <a:defRPr sz="2000">
                <a:solidFill>
                  <a:schemeClr val="accent4"/>
                </a:solidFill>
              </a:defRPr>
            </a:lvl5pPr>
            <a:lvl6pPr marL="0" indent="0">
              <a:buNone/>
              <a:defRPr sz="2000">
                <a:solidFill>
                  <a:schemeClr val="accent4"/>
                </a:solidFill>
              </a:defRPr>
            </a:lvl6pPr>
            <a:lvl7pPr marL="0" indent="0">
              <a:buNone/>
              <a:defRPr sz="2000">
                <a:solidFill>
                  <a:schemeClr val="accent4"/>
                </a:solidFill>
              </a:defRPr>
            </a:lvl7pPr>
            <a:lvl8pPr marL="0" indent="0">
              <a:buNone/>
              <a:defRPr sz="2000">
                <a:solidFill>
                  <a:schemeClr val="accent4"/>
                </a:solidFill>
              </a:defRPr>
            </a:lvl8pPr>
            <a:lvl9pPr marL="0" indent="0">
              <a:buNone/>
              <a:defRPr sz="2000">
                <a:solidFill>
                  <a:schemeClr val="accent4"/>
                </a:solidFill>
              </a:defRPr>
            </a:lvl9pPr>
          </a:lstStyle>
          <a:p>
            <a:pPr lvl="0"/>
            <a:r>
              <a:rPr lang="en-US"/>
              <a:t>Click to edit Master text styles</a:t>
            </a:r>
          </a:p>
        </p:txBody>
      </p:sp>
      <p:sp>
        <p:nvSpPr>
          <p:cNvPr id="9" name="Text Placeholder 4"/>
          <p:cNvSpPr>
            <a:spLocks noGrp="1"/>
          </p:cNvSpPr>
          <p:nvPr>
            <p:ph type="body" sz="quarter" idx="11"/>
          </p:nvPr>
        </p:nvSpPr>
        <p:spPr>
          <a:xfrm>
            <a:off x="1727200" y="1752600"/>
            <a:ext cx="8737600" cy="685800"/>
          </a:xfrm>
        </p:spPr>
        <p:txBody>
          <a:bodyPr anchor="b"/>
          <a:lstStyle>
            <a:lvl1pPr marL="0" indent="0">
              <a:spcBef>
                <a:spcPts val="0"/>
              </a:spcBef>
              <a:buNone/>
              <a:defRPr sz="1800">
                <a:solidFill>
                  <a:schemeClr val="tx2"/>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2" name="Rectangle 11"/>
          <p:cNvSpPr/>
          <p:nvPr/>
        </p:nvSpPr>
        <p:spPr>
          <a:xfrm flipH="1">
            <a:off x="-4" y="3801375"/>
            <a:ext cx="1682751" cy="7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7964138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24000"/>
            <a:ext cx="5242560" cy="46482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39840" y="1524000"/>
            <a:ext cx="5242560" cy="46482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018F46AC-1284-4C64-A236-D92053DABD71}" type="datetime1">
              <a:rPr lang="en-US" smtClean="0">
                <a:solidFill>
                  <a:prstClr val="black"/>
                </a:solidFill>
              </a:rPr>
              <a:pPr/>
              <a:t>5/12/2020</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p>
        </p:txBody>
      </p:sp>
    </p:spTree>
    <p:extLst>
      <p:ext uri="{BB962C8B-B14F-4D97-AF65-F5344CB8AC3E}">
        <p14:creationId xmlns:p14="http://schemas.microsoft.com/office/powerpoint/2010/main" val="18220829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24000"/>
            <a:ext cx="3474720" cy="464820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873D64D4-44E5-4CAA-B2F3-4CBF605ED41A}" type="datetime1">
              <a:rPr lang="en-US" smtClean="0">
                <a:solidFill>
                  <a:prstClr val="black"/>
                </a:solidFill>
              </a:rPr>
              <a:pPr/>
              <a:t>5/12/2020</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p>
        </p:txBody>
      </p:sp>
      <p:sp>
        <p:nvSpPr>
          <p:cNvPr id="16" name="Content Placeholder 2"/>
          <p:cNvSpPr>
            <a:spLocks noGrp="1"/>
          </p:cNvSpPr>
          <p:nvPr>
            <p:ph sz="half" idx="15"/>
          </p:nvPr>
        </p:nvSpPr>
        <p:spPr>
          <a:xfrm>
            <a:off x="4358640" y="1524000"/>
            <a:ext cx="3474720" cy="464820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p:cNvSpPr>
            <a:spLocks noGrp="1"/>
          </p:cNvSpPr>
          <p:nvPr>
            <p:ph sz="half" idx="17"/>
          </p:nvPr>
        </p:nvSpPr>
        <p:spPr>
          <a:xfrm>
            <a:off x="8107680" y="1524000"/>
            <a:ext cx="3474720" cy="464820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60452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24000"/>
            <a:ext cx="5242560" cy="220980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F4F960C1-4DF6-4B0B-BC68-6A0C8F7D0A25}" type="datetime1">
              <a:rPr lang="en-US" smtClean="0">
                <a:solidFill>
                  <a:prstClr val="black"/>
                </a:solidFill>
              </a:rPr>
              <a:pPr/>
              <a:t>5/12/2020</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p>
        </p:txBody>
      </p:sp>
      <p:sp>
        <p:nvSpPr>
          <p:cNvPr id="4" name="Content Placeholder 3"/>
          <p:cNvSpPr>
            <a:spLocks noGrp="1"/>
          </p:cNvSpPr>
          <p:nvPr>
            <p:ph sz="half" idx="2"/>
          </p:nvPr>
        </p:nvSpPr>
        <p:spPr>
          <a:xfrm>
            <a:off x="6339840" y="1524000"/>
            <a:ext cx="5242560" cy="220980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sz="half" idx="13"/>
          </p:nvPr>
        </p:nvSpPr>
        <p:spPr>
          <a:xfrm>
            <a:off x="609600" y="3962400"/>
            <a:ext cx="5242560" cy="220980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half" idx="14"/>
          </p:nvPr>
        </p:nvSpPr>
        <p:spPr>
          <a:xfrm>
            <a:off x="6339840" y="3962400"/>
            <a:ext cx="5242560" cy="220980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047666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24000"/>
            <a:ext cx="5242560" cy="609600"/>
          </a:xfrm>
        </p:spPr>
        <p:txBody>
          <a:bodyPr anchor="ctr"/>
          <a:lstStyle>
            <a:lvl1pPr marL="0" indent="0">
              <a:lnSpc>
                <a:spcPct val="90000"/>
              </a:lnSpc>
              <a:spcBef>
                <a:spcPts val="0"/>
              </a:spcBef>
              <a:buNone/>
              <a:defRPr sz="2000" b="1">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209800"/>
            <a:ext cx="5242560" cy="3962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39840" y="1524000"/>
            <a:ext cx="5242560" cy="609600"/>
          </a:xfrm>
        </p:spPr>
        <p:txBody>
          <a:bodyPr anchor="ctr"/>
          <a:lstStyle>
            <a:lvl1pPr marL="0" indent="0">
              <a:lnSpc>
                <a:spcPct val="90000"/>
              </a:lnSpc>
              <a:spcBef>
                <a:spcPts val="0"/>
              </a:spcBef>
              <a:buNone/>
              <a:defRPr sz="2000" b="1">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209800"/>
            <a:ext cx="5242560" cy="3962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10"/>
          </p:nvPr>
        </p:nvSpPr>
        <p:spPr/>
        <p:txBody>
          <a:bodyPr/>
          <a:lstStyle/>
          <a:p>
            <a:fld id="{4C654BF9-E061-4993-B0B4-96D57970A8DC}" type="datetime1">
              <a:rPr lang="en-US" smtClean="0">
                <a:solidFill>
                  <a:prstClr val="black"/>
                </a:solidFill>
              </a:rPr>
              <a:pPr/>
              <a:t>5/12/2020</a:t>
            </a:fld>
            <a:endParaRPr lang="en-US">
              <a:solidFill>
                <a:prstClr val="black"/>
              </a:solidFill>
            </a:endParaRPr>
          </a:p>
        </p:txBody>
      </p:sp>
      <p:sp>
        <p:nvSpPr>
          <p:cNvPr id="11" name="Footer Placeholder 10"/>
          <p:cNvSpPr>
            <a:spLocks noGrp="1"/>
          </p:cNvSpPr>
          <p:nvPr>
            <p:ph type="ftr" sz="quarter" idx="11"/>
          </p:nvPr>
        </p:nvSpPr>
        <p:spPr/>
        <p:txBody>
          <a:bodyPr/>
          <a:lstStyle/>
          <a:p>
            <a:r>
              <a:rPr lang="en-US">
                <a:solidFill>
                  <a:prstClr val="black"/>
                </a:solidFill>
              </a:rPr>
              <a:t>Author’s Last Name, Conference Name, Year, Presentation #</a:t>
            </a:r>
          </a:p>
        </p:txBody>
      </p:sp>
    </p:spTree>
    <p:extLst>
      <p:ext uri="{BB962C8B-B14F-4D97-AF65-F5344CB8AC3E}">
        <p14:creationId xmlns:p14="http://schemas.microsoft.com/office/powerpoint/2010/main" val="22298222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fld id="{0E543EE5-600E-4D8A-B144-C77E21D64C72}" type="datetime1">
              <a:rPr lang="en-US" smtClean="0">
                <a:solidFill>
                  <a:prstClr val="black"/>
                </a:solidFill>
              </a:rPr>
              <a:pPr/>
              <a:t>5/12/2020</a:t>
            </a:fld>
            <a:endParaRPr lang="en-US">
              <a:solidFill>
                <a:prstClr val="black"/>
              </a:solidFill>
            </a:endParaRPr>
          </a:p>
        </p:txBody>
      </p:sp>
      <p:sp>
        <p:nvSpPr>
          <p:cNvPr id="7" name="Footer Placeholder 6"/>
          <p:cNvSpPr>
            <a:spLocks noGrp="1"/>
          </p:cNvSpPr>
          <p:nvPr>
            <p:ph type="ftr" sz="quarter" idx="11"/>
          </p:nvPr>
        </p:nvSpPr>
        <p:spPr/>
        <p:txBody>
          <a:bodyPr/>
          <a:lstStyle/>
          <a:p>
            <a:r>
              <a:rPr lang="en-US">
                <a:solidFill>
                  <a:prstClr val="black"/>
                </a:solidFill>
              </a:rPr>
              <a:t>Author’s Last Name, Conference Name, Year, Presentation #</a:t>
            </a:r>
          </a:p>
        </p:txBody>
      </p:sp>
    </p:spTree>
    <p:extLst>
      <p:ext uri="{BB962C8B-B14F-4D97-AF65-F5344CB8AC3E}">
        <p14:creationId xmlns:p14="http://schemas.microsoft.com/office/powerpoint/2010/main" val="19416204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8"/>
          <p:cNvSpPr>
            <a:spLocks noGrp="1"/>
          </p:cNvSpPr>
          <p:nvPr>
            <p:ph type="body" sz="quarter" idx="13" hasCustomPrompt="1"/>
          </p:nvPr>
        </p:nvSpPr>
        <p:spPr>
          <a:xfrm>
            <a:off x="609600" y="1371600"/>
            <a:ext cx="10972800" cy="304800"/>
          </a:xfrm>
        </p:spPr>
        <p:txBody>
          <a:bodyPr/>
          <a:lstStyle>
            <a:lvl1pPr marL="0" indent="0">
              <a:lnSpc>
                <a:spcPct val="90000"/>
              </a:lnSpc>
              <a:spcBef>
                <a:spcPts val="0"/>
              </a:spcBef>
              <a:buNone/>
              <a:defRPr sz="20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a:t>Click to add subtitle</a:t>
            </a:r>
          </a:p>
        </p:txBody>
      </p:sp>
      <p:sp>
        <p:nvSpPr>
          <p:cNvPr id="7" name="Date Placeholder 6"/>
          <p:cNvSpPr>
            <a:spLocks noGrp="1"/>
          </p:cNvSpPr>
          <p:nvPr>
            <p:ph type="dt" sz="half" idx="14"/>
          </p:nvPr>
        </p:nvSpPr>
        <p:spPr/>
        <p:txBody>
          <a:bodyPr/>
          <a:lstStyle/>
          <a:p>
            <a:fld id="{FCF35843-3A41-49AA-8959-56EE1A31B5E2}" type="datetime1">
              <a:rPr lang="en-US" smtClean="0">
                <a:solidFill>
                  <a:prstClr val="black"/>
                </a:solidFill>
              </a:rPr>
              <a:pPr/>
              <a:t>5/12/2020</a:t>
            </a:fld>
            <a:endParaRPr lang="en-US">
              <a:solidFill>
                <a:prstClr val="black"/>
              </a:solidFill>
            </a:endParaRPr>
          </a:p>
        </p:txBody>
      </p:sp>
      <p:sp>
        <p:nvSpPr>
          <p:cNvPr id="8" name="Footer Placeholder 7"/>
          <p:cNvSpPr>
            <a:spLocks noGrp="1"/>
          </p:cNvSpPr>
          <p:nvPr>
            <p:ph type="ftr" sz="quarter" idx="15"/>
          </p:nvPr>
        </p:nvSpPr>
        <p:spPr/>
        <p:txBody>
          <a:bodyPr/>
          <a:lstStyle/>
          <a:p>
            <a:r>
              <a:rPr lang="en-US">
                <a:solidFill>
                  <a:prstClr val="black"/>
                </a:solidFill>
              </a:rPr>
              <a:t>Author’s Last Name, Conference Name, Year, Presentation #</a:t>
            </a:r>
          </a:p>
        </p:txBody>
      </p:sp>
    </p:spTree>
    <p:extLst>
      <p:ext uri="{BB962C8B-B14F-4D97-AF65-F5344CB8AC3E}">
        <p14:creationId xmlns:p14="http://schemas.microsoft.com/office/powerpoint/2010/main" val="16607404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3681877-BEF6-4945-A8E2-C7505FF67B52}" type="datetime1">
              <a:rPr lang="en-US" smtClean="0">
                <a:solidFill>
                  <a:prstClr val="black"/>
                </a:solidFill>
              </a:rPr>
              <a:pPr/>
              <a:t>5/12/2020</a:t>
            </a:fld>
            <a:endParaRPr lang="en-US">
              <a:solidFill>
                <a:prstClr val="black"/>
              </a:solidFill>
            </a:endParaRPr>
          </a:p>
        </p:txBody>
      </p:sp>
      <p:sp>
        <p:nvSpPr>
          <p:cNvPr id="6" name="Footer Placeholder 5"/>
          <p:cNvSpPr>
            <a:spLocks noGrp="1"/>
          </p:cNvSpPr>
          <p:nvPr>
            <p:ph type="ftr" sz="quarter" idx="11"/>
          </p:nvPr>
        </p:nvSpPr>
        <p:spPr/>
        <p:txBody>
          <a:bodyPr/>
          <a:lstStyle/>
          <a:p>
            <a:r>
              <a:rPr lang="en-US">
                <a:solidFill>
                  <a:prstClr val="black"/>
                </a:solidFill>
              </a:rPr>
              <a:t>Author’s Last Name, Conference Name, Year, Presentation #</a:t>
            </a:r>
          </a:p>
        </p:txBody>
      </p:sp>
    </p:spTree>
    <p:extLst>
      <p:ext uri="{BB962C8B-B14F-4D97-AF65-F5344CB8AC3E}">
        <p14:creationId xmlns:p14="http://schemas.microsoft.com/office/powerpoint/2010/main" val="32982150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609600" y="1524001"/>
            <a:ext cx="7924800" cy="46482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737600" y="1524000"/>
            <a:ext cx="2844800" cy="4648200"/>
          </a:xfrm>
        </p:spPr>
        <p:txBody>
          <a:bodyPr/>
          <a:lstStyle>
            <a:lvl1pPr marL="0" indent="0">
              <a:lnSpc>
                <a:spcPct val="90000"/>
              </a:lnSpc>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t>Click to edit Master text styles</a:t>
            </a:r>
          </a:p>
        </p:txBody>
      </p:sp>
      <p:sp>
        <p:nvSpPr>
          <p:cNvPr id="8" name="Date Placeholder 7"/>
          <p:cNvSpPr>
            <a:spLocks noGrp="1"/>
          </p:cNvSpPr>
          <p:nvPr>
            <p:ph type="dt" sz="half" idx="10"/>
          </p:nvPr>
        </p:nvSpPr>
        <p:spPr/>
        <p:txBody>
          <a:bodyPr/>
          <a:lstStyle/>
          <a:p>
            <a:fld id="{0F13A87A-9427-4522-B125-0DAFD01EA466}" type="datetime1">
              <a:rPr lang="en-US" smtClean="0">
                <a:solidFill>
                  <a:prstClr val="black"/>
                </a:solidFill>
              </a:rPr>
              <a:pPr/>
              <a:t>5/12/2020</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p>
        </p:txBody>
      </p:sp>
    </p:spTree>
    <p:extLst>
      <p:ext uri="{BB962C8B-B14F-4D97-AF65-F5344CB8AC3E}">
        <p14:creationId xmlns:p14="http://schemas.microsoft.com/office/powerpoint/2010/main" val="28090862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400" b="0"/>
            </a:lvl1pPr>
          </a:lstStyle>
          <a:p>
            <a:r>
              <a:rPr lang="en-US"/>
              <a:t>Click to edit Master title style</a:t>
            </a:r>
          </a:p>
        </p:txBody>
      </p:sp>
      <p:sp>
        <p:nvSpPr>
          <p:cNvPr id="3" name="Picture Placeholder 2"/>
          <p:cNvSpPr>
            <a:spLocks noGrp="1"/>
          </p:cNvSpPr>
          <p:nvPr>
            <p:ph type="pic" idx="1"/>
          </p:nvPr>
        </p:nvSpPr>
        <p:spPr>
          <a:xfrm>
            <a:off x="609600" y="1524002"/>
            <a:ext cx="7924800" cy="4652513"/>
          </a:xfrm>
        </p:spPr>
        <p:txBody>
          <a:bodyPr tIns="365760"/>
          <a:lstStyle>
            <a:lvl1pPr marL="0" indent="0" algn="ctr">
              <a:buNone/>
              <a:defRPr sz="20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8737600" y="1524000"/>
            <a:ext cx="2844800" cy="4648200"/>
          </a:xfrm>
        </p:spPr>
        <p:txBody>
          <a:bodyPr/>
          <a:lstStyle>
            <a:lvl1pPr marL="0" indent="0">
              <a:lnSpc>
                <a:spcPct val="90000"/>
              </a:lnSpc>
              <a:spcBef>
                <a:spcPts val="0"/>
              </a:spcBef>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t>Click to edit Master text styles</a:t>
            </a:r>
          </a:p>
        </p:txBody>
      </p:sp>
      <p:sp>
        <p:nvSpPr>
          <p:cNvPr id="8" name="Date Placeholder 7"/>
          <p:cNvSpPr>
            <a:spLocks noGrp="1"/>
          </p:cNvSpPr>
          <p:nvPr>
            <p:ph type="dt" sz="half" idx="10"/>
          </p:nvPr>
        </p:nvSpPr>
        <p:spPr/>
        <p:txBody>
          <a:bodyPr/>
          <a:lstStyle/>
          <a:p>
            <a:fld id="{D8234307-8C89-4F9B-A283-F5E22798B9FB}" type="datetime1">
              <a:rPr lang="en-US" smtClean="0">
                <a:solidFill>
                  <a:prstClr val="black"/>
                </a:solidFill>
              </a:rPr>
              <a:pPr/>
              <a:t>5/12/2020</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p>
        </p:txBody>
      </p:sp>
    </p:spTree>
    <p:extLst>
      <p:ext uri="{BB962C8B-B14F-4D97-AF65-F5344CB8AC3E}">
        <p14:creationId xmlns:p14="http://schemas.microsoft.com/office/powerpoint/2010/main" val="1269384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 teal">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347A23-32BF-4A41-85D0-B3189418704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 Placeholder 7">
            <a:extLst>
              <a:ext uri="{FF2B5EF4-FFF2-40B4-BE49-F238E27FC236}">
                <a16:creationId xmlns:a16="http://schemas.microsoft.com/office/drawing/2014/main" id="{E47E4826-8AA6-9741-AB86-4DA4FEA5B7AB}"/>
              </a:ext>
            </a:extLst>
          </p:cNvPr>
          <p:cNvSpPr>
            <a:spLocks noGrp="1"/>
          </p:cNvSpPr>
          <p:nvPr>
            <p:ph type="body" sz="quarter" idx="10" hasCustomPrompt="1"/>
          </p:nvPr>
        </p:nvSpPr>
        <p:spPr>
          <a:xfrm>
            <a:off x="630352" y="1949481"/>
            <a:ext cx="8829531" cy="1516062"/>
          </a:xfrm>
          <a:prstGeom prst="rect">
            <a:avLst/>
          </a:prstGeom>
        </p:spPr>
        <p:txBody>
          <a:bodyPr lIns="0" tIns="0" rIns="0" bIns="0" anchor="b" anchorCtr="0"/>
          <a:lstStyle>
            <a:lvl1pPr marL="0" indent="0">
              <a:buFontTx/>
              <a:buNone/>
              <a:defRPr sz="3800" b="1">
                <a:solidFill>
                  <a:schemeClr val="bg1"/>
                </a:solidFill>
                <a:latin typeface="Calibri" panose="020F0502020204030204" pitchFamily="34" charset="0"/>
                <a:cs typeface="Calibri" panose="020F0502020204030204" pitchFamily="34" charset="0"/>
              </a:defRPr>
            </a:lvl1pPr>
          </a:lstStyle>
          <a:p>
            <a:pPr lvl="0"/>
            <a:r>
              <a:rPr lang="en-US" dirty="0"/>
              <a:t>Section Title Here</a:t>
            </a:r>
          </a:p>
        </p:txBody>
      </p:sp>
      <p:sp>
        <p:nvSpPr>
          <p:cNvPr id="7" name="Text Placeholder 7">
            <a:extLst>
              <a:ext uri="{FF2B5EF4-FFF2-40B4-BE49-F238E27FC236}">
                <a16:creationId xmlns:a16="http://schemas.microsoft.com/office/drawing/2014/main" id="{C28CF503-4C61-1841-981D-D64AFCD57697}"/>
              </a:ext>
            </a:extLst>
          </p:cNvPr>
          <p:cNvSpPr>
            <a:spLocks noGrp="1"/>
          </p:cNvSpPr>
          <p:nvPr>
            <p:ph type="body" sz="quarter" idx="11" hasCustomPrompt="1"/>
          </p:nvPr>
        </p:nvSpPr>
        <p:spPr>
          <a:xfrm>
            <a:off x="630353" y="3472903"/>
            <a:ext cx="8829530" cy="868964"/>
          </a:xfrm>
          <a:prstGeom prst="rect">
            <a:avLst/>
          </a:prstGeom>
        </p:spPr>
        <p:txBody>
          <a:bodyPr lIns="0" tIns="0" rIns="0" bIns="0" anchor="t" anchorCtr="0"/>
          <a:lstStyle>
            <a:lvl1pPr marL="0" indent="0">
              <a:buFontTx/>
              <a:buNone/>
              <a:defRPr sz="2400" b="0">
                <a:solidFill>
                  <a:schemeClr val="bg1"/>
                </a:solidFill>
                <a:latin typeface="Calibri" panose="020F0502020204030204" pitchFamily="34" charset="0"/>
                <a:cs typeface="Calibri" panose="020F0502020204030204" pitchFamily="34" charset="0"/>
              </a:defRPr>
            </a:lvl1pPr>
          </a:lstStyle>
          <a:p>
            <a:pPr lvl="0"/>
            <a:r>
              <a:rPr lang="en-US" dirty="0"/>
              <a:t>Optional Subtitle Here</a:t>
            </a:r>
          </a:p>
        </p:txBody>
      </p:sp>
    </p:spTree>
    <p:extLst>
      <p:ext uri="{BB962C8B-B14F-4D97-AF65-F5344CB8AC3E}">
        <p14:creationId xmlns:p14="http://schemas.microsoft.com/office/powerpoint/2010/main" val="16979029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wo Topic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286000"/>
            <a:ext cx="5279136" cy="3886200"/>
          </a:xfrm>
          <a:ln w="19050">
            <a:solidFill>
              <a:schemeClr val="bg1">
                <a:lumMod val="50000"/>
              </a:schemeClr>
            </a:solidFill>
            <a:miter lim="800000"/>
          </a:ln>
        </p:spPr>
        <p:txBody>
          <a:bodyPr lIns="182880" tIns="182880" rIns="182880" bIns="9144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5696F25A-A208-4EC0-9958-2D79F00A9487}" type="datetime1">
              <a:rPr lang="en-US" smtClean="0">
                <a:solidFill>
                  <a:prstClr val="black"/>
                </a:solidFill>
              </a:rPr>
              <a:pPr/>
              <a:t>5/12/2020</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p>
        </p:txBody>
      </p:sp>
      <p:sp>
        <p:nvSpPr>
          <p:cNvPr id="14" name="Text Placeholder 4"/>
          <p:cNvSpPr>
            <a:spLocks noGrp="1"/>
          </p:cNvSpPr>
          <p:nvPr>
            <p:ph type="body" sz="quarter" idx="14"/>
          </p:nvPr>
        </p:nvSpPr>
        <p:spPr>
          <a:xfrm>
            <a:off x="609600" y="1524000"/>
            <a:ext cx="5279136" cy="762000"/>
          </a:xfrm>
          <a:solidFill>
            <a:schemeClr val="bg1">
              <a:lumMod val="50000"/>
            </a:schemeClr>
          </a:solidFill>
          <a:ln w="19050">
            <a:solidFill>
              <a:schemeClr val="bg1">
                <a:lumMod val="50000"/>
              </a:schemeClr>
            </a:solidFill>
            <a:miter lim="800000"/>
          </a:ln>
        </p:spPr>
        <p:txBody>
          <a:bodyPr lIns="91440" tIns="91440" rIns="91440" bIns="9144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6" name="Content Placeholder 2"/>
          <p:cNvSpPr>
            <a:spLocks noGrp="1"/>
          </p:cNvSpPr>
          <p:nvPr>
            <p:ph sz="half" idx="15"/>
          </p:nvPr>
        </p:nvSpPr>
        <p:spPr>
          <a:xfrm>
            <a:off x="6303264" y="2286000"/>
            <a:ext cx="5279136" cy="3886200"/>
          </a:xfrm>
          <a:ln w="19050">
            <a:solidFill>
              <a:schemeClr val="bg1">
                <a:lumMod val="50000"/>
              </a:schemeClr>
            </a:solidFill>
            <a:miter lim="800000"/>
          </a:ln>
        </p:spPr>
        <p:txBody>
          <a:bodyPr lIns="182880" tIns="182880" rIns="182880" bIns="9144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4"/>
          <p:cNvSpPr>
            <a:spLocks noGrp="1"/>
          </p:cNvSpPr>
          <p:nvPr>
            <p:ph type="body" sz="quarter" idx="16"/>
          </p:nvPr>
        </p:nvSpPr>
        <p:spPr>
          <a:xfrm>
            <a:off x="6303264" y="1524000"/>
            <a:ext cx="5279136" cy="762000"/>
          </a:xfrm>
          <a:solidFill>
            <a:schemeClr val="bg1">
              <a:lumMod val="50000"/>
            </a:schemeClr>
          </a:solidFill>
          <a:ln w="19050">
            <a:solidFill>
              <a:schemeClr val="bg1">
                <a:lumMod val="50000"/>
              </a:schemeClr>
            </a:solidFill>
            <a:miter lim="800000"/>
          </a:ln>
        </p:spPr>
        <p:txBody>
          <a:bodyPr lIns="91440" tIns="91440" rIns="91440" bIns="9144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Tree>
    <p:extLst>
      <p:ext uri="{BB962C8B-B14F-4D97-AF65-F5344CB8AC3E}">
        <p14:creationId xmlns:p14="http://schemas.microsoft.com/office/powerpoint/2010/main" val="20500746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hree Topic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286000"/>
            <a:ext cx="3474720" cy="3886200"/>
          </a:xfrm>
          <a:ln w="19050">
            <a:solidFill>
              <a:schemeClr val="bg1">
                <a:lumMod val="50000"/>
              </a:schemeClr>
            </a:solidFill>
            <a:miter lim="800000"/>
          </a:ln>
        </p:spPr>
        <p:txBody>
          <a:bodyPr lIns="182880" tIns="182880" rIns="182880" bIns="9144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5696F25A-A208-4EC0-9958-2D79F00A9487}" type="datetime1">
              <a:rPr lang="en-US" smtClean="0">
                <a:solidFill>
                  <a:prstClr val="black"/>
                </a:solidFill>
              </a:rPr>
              <a:pPr/>
              <a:t>5/12/2020</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p>
        </p:txBody>
      </p:sp>
      <p:sp>
        <p:nvSpPr>
          <p:cNvPr id="14" name="Text Placeholder 4"/>
          <p:cNvSpPr>
            <a:spLocks noGrp="1"/>
          </p:cNvSpPr>
          <p:nvPr>
            <p:ph type="body" sz="quarter" idx="14"/>
          </p:nvPr>
        </p:nvSpPr>
        <p:spPr>
          <a:xfrm>
            <a:off x="609600" y="1524000"/>
            <a:ext cx="3474720" cy="762000"/>
          </a:xfrm>
          <a:solidFill>
            <a:schemeClr val="bg1">
              <a:lumMod val="50000"/>
            </a:schemeClr>
          </a:solidFill>
          <a:ln w="19050">
            <a:solidFill>
              <a:schemeClr val="bg1">
                <a:lumMod val="50000"/>
              </a:schemeClr>
            </a:solidFill>
            <a:miter lim="800000"/>
          </a:ln>
        </p:spPr>
        <p:txBody>
          <a:bodyPr lIns="91440" tIns="91440" rIns="91440" bIns="9144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6" name="Content Placeholder 2"/>
          <p:cNvSpPr>
            <a:spLocks noGrp="1"/>
          </p:cNvSpPr>
          <p:nvPr>
            <p:ph sz="half" idx="15"/>
          </p:nvPr>
        </p:nvSpPr>
        <p:spPr>
          <a:xfrm>
            <a:off x="4358640" y="2286000"/>
            <a:ext cx="3474720" cy="3886200"/>
          </a:xfrm>
          <a:ln w="19050">
            <a:solidFill>
              <a:schemeClr val="bg1">
                <a:lumMod val="50000"/>
              </a:schemeClr>
            </a:solidFill>
            <a:miter lim="800000"/>
          </a:ln>
        </p:spPr>
        <p:txBody>
          <a:bodyPr lIns="182880" tIns="182880" rIns="182880" bIns="9144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4"/>
          <p:cNvSpPr>
            <a:spLocks noGrp="1"/>
          </p:cNvSpPr>
          <p:nvPr>
            <p:ph type="body" sz="quarter" idx="16"/>
          </p:nvPr>
        </p:nvSpPr>
        <p:spPr>
          <a:xfrm>
            <a:off x="4358640" y="1524000"/>
            <a:ext cx="3474720" cy="762000"/>
          </a:xfrm>
          <a:solidFill>
            <a:schemeClr val="bg1">
              <a:lumMod val="50000"/>
            </a:schemeClr>
          </a:solidFill>
          <a:ln w="19050">
            <a:solidFill>
              <a:schemeClr val="bg1">
                <a:lumMod val="50000"/>
              </a:schemeClr>
            </a:solidFill>
            <a:miter lim="800000"/>
          </a:ln>
        </p:spPr>
        <p:txBody>
          <a:bodyPr lIns="91440" tIns="91440" rIns="91440" bIns="9144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8" name="Content Placeholder 2"/>
          <p:cNvSpPr>
            <a:spLocks noGrp="1"/>
          </p:cNvSpPr>
          <p:nvPr>
            <p:ph sz="half" idx="17"/>
          </p:nvPr>
        </p:nvSpPr>
        <p:spPr>
          <a:xfrm>
            <a:off x="8107680" y="2286000"/>
            <a:ext cx="3474720" cy="3886200"/>
          </a:xfrm>
          <a:ln w="19050">
            <a:solidFill>
              <a:schemeClr val="bg1">
                <a:lumMod val="50000"/>
              </a:schemeClr>
            </a:solidFill>
            <a:miter lim="800000"/>
          </a:ln>
        </p:spPr>
        <p:txBody>
          <a:bodyPr lIns="182880" tIns="182880" rIns="182880" bIns="9144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4"/>
          <p:cNvSpPr>
            <a:spLocks noGrp="1"/>
          </p:cNvSpPr>
          <p:nvPr>
            <p:ph type="body" sz="quarter" idx="18"/>
          </p:nvPr>
        </p:nvSpPr>
        <p:spPr>
          <a:xfrm>
            <a:off x="8107680" y="1524000"/>
            <a:ext cx="3474720" cy="762000"/>
          </a:xfrm>
          <a:solidFill>
            <a:schemeClr val="bg1">
              <a:lumMod val="50000"/>
            </a:schemeClr>
          </a:solidFill>
          <a:ln w="19050">
            <a:solidFill>
              <a:schemeClr val="bg1">
                <a:lumMod val="50000"/>
              </a:schemeClr>
            </a:solidFill>
            <a:miter lim="800000"/>
          </a:ln>
        </p:spPr>
        <p:txBody>
          <a:bodyPr lIns="91440" tIns="91440" rIns="91440" bIns="9144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Tree>
    <p:extLst>
      <p:ext uri="{BB962C8B-B14F-4D97-AF65-F5344CB8AC3E}">
        <p14:creationId xmlns:p14="http://schemas.microsoft.com/office/powerpoint/2010/main" val="27157126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456D236-753B-421D-A123-0F2BCD70700B}" type="datetime1">
              <a:rPr lang="en-US" smtClean="0">
                <a:solidFill>
                  <a:prstClr val="black"/>
                </a:solidFill>
              </a:rPr>
              <a:pPr/>
              <a:t>5/12/2020</a:t>
            </a:fld>
            <a:endParaRPr lang="en-US">
              <a:solidFill>
                <a:prstClr val="black"/>
              </a:solidFill>
            </a:endParaRPr>
          </a:p>
        </p:txBody>
      </p:sp>
      <p:sp>
        <p:nvSpPr>
          <p:cNvPr id="8" name="Footer Placeholder 7"/>
          <p:cNvSpPr>
            <a:spLocks noGrp="1"/>
          </p:cNvSpPr>
          <p:nvPr>
            <p:ph type="ftr" sz="quarter" idx="11"/>
          </p:nvPr>
        </p:nvSpPr>
        <p:spPr/>
        <p:txBody>
          <a:bodyPr/>
          <a:lstStyle/>
          <a:p>
            <a:r>
              <a:rPr lang="en-US">
                <a:solidFill>
                  <a:prstClr val="black"/>
                </a:solidFill>
              </a:rPr>
              <a:t>Author’s Last Name, Conference Name, Year, Presentation #</a:t>
            </a:r>
          </a:p>
        </p:txBody>
      </p:sp>
    </p:spTree>
    <p:extLst>
      <p:ext uri="{BB962C8B-B14F-4D97-AF65-F5344CB8AC3E}">
        <p14:creationId xmlns:p14="http://schemas.microsoft.com/office/powerpoint/2010/main" val="40929896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5" name="Group 4"/>
          <p:cNvGrpSpPr/>
          <p:nvPr/>
        </p:nvGrpSpPr>
        <p:grpSpPr>
          <a:xfrm>
            <a:off x="10518850" y="0"/>
            <a:ext cx="103145" cy="6172200"/>
            <a:chOff x="7889136" y="0"/>
            <a:chExt cx="77359" cy="6172200"/>
          </a:xfrm>
        </p:grpSpPr>
        <p:sp>
          <p:nvSpPr>
            <p:cNvPr id="11" name="Rectangle 10"/>
            <p:cNvSpPr/>
            <p:nvPr/>
          </p:nvSpPr>
          <p:spPr>
            <a:xfrm rot="5400000">
              <a:off x="4835040" y="3054097"/>
              <a:ext cx="6172199" cy="64007"/>
            </a:xfrm>
            <a:prstGeom prst="rect">
              <a:avLst/>
            </a:prstGeom>
            <a:solidFill>
              <a:srgbClr val="9695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12" name="Rectangle 11"/>
            <p:cNvSpPr/>
            <p:nvPr/>
          </p:nvSpPr>
          <p:spPr>
            <a:xfrm rot="5400000">
              <a:off x="7692545" y="196597"/>
              <a:ext cx="457200" cy="64007"/>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cxnSp>
          <p:nvCxnSpPr>
            <p:cNvPr id="13" name="Straight Connector 12"/>
            <p:cNvCxnSpPr/>
            <p:nvPr/>
          </p:nvCxnSpPr>
          <p:spPr>
            <a:xfrm rot="5400000">
              <a:off x="7927818" y="418523"/>
              <a:ext cx="0" cy="77354"/>
            </a:xfrm>
            <a:prstGeom prst="line">
              <a:avLst/>
            </a:prstGeom>
            <a:ln w="28575">
              <a:solidFill>
                <a:schemeClr val="bg1"/>
              </a:solidFill>
              <a:miter lim="800000"/>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rot="5400000">
              <a:off x="7699218" y="189923"/>
              <a:ext cx="457200" cy="77354"/>
              <a:chOff x="0" y="139700"/>
              <a:chExt cx="457200" cy="77354"/>
            </a:xfrm>
          </p:grpSpPr>
          <p:sp>
            <p:nvSpPr>
              <p:cNvPr id="15" name="Rectangle 14"/>
              <p:cNvSpPr/>
              <p:nvPr/>
            </p:nvSpPr>
            <p:spPr>
              <a:xfrm>
                <a:off x="0" y="153047"/>
                <a:ext cx="457200" cy="64007"/>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cxnSp>
            <p:nvCxnSpPr>
              <p:cNvPr id="16" name="Straight Connector 15"/>
              <p:cNvCxnSpPr/>
              <p:nvPr/>
            </p:nvCxnSpPr>
            <p:spPr>
              <a:xfrm>
                <a:off x="457200" y="139700"/>
                <a:ext cx="0" cy="77354"/>
              </a:xfrm>
              <a:prstGeom prst="line">
                <a:avLst/>
              </a:prstGeom>
              <a:ln w="28575">
                <a:solidFill>
                  <a:schemeClr val="bg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Vertical Title 1"/>
          <p:cNvSpPr>
            <a:spLocks noGrp="1"/>
          </p:cNvSpPr>
          <p:nvPr>
            <p:ph type="title" orient="vert"/>
          </p:nvPr>
        </p:nvSpPr>
        <p:spPr>
          <a:xfrm>
            <a:off x="10668000" y="457202"/>
            <a:ext cx="914400" cy="571499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457202"/>
            <a:ext cx="9550400" cy="57149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B499F0-7295-44DB-960D-276BD8CAF7C5}" type="datetime1">
              <a:rPr lang="en-US" smtClean="0">
                <a:solidFill>
                  <a:prstClr val="black"/>
                </a:solidFill>
              </a:rPr>
              <a:pPr/>
              <a:t>5/12/2020</a:t>
            </a:fld>
            <a:endParaRPr lang="en-US">
              <a:solidFill>
                <a:prstClr val="black"/>
              </a:solidFill>
            </a:endParaRPr>
          </a:p>
        </p:txBody>
      </p:sp>
      <p:sp>
        <p:nvSpPr>
          <p:cNvPr id="8" name="Footer Placeholder 7"/>
          <p:cNvSpPr>
            <a:spLocks noGrp="1"/>
          </p:cNvSpPr>
          <p:nvPr>
            <p:ph type="ftr" sz="quarter" idx="11"/>
          </p:nvPr>
        </p:nvSpPr>
        <p:spPr/>
        <p:txBody>
          <a:bodyPr/>
          <a:lstStyle/>
          <a:p>
            <a:r>
              <a:rPr lang="en-US">
                <a:solidFill>
                  <a:prstClr val="black"/>
                </a:solidFill>
              </a:rPr>
              <a:t>Author’s Last Name, Conference Name, Year, Presentation #</a:t>
            </a:r>
          </a:p>
        </p:txBody>
      </p:sp>
    </p:spTree>
    <p:extLst>
      <p:ext uri="{BB962C8B-B14F-4D97-AF65-F5344CB8AC3E}">
        <p14:creationId xmlns:p14="http://schemas.microsoft.com/office/powerpoint/2010/main" val="1810706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blu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B4C365-C558-644D-9CC1-2128C1FF593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82222"/>
          <a:stretch/>
        </p:blipFill>
        <p:spPr>
          <a:xfrm>
            <a:off x="0" y="0"/>
            <a:ext cx="12192000" cy="1219200"/>
          </a:xfrm>
          <a:prstGeom prst="rect">
            <a:avLst/>
          </a:prstGeom>
        </p:spPr>
      </p:pic>
      <p:sp>
        <p:nvSpPr>
          <p:cNvPr id="5" name="Content Placeholder 2">
            <a:extLst>
              <a:ext uri="{FF2B5EF4-FFF2-40B4-BE49-F238E27FC236}">
                <a16:creationId xmlns:a16="http://schemas.microsoft.com/office/drawing/2014/main" id="{92968E15-2E8E-B44F-86B5-5730746D9467}"/>
              </a:ext>
            </a:extLst>
          </p:cNvPr>
          <p:cNvSpPr>
            <a:spLocks noGrp="1"/>
          </p:cNvSpPr>
          <p:nvPr>
            <p:ph idx="10" hasCustomPrompt="1"/>
          </p:nvPr>
        </p:nvSpPr>
        <p:spPr>
          <a:xfrm>
            <a:off x="605234" y="2017423"/>
            <a:ext cx="11138131" cy="4500880"/>
          </a:xfrm>
          <a:prstGeom prst="rect">
            <a:avLst/>
          </a:prstGeom>
        </p:spPr>
        <p:txBody>
          <a:bodyPr lIns="0" tIns="0" rIns="0" bIns="0"/>
          <a:lstStyle>
            <a:lvl1pPr marL="0" indent="0">
              <a:buNone/>
              <a:defRPr sz="2400" b="1">
                <a:solidFill>
                  <a:schemeClr val="tx2"/>
                </a:solidFill>
                <a:latin typeface="Calibri" panose="020F0502020204030204" pitchFamily="34" charset="0"/>
                <a:cs typeface="Calibri" panose="020F0502020204030204" pitchFamily="34" charset="0"/>
              </a:defRPr>
            </a:lvl1pPr>
            <a:lvl2pPr marL="0" indent="0">
              <a:spcBef>
                <a:spcPts val="200"/>
              </a:spcBef>
              <a:buFontTx/>
              <a:buNone/>
              <a:defRPr sz="2000">
                <a:solidFill>
                  <a:schemeClr val="tx1">
                    <a:lumMod val="50000"/>
                  </a:schemeClr>
                </a:solidFill>
                <a:latin typeface="Calibri" panose="020F0502020204030204" pitchFamily="34" charset="0"/>
                <a:cs typeface="Calibri" panose="020F0502020204030204" pitchFamily="34" charset="0"/>
              </a:defRPr>
            </a:lvl2pPr>
            <a:lvl3pPr marL="457200">
              <a:spcBef>
                <a:spcPts val="250"/>
              </a:spcBef>
              <a:defRPr sz="1600">
                <a:solidFill>
                  <a:schemeClr val="tx1">
                    <a:lumMod val="50000"/>
                  </a:schemeClr>
                </a:solidFill>
                <a:latin typeface="Calibri" panose="020F0502020204030204" pitchFamily="34" charset="0"/>
                <a:cs typeface="Calibri" panose="020F0502020204030204" pitchFamily="34" charset="0"/>
              </a:defRPr>
            </a:lvl3pPr>
            <a:lvl4pPr marL="640080">
              <a:spcBef>
                <a:spcPts val="250"/>
              </a:spcBef>
              <a:defRPr sz="1400">
                <a:solidFill>
                  <a:schemeClr val="tx1">
                    <a:lumMod val="50000"/>
                  </a:schemeClr>
                </a:solidFill>
                <a:latin typeface="Calibri" panose="020F0502020204030204" pitchFamily="34" charset="0"/>
                <a:cs typeface="Calibri" panose="020F0502020204030204" pitchFamily="34" charset="0"/>
              </a:defRPr>
            </a:lvl4pPr>
            <a:lvl5pPr marL="1371600" indent="0">
              <a:buNone/>
              <a:defRPr>
                <a:solidFill>
                  <a:schemeClr val="tx1">
                    <a:lumMod val="50000"/>
                  </a:schemeClr>
                </a:solidFill>
                <a:latin typeface="Calibri" panose="020F0502020204030204" pitchFamily="34" charset="0"/>
                <a:cs typeface="Calibri" panose="020F0502020204030204" pitchFamily="34" charset="0"/>
              </a:defRPr>
            </a:lvl5pPr>
          </a:lstStyle>
          <a:p>
            <a:pPr lvl="1"/>
            <a:r>
              <a:rPr lang="en-US" dirty="0"/>
              <a:t>Body text</a:t>
            </a:r>
          </a:p>
          <a:p>
            <a:pPr lvl="2"/>
            <a:r>
              <a:rPr lang="en-US" dirty="0"/>
              <a:t>First level bullet point</a:t>
            </a:r>
          </a:p>
          <a:p>
            <a:pPr lvl="3"/>
            <a:r>
              <a:rPr lang="en-US" dirty="0"/>
              <a:t>Second level bullet point</a:t>
            </a:r>
          </a:p>
        </p:txBody>
      </p:sp>
      <p:sp>
        <p:nvSpPr>
          <p:cNvPr id="6" name="Text Placeholder 7">
            <a:extLst>
              <a:ext uri="{FF2B5EF4-FFF2-40B4-BE49-F238E27FC236}">
                <a16:creationId xmlns:a16="http://schemas.microsoft.com/office/drawing/2014/main" id="{DA092AF6-ABD4-474F-8AB4-734F0CFEF098}"/>
              </a:ext>
            </a:extLst>
          </p:cNvPr>
          <p:cNvSpPr>
            <a:spLocks noGrp="1"/>
          </p:cNvSpPr>
          <p:nvPr>
            <p:ph type="body" sz="quarter" idx="11" hasCustomPrompt="1"/>
          </p:nvPr>
        </p:nvSpPr>
        <p:spPr>
          <a:xfrm>
            <a:off x="603835" y="1547353"/>
            <a:ext cx="11139529" cy="470070"/>
          </a:xfrm>
          <a:prstGeom prst="rect">
            <a:avLst/>
          </a:prstGeom>
        </p:spPr>
        <p:txBody>
          <a:bodyPr lIns="0" tIns="0" rIns="0" bIns="0" anchor="t" anchorCtr="0"/>
          <a:lstStyle>
            <a:lvl1pPr marL="0" indent="0">
              <a:buFontTx/>
              <a:buNone/>
              <a:defRPr sz="2400" b="1">
                <a:solidFill>
                  <a:schemeClr val="tx2"/>
                </a:solidFill>
                <a:latin typeface="Calibri" panose="020F0502020204030204" pitchFamily="34" charset="0"/>
                <a:cs typeface="Calibri" panose="020F0502020204030204" pitchFamily="34" charset="0"/>
              </a:defRPr>
            </a:lvl1pPr>
          </a:lstStyle>
          <a:p>
            <a:pPr lvl="0"/>
            <a:r>
              <a:rPr lang="en-US" dirty="0"/>
              <a:t>Content Header</a:t>
            </a:r>
          </a:p>
        </p:txBody>
      </p:sp>
    </p:spTree>
    <p:extLst>
      <p:ext uri="{BB962C8B-B14F-4D97-AF65-F5344CB8AC3E}">
        <p14:creationId xmlns:p14="http://schemas.microsoft.com/office/powerpoint/2010/main" val="840393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 teal">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2968E15-2E8E-B44F-86B5-5730746D9467}"/>
              </a:ext>
            </a:extLst>
          </p:cNvPr>
          <p:cNvSpPr>
            <a:spLocks noGrp="1"/>
          </p:cNvSpPr>
          <p:nvPr>
            <p:ph idx="10" hasCustomPrompt="1"/>
          </p:nvPr>
        </p:nvSpPr>
        <p:spPr>
          <a:xfrm>
            <a:off x="605234" y="2017423"/>
            <a:ext cx="11138131" cy="4500880"/>
          </a:xfrm>
          <a:prstGeom prst="rect">
            <a:avLst/>
          </a:prstGeom>
        </p:spPr>
        <p:txBody>
          <a:bodyPr lIns="0" tIns="0" rIns="0" bIns="0"/>
          <a:lstStyle>
            <a:lvl1pPr marL="0" indent="0">
              <a:buNone/>
              <a:defRPr sz="2400" b="1">
                <a:solidFill>
                  <a:schemeClr val="tx2"/>
                </a:solidFill>
                <a:latin typeface="Calibri" panose="020F0502020204030204" pitchFamily="34" charset="0"/>
                <a:cs typeface="Calibri" panose="020F0502020204030204" pitchFamily="34" charset="0"/>
              </a:defRPr>
            </a:lvl1pPr>
            <a:lvl2pPr marL="0" indent="0">
              <a:spcBef>
                <a:spcPts val="200"/>
              </a:spcBef>
              <a:buFontTx/>
              <a:buNone/>
              <a:defRPr sz="2000">
                <a:solidFill>
                  <a:schemeClr val="tx1">
                    <a:lumMod val="50000"/>
                  </a:schemeClr>
                </a:solidFill>
                <a:latin typeface="Calibri" panose="020F0502020204030204" pitchFamily="34" charset="0"/>
                <a:cs typeface="Calibri" panose="020F0502020204030204" pitchFamily="34" charset="0"/>
              </a:defRPr>
            </a:lvl2pPr>
            <a:lvl3pPr marL="457200">
              <a:spcBef>
                <a:spcPts val="250"/>
              </a:spcBef>
              <a:defRPr sz="1600">
                <a:solidFill>
                  <a:schemeClr val="tx1">
                    <a:lumMod val="50000"/>
                  </a:schemeClr>
                </a:solidFill>
                <a:latin typeface="Calibri" panose="020F0502020204030204" pitchFamily="34" charset="0"/>
                <a:cs typeface="Calibri" panose="020F0502020204030204" pitchFamily="34" charset="0"/>
              </a:defRPr>
            </a:lvl3pPr>
            <a:lvl4pPr marL="640080">
              <a:spcBef>
                <a:spcPts val="250"/>
              </a:spcBef>
              <a:defRPr sz="1400">
                <a:solidFill>
                  <a:schemeClr val="tx1">
                    <a:lumMod val="50000"/>
                  </a:schemeClr>
                </a:solidFill>
                <a:latin typeface="Calibri" panose="020F0502020204030204" pitchFamily="34" charset="0"/>
                <a:cs typeface="Calibri" panose="020F0502020204030204" pitchFamily="34" charset="0"/>
              </a:defRPr>
            </a:lvl4pPr>
            <a:lvl5pPr marL="1371600" indent="0">
              <a:buNone/>
              <a:defRPr>
                <a:solidFill>
                  <a:schemeClr val="tx1">
                    <a:lumMod val="50000"/>
                  </a:schemeClr>
                </a:solidFill>
                <a:latin typeface="Calibri" panose="020F0502020204030204" pitchFamily="34" charset="0"/>
                <a:cs typeface="Calibri" panose="020F0502020204030204" pitchFamily="34" charset="0"/>
              </a:defRPr>
            </a:lvl5pPr>
          </a:lstStyle>
          <a:p>
            <a:pPr lvl="1"/>
            <a:r>
              <a:rPr lang="en-US" dirty="0"/>
              <a:t>Body text</a:t>
            </a:r>
          </a:p>
          <a:p>
            <a:pPr lvl="2"/>
            <a:r>
              <a:rPr lang="en-US" dirty="0"/>
              <a:t>First level bullet point</a:t>
            </a:r>
          </a:p>
          <a:p>
            <a:pPr lvl="3"/>
            <a:r>
              <a:rPr lang="en-US" dirty="0"/>
              <a:t>Second level bullet point</a:t>
            </a:r>
          </a:p>
        </p:txBody>
      </p:sp>
      <p:sp>
        <p:nvSpPr>
          <p:cNvPr id="6" name="Text Placeholder 7">
            <a:extLst>
              <a:ext uri="{FF2B5EF4-FFF2-40B4-BE49-F238E27FC236}">
                <a16:creationId xmlns:a16="http://schemas.microsoft.com/office/drawing/2014/main" id="{DA092AF6-ABD4-474F-8AB4-734F0CFEF098}"/>
              </a:ext>
            </a:extLst>
          </p:cNvPr>
          <p:cNvSpPr>
            <a:spLocks noGrp="1"/>
          </p:cNvSpPr>
          <p:nvPr>
            <p:ph type="body" sz="quarter" idx="11" hasCustomPrompt="1"/>
          </p:nvPr>
        </p:nvSpPr>
        <p:spPr>
          <a:xfrm>
            <a:off x="603835" y="1547353"/>
            <a:ext cx="11139529" cy="470070"/>
          </a:xfrm>
          <a:prstGeom prst="rect">
            <a:avLst/>
          </a:prstGeom>
        </p:spPr>
        <p:txBody>
          <a:bodyPr lIns="0" tIns="0" rIns="0" bIns="0" anchor="t" anchorCtr="0"/>
          <a:lstStyle>
            <a:lvl1pPr marL="0" indent="0">
              <a:buFontTx/>
              <a:buNone/>
              <a:defRPr sz="2400" b="1">
                <a:solidFill>
                  <a:schemeClr val="accent2"/>
                </a:solidFill>
                <a:latin typeface="Calibri" panose="020F0502020204030204" pitchFamily="34" charset="0"/>
                <a:cs typeface="Calibri" panose="020F0502020204030204" pitchFamily="34" charset="0"/>
              </a:defRPr>
            </a:lvl1pPr>
          </a:lstStyle>
          <a:p>
            <a:pPr lvl="0"/>
            <a:r>
              <a:rPr lang="en-US" dirty="0"/>
              <a:t>Content Header</a:t>
            </a:r>
          </a:p>
        </p:txBody>
      </p:sp>
      <p:pic>
        <p:nvPicPr>
          <p:cNvPr id="3" name="Picture 2">
            <a:extLst>
              <a:ext uri="{FF2B5EF4-FFF2-40B4-BE49-F238E27FC236}">
                <a16:creationId xmlns:a16="http://schemas.microsoft.com/office/drawing/2014/main" id="{BD504967-A40C-E646-B771-900C6CAAB6D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82752"/>
          <a:stretch/>
        </p:blipFill>
        <p:spPr>
          <a:xfrm>
            <a:off x="0" y="0"/>
            <a:ext cx="12192000" cy="1182848"/>
          </a:xfrm>
          <a:prstGeom prst="rect">
            <a:avLst/>
          </a:prstGeom>
        </p:spPr>
      </p:pic>
    </p:spTree>
    <p:extLst>
      <p:ext uri="{BB962C8B-B14F-4D97-AF65-F5344CB8AC3E}">
        <p14:creationId xmlns:p14="http://schemas.microsoft.com/office/powerpoint/2010/main" val="3726021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 green">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2968E15-2E8E-B44F-86B5-5730746D9467}"/>
              </a:ext>
            </a:extLst>
          </p:cNvPr>
          <p:cNvSpPr>
            <a:spLocks noGrp="1"/>
          </p:cNvSpPr>
          <p:nvPr>
            <p:ph idx="10" hasCustomPrompt="1"/>
          </p:nvPr>
        </p:nvSpPr>
        <p:spPr>
          <a:xfrm>
            <a:off x="605234" y="2017423"/>
            <a:ext cx="11138131" cy="4500880"/>
          </a:xfrm>
          <a:prstGeom prst="rect">
            <a:avLst/>
          </a:prstGeom>
        </p:spPr>
        <p:txBody>
          <a:bodyPr lIns="0" tIns="0" rIns="0" bIns="0"/>
          <a:lstStyle>
            <a:lvl1pPr marL="0" indent="0">
              <a:buNone/>
              <a:defRPr sz="2400" b="1">
                <a:solidFill>
                  <a:schemeClr val="tx2"/>
                </a:solidFill>
                <a:latin typeface="Calibri" panose="020F0502020204030204" pitchFamily="34" charset="0"/>
                <a:cs typeface="Calibri" panose="020F0502020204030204" pitchFamily="34" charset="0"/>
              </a:defRPr>
            </a:lvl1pPr>
            <a:lvl2pPr marL="0" indent="0">
              <a:spcBef>
                <a:spcPts val="200"/>
              </a:spcBef>
              <a:buFontTx/>
              <a:buNone/>
              <a:defRPr sz="2000">
                <a:solidFill>
                  <a:schemeClr val="tx1">
                    <a:lumMod val="50000"/>
                  </a:schemeClr>
                </a:solidFill>
                <a:latin typeface="Calibri" panose="020F0502020204030204" pitchFamily="34" charset="0"/>
                <a:cs typeface="Calibri" panose="020F0502020204030204" pitchFamily="34" charset="0"/>
              </a:defRPr>
            </a:lvl2pPr>
            <a:lvl3pPr marL="457200">
              <a:spcBef>
                <a:spcPts val="250"/>
              </a:spcBef>
              <a:defRPr sz="1600">
                <a:solidFill>
                  <a:schemeClr val="tx1">
                    <a:lumMod val="50000"/>
                  </a:schemeClr>
                </a:solidFill>
                <a:latin typeface="Calibri" panose="020F0502020204030204" pitchFamily="34" charset="0"/>
                <a:cs typeface="Calibri" panose="020F0502020204030204" pitchFamily="34" charset="0"/>
              </a:defRPr>
            </a:lvl3pPr>
            <a:lvl4pPr marL="640080">
              <a:spcBef>
                <a:spcPts val="250"/>
              </a:spcBef>
              <a:defRPr sz="1400">
                <a:solidFill>
                  <a:schemeClr val="tx1">
                    <a:lumMod val="50000"/>
                  </a:schemeClr>
                </a:solidFill>
                <a:latin typeface="Calibri" panose="020F0502020204030204" pitchFamily="34" charset="0"/>
                <a:cs typeface="Calibri" panose="020F0502020204030204" pitchFamily="34" charset="0"/>
              </a:defRPr>
            </a:lvl4pPr>
            <a:lvl5pPr marL="1371600" indent="0">
              <a:buNone/>
              <a:defRPr>
                <a:solidFill>
                  <a:schemeClr val="tx1">
                    <a:lumMod val="50000"/>
                  </a:schemeClr>
                </a:solidFill>
                <a:latin typeface="Calibri" panose="020F0502020204030204" pitchFamily="34" charset="0"/>
                <a:cs typeface="Calibri" panose="020F0502020204030204" pitchFamily="34" charset="0"/>
              </a:defRPr>
            </a:lvl5pPr>
          </a:lstStyle>
          <a:p>
            <a:pPr lvl="1"/>
            <a:r>
              <a:rPr lang="en-US" dirty="0"/>
              <a:t>Body text</a:t>
            </a:r>
          </a:p>
          <a:p>
            <a:pPr lvl="2"/>
            <a:r>
              <a:rPr lang="en-US" dirty="0"/>
              <a:t>First level bullet point</a:t>
            </a:r>
          </a:p>
          <a:p>
            <a:pPr lvl="3"/>
            <a:r>
              <a:rPr lang="en-US" dirty="0"/>
              <a:t>Second level bullet point</a:t>
            </a:r>
          </a:p>
        </p:txBody>
      </p:sp>
      <p:sp>
        <p:nvSpPr>
          <p:cNvPr id="6" name="Text Placeholder 7">
            <a:extLst>
              <a:ext uri="{FF2B5EF4-FFF2-40B4-BE49-F238E27FC236}">
                <a16:creationId xmlns:a16="http://schemas.microsoft.com/office/drawing/2014/main" id="{DA092AF6-ABD4-474F-8AB4-734F0CFEF098}"/>
              </a:ext>
            </a:extLst>
          </p:cNvPr>
          <p:cNvSpPr>
            <a:spLocks noGrp="1"/>
          </p:cNvSpPr>
          <p:nvPr>
            <p:ph type="body" sz="quarter" idx="11" hasCustomPrompt="1"/>
          </p:nvPr>
        </p:nvSpPr>
        <p:spPr>
          <a:xfrm>
            <a:off x="603835" y="1547353"/>
            <a:ext cx="11139529" cy="470070"/>
          </a:xfrm>
          <a:prstGeom prst="rect">
            <a:avLst/>
          </a:prstGeom>
        </p:spPr>
        <p:txBody>
          <a:bodyPr lIns="0" tIns="0" rIns="0" bIns="0" anchor="t" anchorCtr="0"/>
          <a:lstStyle>
            <a:lvl1pPr marL="0" indent="0">
              <a:buFontTx/>
              <a:buNone/>
              <a:defRPr sz="2400" b="1">
                <a:solidFill>
                  <a:schemeClr val="accent3"/>
                </a:solidFill>
                <a:latin typeface="Calibri" panose="020F0502020204030204" pitchFamily="34" charset="0"/>
                <a:cs typeface="Calibri" panose="020F0502020204030204" pitchFamily="34" charset="0"/>
              </a:defRPr>
            </a:lvl1pPr>
          </a:lstStyle>
          <a:p>
            <a:pPr lvl="0"/>
            <a:r>
              <a:rPr lang="en-US" dirty="0"/>
              <a:t>Content Header</a:t>
            </a:r>
          </a:p>
        </p:txBody>
      </p:sp>
      <p:pic>
        <p:nvPicPr>
          <p:cNvPr id="4" name="Picture 3">
            <a:extLst>
              <a:ext uri="{FF2B5EF4-FFF2-40B4-BE49-F238E27FC236}">
                <a16:creationId xmlns:a16="http://schemas.microsoft.com/office/drawing/2014/main" id="{4BDF4646-7063-7548-A50B-53A75E3329E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82752"/>
          <a:stretch/>
        </p:blipFill>
        <p:spPr>
          <a:xfrm>
            <a:off x="0" y="0"/>
            <a:ext cx="12192000" cy="1182848"/>
          </a:xfrm>
          <a:prstGeom prst="rect">
            <a:avLst/>
          </a:prstGeom>
        </p:spPr>
      </p:pic>
    </p:spTree>
    <p:extLst>
      <p:ext uri="{BB962C8B-B14F-4D97-AF65-F5344CB8AC3E}">
        <p14:creationId xmlns:p14="http://schemas.microsoft.com/office/powerpoint/2010/main" val="1912379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pyright Slide Blu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B4C365-C558-644D-9CC1-2128C1FF593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82222"/>
          <a:stretch/>
        </p:blipFill>
        <p:spPr>
          <a:xfrm>
            <a:off x="0" y="0"/>
            <a:ext cx="12192000" cy="1219200"/>
          </a:xfrm>
          <a:prstGeom prst="rect">
            <a:avLst/>
          </a:prstGeom>
        </p:spPr>
      </p:pic>
      <p:sp>
        <p:nvSpPr>
          <p:cNvPr id="7" name="TextBox 6">
            <a:extLst>
              <a:ext uri="{FF2B5EF4-FFF2-40B4-BE49-F238E27FC236}">
                <a16:creationId xmlns:a16="http://schemas.microsoft.com/office/drawing/2014/main" id="{FBF3616F-D46F-4DCB-B3BF-B01242A80656}"/>
              </a:ext>
            </a:extLst>
          </p:cNvPr>
          <p:cNvSpPr txBox="1"/>
          <p:nvPr userDrawn="1"/>
        </p:nvSpPr>
        <p:spPr>
          <a:xfrm>
            <a:off x="507315" y="1397668"/>
            <a:ext cx="778902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Calibri" panose="020F0502020204030204" pitchFamily="34" charset="0"/>
                <a:cs typeface="Calibri" panose="020F0502020204030204" pitchFamily="34" charset="0"/>
              </a:rPr>
              <a:t>Copyright Notice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©2020, Washington State Hospital Association. All Rights Reserved.</a:t>
            </a:r>
          </a:p>
        </p:txBody>
      </p:sp>
    </p:spTree>
    <p:extLst>
      <p:ext uri="{BB962C8B-B14F-4D97-AF65-F5344CB8AC3E}">
        <p14:creationId xmlns:p14="http://schemas.microsoft.com/office/powerpoint/2010/main" val="4253549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9.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 Type="http://schemas.openxmlformats.org/officeDocument/2006/relationships/slideLayout" Target="../slideLayouts/slideLayout36.xml"/><Relationship Id="rId21" Type="http://schemas.openxmlformats.org/officeDocument/2006/relationships/theme" Target="../theme/theme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2262866"/>
      </p:ext>
    </p:extLst>
  </p:cSld>
  <p:clrMap bg1="lt1" tx1="dk1" bg2="lt2" tx2="dk2" accent1="accent1" accent2="accent2" accent3="accent3" accent4="accent4" accent5="accent5" accent6="accent6" hlink="hlink" folHlink="folHlink"/>
  <p:sldLayoutIdLst>
    <p:sldLayoutId id="2147483661" r:id="rId1"/>
    <p:sldLayoutId id="2147483677" r:id="rId2"/>
    <p:sldLayoutId id="2147483678" r:id="rId3"/>
    <p:sldLayoutId id="2147483664" r:id="rId4"/>
    <p:sldLayoutId id="2147483679" r:id="rId5"/>
    <p:sldLayoutId id="2147483662" r:id="rId6"/>
    <p:sldLayoutId id="2147483680" r:id="rId7"/>
    <p:sldLayoutId id="2147483681" r:id="rId8"/>
    <p:sldLayoutId id="2147483682" r:id="rId9"/>
    <p:sldLayoutId id="2147483683" r:id="rId10"/>
  </p:sldLayoutIdLst>
  <p:txStyles>
    <p:titleStyle>
      <a:lvl1pPr algn="ctr" defTabSz="342900" rtl="0" eaLnBrk="1" fontAlgn="base" hangingPunct="1">
        <a:spcBef>
          <a:spcPct val="0"/>
        </a:spcBef>
        <a:spcAft>
          <a:spcPct val="0"/>
        </a:spcAft>
        <a:defRPr sz="3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342900" rtl="0" eaLnBrk="1" fontAlgn="base" hangingPunct="1">
        <a:spcBef>
          <a:spcPct val="0"/>
        </a:spcBef>
        <a:spcAft>
          <a:spcPct val="0"/>
        </a:spcAft>
        <a:defRPr sz="3300">
          <a:solidFill>
            <a:schemeClr val="tx1"/>
          </a:solidFill>
          <a:latin typeface="Arial" charset="0"/>
          <a:ea typeface="MS PGothic" panose="020B0600070205080204" pitchFamily="34" charset="-128"/>
          <a:cs typeface="ＭＳ Ｐゴシック" charset="0"/>
        </a:defRPr>
      </a:lvl2pPr>
      <a:lvl3pPr algn="ctr" defTabSz="342900" rtl="0" eaLnBrk="1" fontAlgn="base" hangingPunct="1">
        <a:spcBef>
          <a:spcPct val="0"/>
        </a:spcBef>
        <a:spcAft>
          <a:spcPct val="0"/>
        </a:spcAft>
        <a:defRPr sz="3300">
          <a:solidFill>
            <a:schemeClr val="tx1"/>
          </a:solidFill>
          <a:latin typeface="Arial" charset="0"/>
          <a:ea typeface="MS PGothic" panose="020B0600070205080204" pitchFamily="34" charset="-128"/>
          <a:cs typeface="ＭＳ Ｐゴシック" charset="0"/>
        </a:defRPr>
      </a:lvl3pPr>
      <a:lvl4pPr algn="ctr" defTabSz="342900" rtl="0" eaLnBrk="1" fontAlgn="base" hangingPunct="1">
        <a:spcBef>
          <a:spcPct val="0"/>
        </a:spcBef>
        <a:spcAft>
          <a:spcPct val="0"/>
        </a:spcAft>
        <a:defRPr sz="3300">
          <a:solidFill>
            <a:schemeClr val="tx1"/>
          </a:solidFill>
          <a:latin typeface="Arial" charset="0"/>
          <a:ea typeface="MS PGothic" panose="020B0600070205080204" pitchFamily="34" charset="-128"/>
          <a:cs typeface="ＭＳ Ｐゴシック" charset="0"/>
        </a:defRPr>
      </a:lvl4pPr>
      <a:lvl5pPr algn="ctr" defTabSz="342900" rtl="0" eaLnBrk="1" fontAlgn="base" hangingPunct="1">
        <a:spcBef>
          <a:spcPct val="0"/>
        </a:spcBef>
        <a:spcAft>
          <a:spcPct val="0"/>
        </a:spcAft>
        <a:defRPr sz="3300">
          <a:solidFill>
            <a:schemeClr val="tx1"/>
          </a:solidFill>
          <a:latin typeface="Arial" charset="0"/>
          <a:ea typeface="MS PGothic" panose="020B0600070205080204" pitchFamily="34" charset="-128"/>
          <a:cs typeface="ＭＳ Ｐゴシック" charset="0"/>
        </a:defRPr>
      </a:lvl5pPr>
      <a:lvl6pPr marL="342900" algn="ctr" defTabSz="342900" rtl="0" eaLnBrk="1" fontAlgn="base" hangingPunct="1">
        <a:spcBef>
          <a:spcPct val="0"/>
        </a:spcBef>
        <a:spcAft>
          <a:spcPct val="0"/>
        </a:spcAft>
        <a:defRPr sz="3300">
          <a:solidFill>
            <a:schemeClr val="tx1"/>
          </a:solidFill>
          <a:latin typeface="Arial" charset="0"/>
          <a:ea typeface="ＭＳ Ｐゴシック" charset="0"/>
          <a:cs typeface="ＭＳ Ｐゴシック" charset="0"/>
        </a:defRPr>
      </a:lvl6pPr>
      <a:lvl7pPr marL="685800" algn="ctr" defTabSz="342900" rtl="0" eaLnBrk="1" fontAlgn="base" hangingPunct="1">
        <a:spcBef>
          <a:spcPct val="0"/>
        </a:spcBef>
        <a:spcAft>
          <a:spcPct val="0"/>
        </a:spcAft>
        <a:defRPr sz="3300">
          <a:solidFill>
            <a:schemeClr val="tx1"/>
          </a:solidFill>
          <a:latin typeface="Arial" charset="0"/>
          <a:ea typeface="ＭＳ Ｐゴシック" charset="0"/>
          <a:cs typeface="ＭＳ Ｐゴシック" charset="0"/>
        </a:defRPr>
      </a:lvl7pPr>
      <a:lvl8pPr marL="1028700" algn="ctr" defTabSz="342900" rtl="0" eaLnBrk="1" fontAlgn="base" hangingPunct="1">
        <a:spcBef>
          <a:spcPct val="0"/>
        </a:spcBef>
        <a:spcAft>
          <a:spcPct val="0"/>
        </a:spcAft>
        <a:defRPr sz="3300">
          <a:solidFill>
            <a:schemeClr val="tx1"/>
          </a:solidFill>
          <a:latin typeface="Arial" charset="0"/>
          <a:ea typeface="ＭＳ Ｐゴシック" charset="0"/>
          <a:cs typeface="ＭＳ Ｐゴシック" charset="0"/>
        </a:defRPr>
      </a:lvl8pPr>
      <a:lvl9pPr marL="1371600" algn="ctr" defTabSz="342900" rtl="0" eaLnBrk="1" fontAlgn="base" hangingPunct="1">
        <a:spcBef>
          <a:spcPct val="0"/>
        </a:spcBef>
        <a:spcAft>
          <a:spcPct val="0"/>
        </a:spcAft>
        <a:defRPr sz="3300">
          <a:solidFill>
            <a:schemeClr val="tx1"/>
          </a:solidFill>
          <a:latin typeface="Arial" charset="0"/>
          <a:ea typeface="ＭＳ Ｐゴシック" charset="0"/>
          <a:cs typeface="ＭＳ Ｐゴシック" charset="0"/>
        </a:defRPr>
      </a:lvl9pPr>
    </p:titleStyle>
    <p:bodyStyle>
      <a:lvl1pPr marL="257175" indent="-257175" algn="l" defTabSz="342900" rtl="0" eaLnBrk="1" fontAlgn="base" hangingPunct="1">
        <a:spcBef>
          <a:spcPct val="20000"/>
        </a:spcBef>
        <a:spcAft>
          <a:spcPct val="0"/>
        </a:spcAft>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557213" indent="-214313" algn="l" defTabSz="342900" rtl="0" eaLnBrk="1" fontAlgn="base" hangingPunct="1">
        <a:spcBef>
          <a:spcPct val="20000"/>
        </a:spcBef>
        <a:spcAft>
          <a:spcPct val="0"/>
        </a:spcAft>
        <a:buFont typeface="Arial" panose="020B0604020202020204" pitchFamily="34" charset="0"/>
        <a:buChar char="–"/>
        <a:defRPr sz="21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57250" indent="-171450" algn="l" defTabSz="342900" rtl="0" eaLnBrk="1" fontAlgn="base" hangingPunct="1">
        <a:spcBef>
          <a:spcPct val="20000"/>
        </a:spcBef>
        <a:spcAft>
          <a:spcPct val="0"/>
        </a:spcAft>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00150" indent="-171450" algn="l" defTabSz="342900" rtl="0" eaLnBrk="1" fontAlgn="base" hangingPunct="1">
        <a:spcBef>
          <a:spcPct val="20000"/>
        </a:spcBef>
        <a:spcAft>
          <a:spcPct val="0"/>
        </a:spcAft>
        <a:buFont typeface="Arial" panose="020B0604020202020204" pitchFamily="34" charset="0"/>
        <a:buChar char="–"/>
        <a:defRPr sz="15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43050" indent="-171450" algn="l" defTabSz="342900" rtl="0" eaLnBrk="1" fontAlgn="base" hangingPunct="1">
        <a:spcBef>
          <a:spcPct val="20000"/>
        </a:spcBef>
        <a:spcAft>
          <a:spcPct val="0"/>
        </a:spcAft>
        <a:buFont typeface="Arial" panose="020B0604020202020204" pitchFamily="34" charset="0"/>
        <a:buChar char="»"/>
        <a:defRPr sz="15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alpha val="0"/>
          </a:schemeClr>
        </a:solidFill>
        <a:effectLst/>
      </p:bgPr>
    </p:bg>
    <p:spTree>
      <p:nvGrpSpPr>
        <p:cNvPr id="1" name=""/>
        <p:cNvGrpSpPr/>
        <p:nvPr/>
      </p:nvGrpSpPr>
      <p:grpSpPr>
        <a:xfrm>
          <a:off x="0" y="0"/>
          <a:ext cx="0" cy="0"/>
          <a:chOff x="0" y="0"/>
          <a:chExt cx="0" cy="0"/>
        </a:xfrm>
      </p:grpSpPr>
      <p:pic>
        <p:nvPicPr>
          <p:cNvPr id="2" name="Picture 1" descr="Text_slide_blue.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1122412"/>
          </a:xfrm>
          <a:prstGeom prst="rect">
            <a:avLst/>
          </a:prstGeom>
        </p:spPr>
      </p:pic>
      <p:sp>
        <p:nvSpPr>
          <p:cNvPr id="3" name="Slide Number Placeholder 5"/>
          <p:cNvSpPr>
            <a:spLocks noGrp="1"/>
          </p:cNvSpPr>
          <p:nvPr>
            <p:ph type="sldNum" sz="quarter" idx="4"/>
          </p:nvPr>
        </p:nvSpPr>
        <p:spPr>
          <a:xfrm>
            <a:off x="10722428" y="6360887"/>
            <a:ext cx="1346200" cy="365125"/>
          </a:xfrm>
          <a:prstGeom prst="rect">
            <a:avLst/>
          </a:prstGeom>
        </p:spPr>
        <p:txBody>
          <a:bodyPr/>
          <a:lstStyle>
            <a:lvl1pPr>
              <a:defRPr>
                <a:solidFill>
                  <a:schemeClr val="tx2"/>
                </a:solidFill>
              </a:defRPr>
            </a:lvl1pPr>
          </a:lstStyle>
          <a:p>
            <a:fld id="{85744422-8697-47A1-890F-CCE8AEDF872C}" type="slidenum">
              <a:rPr lang="en-US" smtClean="0"/>
              <a:pPr/>
              <a:t>‹#›</a:t>
            </a:fld>
            <a:endParaRPr lang="en-US" dirty="0"/>
          </a:p>
        </p:txBody>
      </p:sp>
    </p:spTree>
    <p:extLst>
      <p:ext uri="{BB962C8B-B14F-4D97-AF65-F5344CB8AC3E}">
        <p14:creationId xmlns:p14="http://schemas.microsoft.com/office/powerpoint/2010/main" val="1658144612"/>
      </p:ext>
    </p:extLst>
  </p:cSld>
  <p:clrMap bg1="lt1" tx1="dk1" bg2="lt2" tx2="dk2" accent1="accent1" accent2="accent2" accent3="accent3" accent4="accent4" accent5="accent5" accent6="accent6" hlink="hlink" folHlink="folHlink"/>
  <p:sldLayoutIdLst>
    <p:sldLayoutId id="2147483702" r:id="rId1"/>
    <p:sldLayoutId id="2147483703"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p:nvSpPr>
        <p:spPr>
          <a:xfrm>
            <a:off x="628652" y="1202530"/>
            <a:ext cx="11563349" cy="6400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17" name="Rectangle 16"/>
          <p:cNvSpPr/>
          <p:nvPr/>
        </p:nvSpPr>
        <p:spPr>
          <a:xfrm>
            <a:off x="1" y="1202530"/>
            <a:ext cx="590551" cy="640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2" name="Title Placeholder 1"/>
          <p:cNvSpPr>
            <a:spLocks noGrp="1"/>
          </p:cNvSpPr>
          <p:nvPr>
            <p:ph type="title"/>
          </p:nvPr>
        </p:nvSpPr>
        <p:spPr>
          <a:xfrm>
            <a:off x="609600" y="466437"/>
            <a:ext cx="10972800" cy="676564"/>
          </a:xfrm>
          <a:prstGeom prst="rect">
            <a:avLst/>
          </a:prstGeom>
        </p:spPr>
        <p:txBody>
          <a:bodyPr vert="horz" lIns="0" tIns="0" rIns="0" bIns="0" rtlCol="0" anchor="b">
            <a:noAutofit/>
          </a:bodyPr>
          <a:lstStyle/>
          <a:p>
            <a:r>
              <a:rPr lang="en-US"/>
              <a:t>Click to edit Master title style</a:t>
            </a:r>
          </a:p>
        </p:txBody>
      </p:sp>
      <p:sp>
        <p:nvSpPr>
          <p:cNvPr id="3" name="Text Placeholder 2"/>
          <p:cNvSpPr>
            <a:spLocks noGrp="1"/>
          </p:cNvSpPr>
          <p:nvPr>
            <p:ph type="body" idx="1"/>
          </p:nvPr>
        </p:nvSpPr>
        <p:spPr>
          <a:xfrm>
            <a:off x="609600" y="1524000"/>
            <a:ext cx="10972800" cy="46482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Footer Placeholder 4"/>
          <p:cNvSpPr>
            <a:spLocks noGrp="1"/>
          </p:cNvSpPr>
          <p:nvPr>
            <p:ph type="ftr" sz="quarter" idx="3"/>
          </p:nvPr>
        </p:nvSpPr>
        <p:spPr>
          <a:xfrm>
            <a:off x="609600" y="6537325"/>
            <a:ext cx="4064000" cy="164592"/>
          </a:xfrm>
          <a:prstGeom prst="rect">
            <a:avLst/>
          </a:prstGeom>
        </p:spPr>
        <p:txBody>
          <a:bodyPr vert="horz" lIns="0" tIns="0" rIns="0" bIns="0" rtlCol="0" anchor="b"/>
          <a:lstStyle>
            <a:lvl1pPr algn="l">
              <a:defRPr sz="800">
                <a:solidFill>
                  <a:schemeClr val="tx1"/>
                </a:solidFill>
              </a:defRPr>
            </a:lvl1pPr>
          </a:lstStyle>
          <a:p>
            <a:pPr eaLnBrk="1" fontAlgn="auto" hangingPunct="1">
              <a:spcBef>
                <a:spcPts val="0"/>
              </a:spcBef>
              <a:spcAft>
                <a:spcPts val="0"/>
              </a:spcAft>
            </a:pPr>
            <a:endParaRPr lang="en-US">
              <a:solidFill>
                <a:prstClr val="black"/>
              </a:solidFill>
              <a:latin typeface="Arial"/>
            </a:endParaRPr>
          </a:p>
        </p:txBody>
      </p:sp>
      <p:sp>
        <p:nvSpPr>
          <p:cNvPr id="4" name="TextBox 3"/>
          <p:cNvSpPr txBox="1"/>
          <p:nvPr userDrawn="1"/>
        </p:nvSpPr>
        <p:spPr>
          <a:xfrm>
            <a:off x="11252200" y="6563545"/>
            <a:ext cx="330200" cy="110800"/>
          </a:xfrm>
          <a:prstGeom prst="rect">
            <a:avLst/>
          </a:prstGeom>
          <a:noFill/>
        </p:spPr>
        <p:txBody>
          <a:bodyPr wrap="square" lIns="0" tIns="0" rIns="0" bIns="0" rtlCol="0">
            <a:spAutoFit/>
          </a:bodyPr>
          <a:lstStyle/>
          <a:p>
            <a:pPr algn="r">
              <a:lnSpc>
                <a:spcPct val="90000"/>
              </a:lnSpc>
            </a:pPr>
            <a:fld id="{3CFB947D-B9FA-493F-ACAF-78236BC125E5}" type="slidenum">
              <a:rPr lang="en-US" sz="800" smtClean="0"/>
              <a:pPr algn="r">
                <a:lnSpc>
                  <a:spcPct val="90000"/>
                </a:lnSpc>
              </a:pPr>
              <a:t>‹#›</a:t>
            </a:fld>
            <a:endParaRPr lang="en-US" sz="800"/>
          </a:p>
        </p:txBody>
      </p:sp>
      <p:sp>
        <p:nvSpPr>
          <p:cNvPr id="5" name="TextBox 4"/>
          <p:cNvSpPr txBox="1"/>
          <p:nvPr userDrawn="1"/>
        </p:nvSpPr>
        <p:spPr>
          <a:xfrm>
            <a:off x="4747846" y="6689975"/>
            <a:ext cx="2696308" cy="124650"/>
          </a:xfrm>
          <a:prstGeom prst="rect">
            <a:avLst/>
          </a:prstGeom>
          <a:noFill/>
        </p:spPr>
        <p:txBody>
          <a:bodyPr wrap="square" lIns="0" tIns="0" rIns="0" bIns="0" rtlCol="0">
            <a:spAutoFit/>
          </a:bodyPr>
          <a:lstStyle/>
          <a:p>
            <a:pPr algn="ctr">
              <a:lnSpc>
                <a:spcPct val="90000"/>
              </a:lnSpc>
            </a:pPr>
            <a:r>
              <a:rPr lang="en-US" sz="900"/>
              <a:t>FOR</a:t>
            </a:r>
            <a:r>
              <a:rPr lang="en-US" sz="900" baseline="0"/>
              <a:t> REACTIVE USE ONLY</a:t>
            </a:r>
            <a:endParaRPr lang="en-US" sz="900"/>
          </a:p>
        </p:txBody>
      </p:sp>
    </p:spTree>
    <p:extLst>
      <p:ext uri="{BB962C8B-B14F-4D97-AF65-F5344CB8AC3E}">
        <p14:creationId xmlns:p14="http://schemas.microsoft.com/office/powerpoint/2010/main" val="3897764505"/>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 id="2147483724" r:id="rId20"/>
    <p:sldLayoutId id="2147483725" r:id="rId21"/>
  </p:sldLayoutIdLst>
  <p:hf sldNum="0" hdr="0" ftr="0" dt="0"/>
  <p:txStyles>
    <p:titleStyle>
      <a:lvl1pPr algn="l" defTabSz="914377" rtl="0" eaLnBrk="1" latinLnBrk="0" hangingPunct="1">
        <a:lnSpc>
          <a:spcPct val="90000"/>
        </a:lnSpc>
        <a:spcBef>
          <a:spcPct val="0"/>
        </a:spcBef>
        <a:buNone/>
        <a:defRPr sz="2400" b="0" kern="1200">
          <a:solidFill>
            <a:schemeClr val="tx2"/>
          </a:solidFill>
          <a:latin typeface="+mj-lt"/>
          <a:ea typeface="+mj-ea"/>
          <a:cs typeface="+mj-cs"/>
        </a:defRPr>
      </a:lvl1pPr>
    </p:titleStyle>
    <p:bodyStyle>
      <a:lvl1pPr marL="228594" indent="-228594" algn="l" defTabSz="914377" rtl="0" eaLnBrk="1" latinLnBrk="0" hangingPunct="1">
        <a:lnSpc>
          <a:spcPct val="90000"/>
        </a:lnSpc>
        <a:spcBef>
          <a:spcPts val="1200"/>
        </a:spcBef>
        <a:buClr>
          <a:schemeClr val="bg2">
            <a:lumMod val="75000"/>
          </a:schemeClr>
        </a:buClr>
        <a:buSzPct val="90000"/>
        <a:buFont typeface="Wingdings" panose="05000000000000000000" pitchFamily="2" charset="2"/>
        <a:buChar char="§"/>
        <a:defRPr sz="2000" kern="1200">
          <a:solidFill>
            <a:schemeClr val="tx1"/>
          </a:solidFill>
          <a:latin typeface="+mn-lt"/>
          <a:ea typeface="+mn-ea"/>
          <a:cs typeface="+mn-cs"/>
        </a:defRPr>
      </a:lvl1pPr>
      <a:lvl2pPr marL="502907" indent="-228594" algn="l" defTabSz="914377" rtl="0" eaLnBrk="1" latinLnBrk="0" hangingPunct="1">
        <a:lnSpc>
          <a:spcPct val="90000"/>
        </a:lnSpc>
        <a:spcBef>
          <a:spcPts val="800"/>
        </a:spcBef>
        <a:buClr>
          <a:schemeClr val="bg2">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731502" indent="-182875" algn="l" defTabSz="914377"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600" kern="1200">
          <a:solidFill>
            <a:schemeClr val="tx1"/>
          </a:solidFill>
          <a:latin typeface="+mn-lt"/>
          <a:ea typeface="+mn-ea"/>
          <a:cs typeface="+mn-cs"/>
        </a:defRPr>
      </a:lvl3pPr>
      <a:lvl4pPr marL="960096" indent="-182875" algn="l" defTabSz="914377"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4pPr>
      <a:lvl5pPr marL="1188690" indent="-182875" algn="l" defTabSz="914377"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5pPr>
      <a:lvl6pPr marL="1417285" indent="-182875" algn="l" defTabSz="914377"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6pPr>
      <a:lvl7pPr marL="1645879" indent="-182875" algn="l" defTabSz="914377"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7pPr>
      <a:lvl8pPr marL="1874473" indent="-182875" algn="l" defTabSz="914377"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8pPr>
      <a:lvl9pPr marL="2103067" indent="-182875" algn="l" defTabSz="914377"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p:nvSpPr>
        <p:spPr>
          <a:xfrm>
            <a:off x="628652" y="1202530"/>
            <a:ext cx="11563349" cy="6400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17" name="Rectangle 16"/>
          <p:cNvSpPr/>
          <p:nvPr/>
        </p:nvSpPr>
        <p:spPr>
          <a:xfrm>
            <a:off x="1" y="1202530"/>
            <a:ext cx="590551" cy="640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2" name="Title Placeholder 1"/>
          <p:cNvSpPr>
            <a:spLocks noGrp="1"/>
          </p:cNvSpPr>
          <p:nvPr>
            <p:ph type="title"/>
          </p:nvPr>
        </p:nvSpPr>
        <p:spPr>
          <a:xfrm>
            <a:off x="609600" y="466437"/>
            <a:ext cx="10972800" cy="676564"/>
          </a:xfrm>
          <a:prstGeom prst="rect">
            <a:avLst/>
          </a:prstGeom>
        </p:spPr>
        <p:txBody>
          <a:bodyPr vert="horz" lIns="0" tIns="0" rIns="0" bIns="0" rtlCol="0" anchor="b">
            <a:noAutofit/>
          </a:bodyPr>
          <a:lstStyle/>
          <a:p>
            <a:r>
              <a:rPr lang="en-US"/>
              <a:t>Click to edit Master title style</a:t>
            </a:r>
          </a:p>
        </p:txBody>
      </p:sp>
      <p:sp>
        <p:nvSpPr>
          <p:cNvPr id="3" name="Text Placeholder 2"/>
          <p:cNvSpPr>
            <a:spLocks noGrp="1"/>
          </p:cNvSpPr>
          <p:nvPr>
            <p:ph type="body" idx="1"/>
          </p:nvPr>
        </p:nvSpPr>
        <p:spPr>
          <a:xfrm>
            <a:off x="609600" y="1524000"/>
            <a:ext cx="10972800" cy="46482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Date Placeholder 3"/>
          <p:cNvSpPr>
            <a:spLocks noGrp="1"/>
          </p:cNvSpPr>
          <p:nvPr>
            <p:ph type="dt" sz="half" idx="2"/>
          </p:nvPr>
        </p:nvSpPr>
        <p:spPr>
          <a:xfrm>
            <a:off x="6197600" y="6537327"/>
            <a:ext cx="812800" cy="168275"/>
          </a:xfrm>
          <a:prstGeom prst="rect">
            <a:avLst/>
          </a:prstGeom>
        </p:spPr>
        <p:txBody>
          <a:bodyPr vert="horz" lIns="0" tIns="0" rIns="0" bIns="0" rtlCol="0" anchor="b"/>
          <a:lstStyle>
            <a:lvl1pPr algn="r">
              <a:defRPr sz="800">
                <a:solidFill>
                  <a:schemeClr val="tx1"/>
                </a:solidFill>
              </a:defRPr>
            </a:lvl1pPr>
          </a:lstStyle>
          <a:p>
            <a:pPr eaLnBrk="1" fontAlgn="auto" hangingPunct="1">
              <a:spcBef>
                <a:spcPts val="0"/>
              </a:spcBef>
              <a:spcAft>
                <a:spcPts val="0"/>
              </a:spcAft>
            </a:pPr>
            <a:fld id="{A7A2B3B8-E6F5-41A9-BBCD-31FB41464D3C}" type="datetime1">
              <a:rPr lang="en-US" smtClean="0">
                <a:solidFill>
                  <a:prstClr val="black"/>
                </a:solidFill>
                <a:latin typeface="Arial"/>
              </a:rPr>
              <a:pPr eaLnBrk="1" fontAlgn="auto" hangingPunct="1">
                <a:spcBef>
                  <a:spcPts val="0"/>
                </a:spcBef>
                <a:spcAft>
                  <a:spcPts val="0"/>
                </a:spcAft>
              </a:pPr>
              <a:t>5/12/2020</a:t>
            </a:fld>
            <a:endParaRPr lang="en-US">
              <a:solidFill>
                <a:prstClr val="black"/>
              </a:solidFill>
              <a:latin typeface="Arial"/>
            </a:endParaRPr>
          </a:p>
        </p:txBody>
      </p:sp>
      <p:sp>
        <p:nvSpPr>
          <p:cNvPr id="26" name="Footer Placeholder 4"/>
          <p:cNvSpPr>
            <a:spLocks noGrp="1"/>
          </p:cNvSpPr>
          <p:nvPr>
            <p:ph type="ftr" sz="quarter" idx="3"/>
          </p:nvPr>
        </p:nvSpPr>
        <p:spPr>
          <a:xfrm>
            <a:off x="609600" y="6537325"/>
            <a:ext cx="4064000" cy="164592"/>
          </a:xfrm>
          <a:prstGeom prst="rect">
            <a:avLst/>
          </a:prstGeom>
        </p:spPr>
        <p:txBody>
          <a:bodyPr vert="horz" lIns="0" tIns="0" rIns="0" bIns="0" rtlCol="0" anchor="b"/>
          <a:lstStyle>
            <a:lvl1pPr algn="l">
              <a:defRPr sz="800">
                <a:solidFill>
                  <a:schemeClr val="tx1"/>
                </a:solidFill>
              </a:defRPr>
            </a:lvl1pPr>
          </a:lstStyle>
          <a:p>
            <a:pPr eaLnBrk="1" fontAlgn="auto" hangingPunct="1">
              <a:spcBef>
                <a:spcPts val="0"/>
              </a:spcBef>
              <a:spcAft>
                <a:spcPts val="0"/>
              </a:spcAft>
            </a:pPr>
            <a:r>
              <a:rPr lang="en-US">
                <a:solidFill>
                  <a:prstClr val="black"/>
                </a:solidFill>
                <a:latin typeface="Arial"/>
              </a:rPr>
              <a:t>Author’s Last Name, Conference Name, Year, Presentation #</a:t>
            </a:r>
          </a:p>
        </p:txBody>
      </p:sp>
      <p:sp>
        <p:nvSpPr>
          <p:cNvPr id="4" name="TextBox 3"/>
          <p:cNvSpPr txBox="1"/>
          <p:nvPr userDrawn="1"/>
        </p:nvSpPr>
        <p:spPr>
          <a:xfrm>
            <a:off x="11252200" y="6563545"/>
            <a:ext cx="330200" cy="110800"/>
          </a:xfrm>
          <a:prstGeom prst="rect">
            <a:avLst/>
          </a:prstGeom>
          <a:noFill/>
        </p:spPr>
        <p:txBody>
          <a:bodyPr wrap="square" lIns="0" tIns="0" rIns="0" bIns="0" rtlCol="0">
            <a:spAutoFit/>
          </a:bodyPr>
          <a:lstStyle/>
          <a:p>
            <a:pPr algn="r">
              <a:lnSpc>
                <a:spcPct val="90000"/>
              </a:lnSpc>
            </a:pPr>
            <a:fld id="{3CFB947D-B9FA-493F-ACAF-78236BC125E5}" type="slidenum">
              <a:rPr lang="en-US" sz="800" smtClean="0"/>
              <a:pPr algn="r">
                <a:lnSpc>
                  <a:spcPct val="90000"/>
                </a:lnSpc>
              </a:pPr>
              <a:t>‹#›</a:t>
            </a:fld>
            <a:endParaRPr lang="en-US" sz="800"/>
          </a:p>
        </p:txBody>
      </p:sp>
      <p:sp>
        <p:nvSpPr>
          <p:cNvPr id="9" name="TextBox 8">
            <a:extLst>
              <a:ext uri="{FF2B5EF4-FFF2-40B4-BE49-F238E27FC236}">
                <a16:creationId xmlns:a16="http://schemas.microsoft.com/office/drawing/2014/main" id="{01D43CC9-E60A-496E-900D-86BA47EC3950}"/>
              </a:ext>
            </a:extLst>
          </p:cNvPr>
          <p:cNvSpPr txBox="1"/>
          <p:nvPr userDrawn="1"/>
        </p:nvSpPr>
        <p:spPr>
          <a:xfrm>
            <a:off x="4747846" y="6689975"/>
            <a:ext cx="2696308" cy="124650"/>
          </a:xfrm>
          <a:prstGeom prst="rect">
            <a:avLst/>
          </a:prstGeom>
          <a:noFill/>
        </p:spPr>
        <p:txBody>
          <a:bodyPr wrap="square" lIns="0" tIns="0" rIns="0" bIns="0" rtlCol="0">
            <a:spAutoFit/>
          </a:bodyPr>
          <a:lstStyle/>
          <a:p>
            <a:pPr algn="ctr">
              <a:lnSpc>
                <a:spcPct val="90000"/>
              </a:lnSpc>
            </a:pPr>
            <a:r>
              <a:rPr lang="en-US" sz="900"/>
              <a:t>FOR</a:t>
            </a:r>
            <a:r>
              <a:rPr lang="en-US" sz="900" baseline="0"/>
              <a:t> REACTIVE USE ONLY</a:t>
            </a:r>
            <a:endParaRPr lang="en-US" sz="900"/>
          </a:p>
        </p:txBody>
      </p:sp>
    </p:spTree>
    <p:extLst>
      <p:ext uri="{BB962C8B-B14F-4D97-AF65-F5344CB8AC3E}">
        <p14:creationId xmlns:p14="http://schemas.microsoft.com/office/powerpoint/2010/main" val="2198111077"/>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 id="2147483744" r:id="rId18"/>
    <p:sldLayoutId id="2147483745" r:id="rId19"/>
    <p:sldLayoutId id="2147483746" r:id="rId20"/>
  </p:sldLayoutIdLst>
  <p:hf hdr="0" dt="0"/>
  <p:txStyles>
    <p:titleStyle>
      <a:lvl1pPr algn="l" defTabSz="914377" rtl="0" eaLnBrk="1" latinLnBrk="0" hangingPunct="1">
        <a:lnSpc>
          <a:spcPct val="90000"/>
        </a:lnSpc>
        <a:spcBef>
          <a:spcPct val="0"/>
        </a:spcBef>
        <a:buNone/>
        <a:defRPr sz="2400" b="0" kern="1200">
          <a:solidFill>
            <a:schemeClr val="tx2"/>
          </a:solidFill>
          <a:latin typeface="+mj-lt"/>
          <a:ea typeface="+mj-ea"/>
          <a:cs typeface="+mj-cs"/>
        </a:defRPr>
      </a:lvl1pPr>
    </p:titleStyle>
    <p:bodyStyle>
      <a:lvl1pPr marL="228594" indent="-228594" algn="l" defTabSz="914377" rtl="0" eaLnBrk="1" latinLnBrk="0" hangingPunct="1">
        <a:lnSpc>
          <a:spcPct val="90000"/>
        </a:lnSpc>
        <a:spcBef>
          <a:spcPts val="1200"/>
        </a:spcBef>
        <a:buClr>
          <a:schemeClr val="bg2">
            <a:lumMod val="75000"/>
          </a:schemeClr>
        </a:buClr>
        <a:buSzPct val="90000"/>
        <a:buFont typeface="Wingdings" panose="05000000000000000000" pitchFamily="2" charset="2"/>
        <a:buChar char="§"/>
        <a:defRPr sz="2000" kern="1200">
          <a:solidFill>
            <a:schemeClr val="tx1"/>
          </a:solidFill>
          <a:latin typeface="+mn-lt"/>
          <a:ea typeface="+mn-ea"/>
          <a:cs typeface="+mn-cs"/>
        </a:defRPr>
      </a:lvl1pPr>
      <a:lvl2pPr marL="502907" indent="-228594" algn="l" defTabSz="914377" rtl="0" eaLnBrk="1" latinLnBrk="0" hangingPunct="1">
        <a:lnSpc>
          <a:spcPct val="90000"/>
        </a:lnSpc>
        <a:spcBef>
          <a:spcPts val="800"/>
        </a:spcBef>
        <a:buClr>
          <a:schemeClr val="bg2">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731502" indent="-182875" algn="l" defTabSz="914377"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600" kern="1200">
          <a:solidFill>
            <a:schemeClr val="tx1"/>
          </a:solidFill>
          <a:latin typeface="+mn-lt"/>
          <a:ea typeface="+mn-ea"/>
          <a:cs typeface="+mn-cs"/>
        </a:defRPr>
      </a:lvl3pPr>
      <a:lvl4pPr marL="960096" indent="-182875" algn="l" defTabSz="914377"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4pPr>
      <a:lvl5pPr marL="1188690" indent="-182875" algn="l" defTabSz="914377"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5pPr>
      <a:lvl6pPr marL="1417285" indent="-182875" algn="l" defTabSz="914377"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6pPr>
      <a:lvl7pPr marL="1645879" indent="-182875" algn="l" defTabSz="914377"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7pPr>
      <a:lvl8pPr marL="1874473" indent="-182875" algn="l" defTabSz="914377"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8pPr>
      <a:lvl9pPr marL="2103067" indent="-182875" algn="l" defTabSz="914377"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microsoft.com/office/2007/relationships/hdphoto" Target="../media/hdphoto3.wdp"/><Relationship Id="rId5" Type="http://schemas.openxmlformats.org/officeDocument/2006/relationships/image" Target="../media/image17.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36.xml"/><Relationship Id="rId5" Type="http://schemas.openxmlformats.org/officeDocument/2006/relationships/chart" Target="../charts/chart3.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hyperlink" Target="https://www.cnbc.com/2020/04/29/dr-anthony-fauci-says-data-from-remdesivir-coronavirus-drug-trial-shows-quite-good-news.html" TargetMode="External"/><Relationship Id="rId5" Type="http://schemas.openxmlformats.org/officeDocument/2006/relationships/hyperlink" Target="https://www.niaid.nih.gov/news-events/nih-clinical-trial-shows-remdesivir-accelerates-recovery-advanced-covid-19" TargetMode="External"/><Relationship Id="rId4" Type="http://schemas.openxmlformats.org/officeDocument/2006/relationships/chart" Target="../charts/char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s://www.who.int/emergencies/diseases/novel-coronavirus-2019/global-research-on-novel-coronavirus-2019-ncov/solidarity-clinical-trial-for-covid-19-treatments" TargetMode="External"/><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hyperlink" Target="http://www.wsha.org/articles/compassion-fatigue-reclaim-the-joy-of-caring-webinar/" TargetMode="External"/><Relationship Id="rId2" Type="http://schemas.openxmlformats.org/officeDocument/2006/relationships/hyperlink" Target="https://www.lifenethealth.org/" TargetMode="External"/><Relationship Id="rId1" Type="http://schemas.openxmlformats.org/officeDocument/2006/relationships/slideLayout" Target="../slideLayouts/slideLayout12.xml"/><Relationship Id="rId5" Type="http://schemas.openxmlformats.org/officeDocument/2006/relationships/image" Target="../media/image35.jpeg"/><Relationship Id="rId4" Type="http://schemas.openxmlformats.org/officeDocument/2006/relationships/image" Target="../media/image3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hyperlink" Target="https://www.cdc.gov/coronavirus/2019-ncov/about/grows-virus-cell-culture.html"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6.xml"/><Relationship Id="rId7" Type="http://schemas.openxmlformats.org/officeDocument/2006/relationships/image" Target="../media/image14.svg"/><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image" Target="../media/image13.png"/><Relationship Id="rId5" Type="http://schemas.openxmlformats.org/officeDocument/2006/relationships/image" Target="../media/image12.emf"/><Relationship Id="rId4" Type="http://schemas.openxmlformats.org/officeDocument/2006/relationships/oleObject" Target="../embeddings/oleObject1.bin"/><Relationship Id="rId9"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2A971F-71A3-1346-AC3E-44EAA067FAA6}"/>
              </a:ext>
            </a:extLst>
          </p:cNvPr>
          <p:cNvSpPr>
            <a:spLocks noGrp="1"/>
          </p:cNvSpPr>
          <p:nvPr>
            <p:ph type="body" sz="quarter" idx="10"/>
          </p:nvPr>
        </p:nvSpPr>
        <p:spPr>
          <a:xfrm>
            <a:off x="709180" y="4044742"/>
            <a:ext cx="8829531" cy="832456"/>
          </a:xfrm>
        </p:spPr>
        <p:txBody>
          <a:bodyPr/>
          <a:lstStyle/>
          <a:p>
            <a:r>
              <a:rPr lang="en-US" sz="4400" dirty="0"/>
              <a:t>COVID-19 Clinician Support</a:t>
            </a:r>
          </a:p>
        </p:txBody>
      </p:sp>
      <p:sp>
        <p:nvSpPr>
          <p:cNvPr id="3" name="Text Placeholder 2">
            <a:extLst>
              <a:ext uri="{FF2B5EF4-FFF2-40B4-BE49-F238E27FC236}">
                <a16:creationId xmlns:a16="http://schemas.microsoft.com/office/drawing/2014/main" id="{BE03F336-7378-7247-A7D8-46B00D6D4846}"/>
              </a:ext>
            </a:extLst>
          </p:cNvPr>
          <p:cNvSpPr>
            <a:spLocks noGrp="1"/>
          </p:cNvSpPr>
          <p:nvPr>
            <p:ph type="body" sz="quarter" idx="11"/>
          </p:nvPr>
        </p:nvSpPr>
        <p:spPr>
          <a:xfrm>
            <a:off x="709181" y="4598009"/>
            <a:ext cx="8829530" cy="868964"/>
          </a:xfrm>
        </p:spPr>
        <p:txBody>
          <a:bodyPr/>
          <a:lstStyle/>
          <a:p>
            <a:r>
              <a:rPr lang="en-US" sz="3200" dirty="0"/>
              <a:t>May 12, 2020</a:t>
            </a:r>
          </a:p>
        </p:txBody>
      </p:sp>
    </p:spTree>
    <p:extLst>
      <p:ext uri="{BB962C8B-B14F-4D97-AF65-F5344CB8AC3E}">
        <p14:creationId xmlns:p14="http://schemas.microsoft.com/office/powerpoint/2010/main" val="1671918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6445B-8657-47B0-AACC-437923E1E4E7}"/>
              </a:ext>
            </a:extLst>
          </p:cNvPr>
          <p:cNvSpPr>
            <a:spLocks noGrp="1"/>
          </p:cNvSpPr>
          <p:nvPr>
            <p:ph type="title"/>
          </p:nvPr>
        </p:nvSpPr>
        <p:spPr/>
        <p:txBody>
          <a:bodyPr/>
          <a:lstStyle/>
          <a:p>
            <a:r>
              <a:rPr lang="en-GB" dirty="0"/>
              <a:t>Clinical Benefit of RDV in Rhesus Macaques Infected with SARS-CoV-2</a:t>
            </a:r>
            <a:endParaRPr lang="en-US" dirty="0"/>
          </a:p>
        </p:txBody>
      </p:sp>
      <p:sp>
        <p:nvSpPr>
          <p:cNvPr id="3" name="Content Placeholder 2">
            <a:extLst>
              <a:ext uri="{FF2B5EF4-FFF2-40B4-BE49-F238E27FC236}">
                <a16:creationId xmlns:a16="http://schemas.microsoft.com/office/drawing/2014/main" id="{2A59B42D-7D64-436E-875A-4028BA92F828}"/>
              </a:ext>
            </a:extLst>
          </p:cNvPr>
          <p:cNvSpPr>
            <a:spLocks noGrp="1"/>
          </p:cNvSpPr>
          <p:nvPr>
            <p:ph idx="1"/>
          </p:nvPr>
        </p:nvSpPr>
        <p:spPr>
          <a:xfrm>
            <a:off x="609600" y="1524000"/>
            <a:ext cx="10972800" cy="676564"/>
          </a:xfrm>
        </p:spPr>
        <p:txBody>
          <a:bodyPr/>
          <a:lstStyle/>
          <a:p>
            <a:pPr marL="0" indent="0" algn="ctr">
              <a:buNone/>
            </a:pPr>
            <a:r>
              <a:rPr lang="en-US" sz="1800"/>
              <a:t>Evaluation of RDV treatment on SARS-CoV-2 disease outcome, using an established rhesus macaque model of SARS-CoV-2 infection that results in transient lower respiratory tract disease. </a:t>
            </a:r>
          </a:p>
        </p:txBody>
      </p:sp>
      <p:pic>
        <p:nvPicPr>
          <p:cNvPr id="4" name="Picture 3">
            <a:extLst>
              <a:ext uri="{FF2B5EF4-FFF2-40B4-BE49-F238E27FC236}">
                <a16:creationId xmlns:a16="http://schemas.microsoft.com/office/drawing/2014/main" id="{D051FAF9-E44E-4BC9-B14D-04F69660F648}"/>
              </a:ext>
            </a:extLst>
          </p:cNvPr>
          <p:cNvPicPr>
            <a:picLocks noChangeAspect="1"/>
          </p:cNvPicPr>
          <p:nvPr/>
        </p:nvPicPr>
        <p:blipFill rotWithShape="1">
          <a:blip r:embed="rId3">
            <a:duotone>
              <a:prstClr val="black"/>
              <a:schemeClr val="accent1">
                <a:tint val="45000"/>
                <a:satMod val="400000"/>
              </a:schemeClr>
            </a:duotone>
            <a:extLst>
              <a:ext uri="{BEBA8EAE-BF5A-486C-A8C5-ECC9F3942E4B}">
                <a14:imgProps xmlns:a14="http://schemas.microsoft.com/office/drawing/2010/main">
                  <a14:imgLayer r:embed="rId4">
                    <a14:imgEffect>
                      <a14:brightnessContrast contrast="-40000"/>
                    </a14:imgEffect>
                  </a14:imgLayer>
                </a14:imgProps>
              </a:ext>
            </a:extLst>
          </a:blip>
          <a:srcRect r="24105"/>
          <a:stretch/>
        </p:blipFill>
        <p:spPr>
          <a:xfrm>
            <a:off x="415082" y="3434210"/>
            <a:ext cx="1091032" cy="601068"/>
          </a:xfrm>
          <a:prstGeom prst="rect">
            <a:avLst/>
          </a:prstGeom>
        </p:spPr>
      </p:pic>
      <p:pic>
        <p:nvPicPr>
          <p:cNvPr id="7" name="Picture 6">
            <a:extLst>
              <a:ext uri="{FF2B5EF4-FFF2-40B4-BE49-F238E27FC236}">
                <a16:creationId xmlns:a16="http://schemas.microsoft.com/office/drawing/2014/main" id="{C5D13508-A9F7-4799-99A1-0507CC54A773}"/>
              </a:ext>
            </a:extLst>
          </p:cNvPr>
          <p:cNvPicPr>
            <a:picLocks noChangeAspect="1"/>
          </p:cNvPicPr>
          <p:nvPr/>
        </p:nvPicPr>
        <p:blipFill>
          <a:blip r:embed="rId5" cstate="print">
            <a:duotone>
              <a:prstClr val="black"/>
              <a:srgbClr val="36A7AA">
                <a:tint val="45000"/>
                <a:satMod val="400000"/>
              </a:srgbClr>
            </a:duotone>
            <a:extLst>
              <a:ext uri="{BEBA8EAE-BF5A-486C-A8C5-ECC9F3942E4B}">
                <a14:imgProps xmlns:a14="http://schemas.microsoft.com/office/drawing/2010/main">
                  <a14:imgLayer r:embed="rId6">
                    <a14:imgEffect>
                      <a14:artisticPencilSketch/>
                    </a14:imgEffect>
                  </a14:imgLayer>
                </a14:imgProps>
              </a:ext>
              <a:ext uri="{28A0092B-C50C-407E-A947-70E740481C1C}">
                <a14:useLocalDpi xmlns:a14="http://schemas.microsoft.com/office/drawing/2010/main" val="0"/>
              </a:ext>
            </a:extLst>
          </a:blip>
          <a:stretch>
            <a:fillRect/>
          </a:stretch>
        </p:blipFill>
        <p:spPr>
          <a:xfrm rot="8147332">
            <a:off x="2065311" y="2607280"/>
            <a:ext cx="313708" cy="313708"/>
          </a:xfrm>
          <a:prstGeom prst="rect">
            <a:avLst/>
          </a:prstGeom>
        </p:spPr>
      </p:pic>
      <p:sp>
        <p:nvSpPr>
          <p:cNvPr id="23" name="TextBox 22">
            <a:extLst>
              <a:ext uri="{FF2B5EF4-FFF2-40B4-BE49-F238E27FC236}">
                <a16:creationId xmlns:a16="http://schemas.microsoft.com/office/drawing/2014/main" id="{3D1D3C49-AFC3-4E38-8424-80DB2A342820}"/>
              </a:ext>
            </a:extLst>
          </p:cNvPr>
          <p:cNvSpPr txBox="1"/>
          <p:nvPr/>
        </p:nvSpPr>
        <p:spPr>
          <a:xfrm>
            <a:off x="415083" y="4794616"/>
            <a:ext cx="1091032" cy="215443"/>
          </a:xfrm>
          <a:prstGeom prst="rect">
            <a:avLst/>
          </a:prstGeom>
          <a:noFill/>
          <a:ln>
            <a:noFill/>
          </a:ln>
        </p:spPr>
        <p:txBody>
          <a:bodyPr wrap="square" lIns="0" tIns="0" rIns="0" bIns="0" rtlCol="0" anchor="ctr">
            <a:no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charset="0"/>
                <a:ea typeface="+mn-ea"/>
                <a:cs typeface="+mn-cs"/>
              </a:rPr>
              <a:t>N=12 </a:t>
            </a:r>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41" name="Rectangle 40">
            <a:extLst>
              <a:ext uri="{FF2B5EF4-FFF2-40B4-BE49-F238E27FC236}">
                <a16:creationId xmlns:a16="http://schemas.microsoft.com/office/drawing/2014/main" id="{5770AD3E-2F05-42B8-82B7-2E0F3FBBE025}"/>
              </a:ext>
            </a:extLst>
          </p:cNvPr>
          <p:cNvSpPr/>
          <p:nvPr/>
        </p:nvSpPr>
        <p:spPr>
          <a:xfrm>
            <a:off x="2671643" y="3473203"/>
            <a:ext cx="3802511" cy="514182"/>
          </a:xfrm>
          <a:prstGeom prst="rect">
            <a:avLst/>
          </a:prstGeom>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GB" sz="1100" b="1" i="0" u="none" strike="noStrike" kern="1200" cap="none" spc="0" normalizeH="0" baseline="0" noProof="0">
                <a:ln>
                  <a:noFill/>
                </a:ln>
                <a:solidFill>
                  <a:prstClr val="white"/>
                </a:solidFill>
                <a:effectLst/>
                <a:uLnTx/>
                <a:uFillTx/>
                <a:latin typeface="Arial"/>
                <a:ea typeface="+mn-ea"/>
                <a:cs typeface="+mn-cs"/>
              </a:rPr>
              <a:t>Treatment Group</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Arial"/>
                <a:ea typeface="+mn-ea"/>
                <a:cs typeface="+mn-cs"/>
              </a:rPr>
              <a:t>RDV loading dose 10mg/kg followed by </a:t>
            </a:r>
            <a:br>
              <a:rPr kumimoji="0" lang="en-GB" sz="1100" b="0" i="0" u="none" strike="noStrike" kern="1200" cap="none" spc="0" normalizeH="0" baseline="0" noProof="0">
                <a:ln>
                  <a:noFill/>
                </a:ln>
                <a:solidFill>
                  <a:prstClr val="white"/>
                </a:solidFill>
                <a:effectLst/>
                <a:uLnTx/>
                <a:uFillTx/>
                <a:latin typeface="Arial"/>
                <a:ea typeface="+mn-ea"/>
                <a:cs typeface="+mn-cs"/>
              </a:rPr>
            </a:br>
            <a:r>
              <a:rPr kumimoji="0" lang="en-GB" sz="1100" b="0" i="0" u="none" strike="noStrike" kern="1200" cap="none" spc="0" normalizeH="0" baseline="0" noProof="0">
                <a:ln>
                  <a:noFill/>
                </a:ln>
                <a:solidFill>
                  <a:prstClr val="white"/>
                </a:solidFill>
                <a:effectLst/>
                <a:uLnTx/>
                <a:uFillTx/>
                <a:latin typeface="Arial"/>
                <a:ea typeface="+mn-ea"/>
                <a:cs typeface="+mn-cs"/>
              </a:rPr>
              <a:t>daily dose of 5mg/kg</a:t>
            </a:r>
            <a:endParaRPr kumimoji="0" lang="en-US" sz="1100" b="0" i="0" u="none" strike="noStrike" kern="1200" cap="none" spc="0" normalizeH="0" baseline="0" noProof="0">
              <a:ln>
                <a:noFill/>
              </a:ln>
              <a:solidFill>
                <a:prstClr val="white"/>
              </a:solidFill>
              <a:effectLst/>
              <a:uLnTx/>
              <a:uFillTx/>
              <a:latin typeface="Arial"/>
              <a:ea typeface="+mn-ea"/>
              <a:cs typeface="+mn-cs"/>
            </a:endParaRPr>
          </a:p>
        </p:txBody>
      </p:sp>
      <p:cxnSp>
        <p:nvCxnSpPr>
          <p:cNvPr id="44" name="Straight Arrow Connector 43">
            <a:extLst>
              <a:ext uri="{FF2B5EF4-FFF2-40B4-BE49-F238E27FC236}">
                <a16:creationId xmlns:a16="http://schemas.microsoft.com/office/drawing/2014/main" id="{8081DE99-AE50-4EE6-8292-A8222A6A980A}"/>
              </a:ext>
            </a:extLst>
          </p:cNvPr>
          <p:cNvCxnSpPr>
            <a:cxnSpLocks/>
          </p:cNvCxnSpPr>
          <p:nvPr/>
        </p:nvCxnSpPr>
        <p:spPr>
          <a:xfrm>
            <a:off x="1596952" y="4035278"/>
            <a:ext cx="403408" cy="0"/>
          </a:xfrm>
          <a:prstGeom prst="straightConnector1">
            <a:avLst/>
          </a:prstGeom>
          <a:ln w="6350">
            <a:solidFill>
              <a:schemeClr val="tx1"/>
            </a:solidFill>
            <a:miter lim="800000"/>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FC32D94-701B-4254-BC67-7E5032942C7E}"/>
              </a:ext>
            </a:extLst>
          </p:cNvPr>
          <p:cNvCxnSpPr>
            <a:cxnSpLocks/>
          </p:cNvCxnSpPr>
          <p:nvPr/>
        </p:nvCxnSpPr>
        <p:spPr>
          <a:xfrm>
            <a:off x="2227105" y="3188295"/>
            <a:ext cx="4867987" cy="15285"/>
          </a:xfrm>
          <a:prstGeom prst="line">
            <a:avLst/>
          </a:prstGeom>
          <a:ln w="6350">
            <a:solidFill>
              <a:schemeClr val="bg2">
                <a:lumMod val="5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CA8B3F4B-254E-471D-B5B6-0A35DF924414}"/>
              </a:ext>
            </a:extLst>
          </p:cNvPr>
          <p:cNvSpPr/>
          <p:nvPr/>
        </p:nvSpPr>
        <p:spPr>
          <a:xfrm>
            <a:off x="2227107" y="4797141"/>
            <a:ext cx="4573134" cy="774237"/>
          </a:xfrm>
          <a:prstGeom prst="rect">
            <a:avLst/>
          </a:prstGeom>
          <a:noFill/>
          <a:ln w="6350">
            <a:solidFill>
              <a:schemeClr val="bg2">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0" fontAlgn="base" latinLnBrk="0" hangingPunct="0">
              <a:lnSpc>
                <a:spcPct val="90000"/>
              </a:lnSpc>
              <a:spcBef>
                <a:spcPct val="0"/>
              </a:spcBef>
              <a:spcAft>
                <a:spcPct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Arial"/>
                <a:ea typeface="+mn-ea"/>
                <a:cs typeface="+mn-cs"/>
              </a:rPr>
              <a:t>Nose, throat and rectal swabs collected daily</a:t>
            </a:r>
          </a:p>
          <a:p>
            <a:pPr marL="171450" marR="0" lvl="0" indent="-171450" algn="l" defTabSz="914400" rtl="0" eaLnBrk="0" fontAlgn="base" latinLnBrk="0" hangingPunct="0">
              <a:lnSpc>
                <a:spcPct val="90000"/>
              </a:lnSpc>
              <a:spcBef>
                <a:spcPct val="0"/>
              </a:spcBef>
              <a:spcAft>
                <a:spcPct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Arial"/>
                <a:ea typeface="+mn-ea"/>
                <a:cs typeface="+mn-cs"/>
              </a:rPr>
              <a:t>Clinical exams were performed on 0,1, 3, 5, 7, dpi</a:t>
            </a:r>
          </a:p>
          <a:p>
            <a:pPr marL="171450" marR="0" lvl="0" indent="-171450" algn="l" defTabSz="914400" rtl="0" eaLnBrk="0" fontAlgn="base" latinLnBrk="0" hangingPunct="0">
              <a:lnSpc>
                <a:spcPct val="90000"/>
              </a:lnSpc>
              <a:spcBef>
                <a:spcPct val="0"/>
              </a:spcBef>
              <a:spcAft>
                <a:spcPct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Arial"/>
                <a:ea typeface="+mn-ea"/>
                <a:cs typeface="+mn-cs"/>
              </a:rPr>
              <a:t>Bronchoalveolar lavage (BAL) performed on 1, 3 and 7 dpi</a:t>
            </a:r>
          </a:p>
          <a:p>
            <a:pPr marL="171450" marR="0" lvl="0" indent="-171450" algn="l" defTabSz="914400" rtl="0" eaLnBrk="0" fontAlgn="base" latinLnBrk="0" hangingPunct="0">
              <a:lnSpc>
                <a:spcPct val="90000"/>
              </a:lnSpc>
              <a:spcBef>
                <a:spcPct val="0"/>
              </a:spcBef>
              <a:spcAft>
                <a:spcPct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Arial"/>
                <a:ea typeface="+mn-ea"/>
                <a:cs typeface="+mn-cs"/>
              </a:rPr>
              <a:t>On 7 dpi macaques were euthanized</a:t>
            </a:r>
          </a:p>
        </p:txBody>
      </p:sp>
      <p:sp>
        <p:nvSpPr>
          <p:cNvPr id="27" name="Rectangle 26">
            <a:extLst>
              <a:ext uri="{FF2B5EF4-FFF2-40B4-BE49-F238E27FC236}">
                <a16:creationId xmlns:a16="http://schemas.microsoft.com/office/drawing/2014/main" id="{DF634D36-CB11-4173-A56D-536DEDED9DFC}"/>
              </a:ext>
            </a:extLst>
          </p:cNvPr>
          <p:cNvSpPr/>
          <p:nvPr/>
        </p:nvSpPr>
        <p:spPr>
          <a:xfrm>
            <a:off x="520118" y="6506210"/>
            <a:ext cx="3934090" cy="215444"/>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charset="0"/>
                <a:ea typeface="+mn-ea"/>
                <a:cs typeface="+mn-cs"/>
              </a:rPr>
              <a:t>Williamson, B. et al, </a:t>
            </a:r>
            <a:r>
              <a:rPr kumimoji="0" lang="fr-FR" sz="800" b="0" i="0" u="none" strike="noStrike" kern="1200" cap="none" spc="0" normalizeH="0" baseline="0" noProof="0" dirty="0">
                <a:ln>
                  <a:noFill/>
                </a:ln>
                <a:solidFill>
                  <a:prstClr val="black"/>
                </a:solidFill>
                <a:effectLst/>
                <a:uLnTx/>
                <a:uFillTx/>
                <a:latin typeface="Arial" charset="0"/>
                <a:ea typeface="+mn-ea"/>
                <a:cs typeface="+mn-cs"/>
              </a:rPr>
              <a:t>2020, </a:t>
            </a:r>
            <a:r>
              <a:rPr kumimoji="0" lang="fr-FR" sz="800" b="0" i="0" u="none" strike="noStrike" kern="1200" cap="none" spc="0" normalizeH="0" baseline="0" noProof="0" dirty="0" err="1">
                <a:ln>
                  <a:noFill/>
                </a:ln>
                <a:solidFill>
                  <a:prstClr val="black"/>
                </a:solidFill>
                <a:effectLst/>
                <a:uLnTx/>
                <a:uFillTx/>
                <a:latin typeface="Arial" charset="0"/>
                <a:ea typeface="+mn-ea"/>
                <a:cs typeface="+mn-cs"/>
              </a:rPr>
              <a:t>preprint</a:t>
            </a:r>
            <a:r>
              <a:rPr kumimoji="0" lang="fr-FR" sz="800" b="0" i="0" u="none" strike="noStrike" kern="1200" cap="none" spc="0" normalizeH="0" baseline="0" noProof="0" dirty="0">
                <a:ln>
                  <a:noFill/>
                </a:ln>
                <a:solidFill>
                  <a:prstClr val="black"/>
                </a:solidFill>
                <a:effectLst/>
                <a:uLnTx/>
                <a:uFillTx/>
                <a:latin typeface="Arial" charset="0"/>
                <a:ea typeface="+mn-ea"/>
                <a:cs typeface="+mn-cs"/>
              </a:rPr>
              <a:t> </a:t>
            </a:r>
            <a:r>
              <a:rPr kumimoji="0" lang="fr-FR" sz="800" b="0" i="0" u="none" strike="noStrike" kern="1200" cap="none" spc="0" normalizeH="0" baseline="0" noProof="0" dirty="0" err="1">
                <a:ln>
                  <a:noFill/>
                </a:ln>
                <a:solidFill>
                  <a:prstClr val="black"/>
                </a:solidFill>
                <a:effectLst/>
                <a:uLnTx/>
                <a:uFillTx/>
                <a:latin typeface="Arial" charset="0"/>
                <a:ea typeface="+mn-ea"/>
                <a:cs typeface="+mn-cs"/>
              </a:rPr>
              <a:t>doi</a:t>
            </a:r>
            <a:r>
              <a:rPr kumimoji="0" lang="fr-FR" sz="800" b="0" i="0" u="none" strike="noStrike" kern="1200" cap="none" spc="0" normalizeH="0" baseline="0" noProof="0" dirty="0">
                <a:ln>
                  <a:noFill/>
                </a:ln>
                <a:solidFill>
                  <a:prstClr val="black"/>
                </a:solidFill>
                <a:effectLst/>
                <a:uLnTx/>
                <a:uFillTx/>
                <a:latin typeface="Arial" charset="0"/>
                <a:ea typeface="+mn-ea"/>
                <a:cs typeface="+mn-cs"/>
              </a:rPr>
              <a:t>: https://doi.org/10.1101/2020.04.15.043166 </a:t>
            </a:r>
            <a:endParaRPr kumimoji="0" lang="en-US" sz="800" b="0" i="0" u="none" strike="noStrike" kern="1200" cap="none" spc="0" normalizeH="0" baseline="0" noProof="0" dirty="0">
              <a:ln>
                <a:noFill/>
              </a:ln>
              <a:solidFill>
                <a:prstClr val="black"/>
              </a:solidFill>
              <a:effectLst/>
              <a:uLnTx/>
              <a:uFillTx/>
              <a:latin typeface="Arial" charset="0"/>
              <a:ea typeface="+mn-ea"/>
              <a:cs typeface="+mn-cs"/>
            </a:endParaRPr>
          </a:p>
        </p:txBody>
      </p:sp>
      <p:pic>
        <p:nvPicPr>
          <p:cNvPr id="43" name="Picture 42">
            <a:extLst>
              <a:ext uri="{FF2B5EF4-FFF2-40B4-BE49-F238E27FC236}">
                <a16:creationId xmlns:a16="http://schemas.microsoft.com/office/drawing/2014/main" id="{016B8BB0-8626-439E-AE73-E92188EFD2B3}"/>
              </a:ext>
            </a:extLst>
          </p:cNvPr>
          <p:cNvPicPr>
            <a:picLocks noChangeAspect="1"/>
          </p:cNvPicPr>
          <p:nvPr/>
        </p:nvPicPr>
        <p:blipFill rotWithShape="1">
          <a:blip r:embed="rId3">
            <a:grayscl/>
            <a:extLst>
              <a:ext uri="{BEBA8EAE-BF5A-486C-A8C5-ECC9F3942E4B}">
                <a14:imgProps xmlns:a14="http://schemas.microsoft.com/office/drawing/2010/main">
                  <a14:imgLayer r:embed="rId4">
                    <a14:imgEffect>
                      <a14:brightnessContrast contrast="-40000"/>
                    </a14:imgEffect>
                  </a14:imgLayer>
                </a14:imgProps>
              </a:ext>
            </a:extLst>
          </a:blip>
          <a:srcRect r="24105"/>
          <a:stretch/>
        </p:blipFill>
        <p:spPr>
          <a:xfrm>
            <a:off x="415083" y="4056371"/>
            <a:ext cx="1091032" cy="601068"/>
          </a:xfrm>
          <a:prstGeom prst="rect">
            <a:avLst/>
          </a:prstGeom>
        </p:spPr>
      </p:pic>
      <p:sp>
        <p:nvSpPr>
          <p:cNvPr id="45" name="Rectangle 44">
            <a:extLst>
              <a:ext uri="{FF2B5EF4-FFF2-40B4-BE49-F238E27FC236}">
                <a16:creationId xmlns:a16="http://schemas.microsoft.com/office/drawing/2014/main" id="{1A75C4B3-5D85-4EC0-A987-0C451FF589AF}"/>
              </a:ext>
            </a:extLst>
          </p:cNvPr>
          <p:cNvSpPr/>
          <p:nvPr/>
        </p:nvSpPr>
        <p:spPr>
          <a:xfrm>
            <a:off x="2670059" y="4075798"/>
            <a:ext cx="3799682" cy="514182"/>
          </a:xfrm>
          <a:prstGeom prst="rect">
            <a:avLst/>
          </a:prstGeom>
          <a:solidFill>
            <a:schemeClr val="bg1">
              <a:lumMod val="65000"/>
            </a:schemeClr>
          </a:solidFill>
          <a:ln w="19050">
            <a:solidFill>
              <a:schemeClr val="bg1">
                <a:lumMod val="6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GB" sz="1100" b="1" i="0" u="none" strike="noStrike" kern="1200" cap="none" spc="0" normalizeH="0" baseline="0" noProof="0">
                <a:ln>
                  <a:noFill/>
                </a:ln>
                <a:solidFill>
                  <a:prstClr val="white"/>
                </a:solidFill>
                <a:effectLst/>
                <a:uLnTx/>
                <a:uFillTx/>
                <a:latin typeface="Arial"/>
                <a:ea typeface="+mn-ea"/>
                <a:cs typeface="+mn-cs"/>
              </a:rPr>
              <a:t>Control Group</a:t>
            </a:r>
            <a:br>
              <a:rPr kumimoji="0" lang="en-GB" sz="1100" b="0" i="0" u="none" strike="noStrike" kern="1200" cap="none" spc="0" normalizeH="0" baseline="0" noProof="0">
                <a:ln>
                  <a:noFill/>
                </a:ln>
                <a:solidFill>
                  <a:prstClr val="white"/>
                </a:solidFill>
                <a:effectLst/>
                <a:uLnTx/>
                <a:uFillTx/>
                <a:latin typeface="Arial"/>
                <a:ea typeface="+mn-ea"/>
                <a:cs typeface="+mn-cs"/>
              </a:rPr>
            </a:br>
            <a:r>
              <a:rPr kumimoji="0" lang="en-GB" sz="1100" b="0" i="0" u="none" strike="noStrike" kern="1200" cap="none" spc="0" normalizeH="0" baseline="0" noProof="0">
                <a:ln>
                  <a:noFill/>
                </a:ln>
                <a:solidFill>
                  <a:prstClr val="white"/>
                </a:solidFill>
                <a:effectLst/>
                <a:uLnTx/>
                <a:uFillTx/>
                <a:latin typeface="Arial"/>
                <a:ea typeface="+mn-ea"/>
                <a:cs typeface="+mn-cs"/>
              </a:rPr>
              <a:t>Vehicle solution of equal dose volume</a:t>
            </a:r>
            <a:endParaRPr kumimoji="0" lang="en-US" sz="1100" b="0" i="0" u="none" strike="noStrike" kern="1200" cap="none" spc="0" normalizeH="0" baseline="0" noProof="0">
              <a:ln>
                <a:noFill/>
              </a:ln>
              <a:solidFill>
                <a:prstClr val="white"/>
              </a:solidFill>
              <a:effectLst/>
              <a:uLnTx/>
              <a:uFillTx/>
              <a:latin typeface="Arial"/>
              <a:ea typeface="+mn-ea"/>
              <a:cs typeface="+mn-cs"/>
            </a:endParaRPr>
          </a:p>
        </p:txBody>
      </p:sp>
      <p:cxnSp>
        <p:nvCxnSpPr>
          <p:cNvPr id="9" name="Straight Connector 8">
            <a:extLst>
              <a:ext uri="{FF2B5EF4-FFF2-40B4-BE49-F238E27FC236}">
                <a16:creationId xmlns:a16="http://schemas.microsoft.com/office/drawing/2014/main" id="{ED8352DD-8BA0-4551-A654-52373F8FADA5}"/>
              </a:ext>
            </a:extLst>
          </p:cNvPr>
          <p:cNvCxnSpPr>
            <a:cxnSpLocks/>
          </p:cNvCxnSpPr>
          <p:nvPr/>
        </p:nvCxnSpPr>
        <p:spPr>
          <a:xfrm flipV="1">
            <a:off x="2666441" y="3048891"/>
            <a:ext cx="0" cy="139404"/>
          </a:xfrm>
          <a:prstGeom prst="line">
            <a:avLst/>
          </a:prstGeom>
          <a:ln w="6350">
            <a:solidFill>
              <a:schemeClr val="bg2">
                <a:lumMod val="5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1B8DA93-F769-4FF5-BE74-AA674D062497}"/>
              </a:ext>
            </a:extLst>
          </p:cNvPr>
          <p:cNvSpPr txBox="1"/>
          <p:nvPr/>
        </p:nvSpPr>
        <p:spPr>
          <a:xfrm>
            <a:off x="2232974" y="2501790"/>
            <a:ext cx="908781" cy="498598"/>
          </a:xfrm>
          <a:prstGeom prst="rect">
            <a:avLst/>
          </a:prstGeom>
          <a:noFill/>
        </p:spPr>
        <p:txBody>
          <a:bodyPr wrap="square" lIns="0" tIns="0" rIns="0" bIns="0" rtlCol="0">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charset="0"/>
                <a:ea typeface="+mn-ea"/>
                <a:cs typeface="+mn-cs"/>
              </a:rPr>
              <a:t>12 hours post-inoculation</a:t>
            </a:r>
            <a:endParaRPr kumimoji="0" lang="en-US" sz="1200" b="1" i="0" u="none" strike="noStrike" kern="1200" cap="none" spc="0" normalizeH="0" baseline="0" noProof="0">
              <a:ln>
                <a:noFill/>
              </a:ln>
              <a:solidFill>
                <a:prstClr val="black"/>
              </a:solidFill>
              <a:effectLst/>
              <a:uLnTx/>
              <a:uFillTx/>
              <a:latin typeface="Arial" charset="0"/>
              <a:ea typeface="+mn-ea"/>
              <a:cs typeface="+mn-cs"/>
            </a:endParaRPr>
          </a:p>
        </p:txBody>
      </p:sp>
      <p:cxnSp>
        <p:nvCxnSpPr>
          <p:cNvPr id="47" name="Straight Connector 46">
            <a:extLst>
              <a:ext uri="{FF2B5EF4-FFF2-40B4-BE49-F238E27FC236}">
                <a16:creationId xmlns:a16="http://schemas.microsoft.com/office/drawing/2014/main" id="{6392D470-4CF7-4549-84FC-325841EBED81}"/>
              </a:ext>
            </a:extLst>
          </p:cNvPr>
          <p:cNvCxnSpPr>
            <a:cxnSpLocks/>
          </p:cNvCxnSpPr>
          <p:nvPr/>
        </p:nvCxnSpPr>
        <p:spPr>
          <a:xfrm flipV="1">
            <a:off x="3489771" y="3050289"/>
            <a:ext cx="0" cy="144000"/>
          </a:xfrm>
          <a:prstGeom prst="line">
            <a:avLst/>
          </a:prstGeom>
          <a:ln w="6350">
            <a:solidFill>
              <a:schemeClr val="bg2">
                <a:lumMod val="5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55C714BF-7DD3-43CB-88C2-B587206309BD}"/>
              </a:ext>
            </a:extLst>
          </p:cNvPr>
          <p:cNvSpPr/>
          <p:nvPr/>
        </p:nvSpPr>
        <p:spPr>
          <a:xfrm>
            <a:off x="3244406" y="2619655"/>
            <a:ext cx="490730" cy="424732"/>
          </a:xfrm>
          <a:prstGeom prst="rect">
            <a:avLst/>
          </a:prstGeom>
        </p:spPr>
        <p:txBody>
          <a:bodyPr wrap="square">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charset="0"/>
                <a:ea typeface="+mn-ea"/>
                <a:cs typeface="+mn-cs"/>
              </a:rPr>
              <a:t>dpi</a:t>
            </a:r>
            <a:br>
              <a:rPr kumimoji="0" lang="en-GB" sz="1200" b="1" i="0" u="none" strike="noStrike" kern="1200" cap="none" spc="0" normalizeH="0" baseline="0" noProof="0">
                <a:ln>
                  <a:noFill/>
                </a:ln>
                <a:solidFill>
                  <a:prstClr val="black"/>
                </a:solidFill>
                <a:effectLst/>
                <a:uLnTx/>
                <a:uFillTx/>
                <a:latin typeface="Arial" charset="0"/>
                <a:ea typeface="+mn-ea"/>
                <a:cs typeface="+mn-cs"/>
              </a:rPr>
            </a:br>
            <a:r>
              <a:rPr kumimoji="0" lang="en-GB" sz="1200" b="1" i="0" u="none" strike="noStrike" kern="1200" cap="none" spc="0" normalizeH="0" baseline="0" noProof="0">
                <a:ln>
                  <a:noFill/>
                </a:ln>
                <a:solidFill>
                  <a:prstClr val="black"/>
                </a:solidFill>
                <a:effectLst/>
                <a:uLnTx/>
                <a:uFillTx/>
                <a:latin typeface="Arial" charset="0"/>
                <a:ea typeface="+mn-ea"/>
                <a:cs typeface="+mn-cs"/>
              </a:rPr>
              <a:t>1</a:t>
            </a:r>
            <a:endParaRPr kumimoji="0" lang="en-US" sz="1200" b="1" i="0" u="none" strike="noStrike" kern="1200" cap="none" spc="0" normalizeH="0" baseline="0" noProof="0">
              <a:ln>
                <a:noFill/>
              </a:ln>
              <a:solidFill>
                <a:prstClr val="black"/>
              </a:solidFill>
              <a:effectLst/>
              <a:uLnTx/>
              <a:uFillTx/>
              <a:latin typeface="Arial" charset="0"/>
              <a:ea typeface="+mn-ea"/>
              <a:cs typeface="+mn-cs"/>
            </a:endParaRPr>
          </a:p>
        </p:txBody>
      </p:sp>
      <p:sp>
        <p:nvSpPr>
          <p:cNvPr id="50" name="Rectangle 49">
            <a:extLst>
              <a:ext uri="{FF2B5EF4-FFF2-40B4-BE49-F238E27FC236}">
                <a16:creationId xmlns:a16="http://schemas.microsoft.com/office/drawing/2014/main" id="{FCD6A152-96A3-4F6F-BF0E-4A7C90F5748E}"/>
              </a:ext>
            </a:extLst>
          </p:cNvPr>
          <p:cNvSpPr/>
          <p:nvPr/>
        </p:nvSpPr>
        <p:spPr>
          <a:xfrm>
            <a:off x="3845828" y="2628129"/>
            <a:ext cx="490730" cy="424732"/>
          </a:xfrm>
          <a:prstGeom prst="rect">
            <a:avLst/>
          </a:prstGeom>
        </p:spPr>
        <p:txBody>
          <a:bodyPr wrap="square">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charset="0"/>
                <a:ea typeface="+mn-ea"/>
                <a:cs typeface="+mn-cs"/>
              </a:rPr>
              <a:t>dpi</a:t>
            </a:r>
            <a:br>
              <a:rPr kumimoji="0" lang="en-GB" sz="1200" b="1" i="0" u="none" strike="noStrike" kern="1200" cap="none" spc="0" normalizeH="0" baseline="0" noProof="0">
                <a:ln>
                  <a:noFill/>
                </a:ln>
                <a:solidFill>
                  <a:prstClr val="black"/>
                </a:solidFill>
                <a:effectLst/>
                <a:uLnTx/>
                <a:uFillTx/>
                <a:latin typeface="Arial" charset="0"/>
                <a:ea typeface="+mn-ea"/>
                <a:cs typeface="+mn-cs"/>
              </a:rPr>
            </a:br>
            <a:r>
              <a:rPr kumimoji="0" lang="en-GB" sz="1200" b="1" i="0" u="none" strike="noStrike" kern="1200" cap="none" spc="0" normalizeH="0" baseline="0" noProof="0">
                <a:ln>
                  <a:noFill/>
                </a:ln>
                <a:solidFill>
                  <a:prstClr val="black"/>
                </a:solidFill>
                <a:effectLst/>
                <a:uLnTx/>
                <a:uFillTx/>
                <a:latin typeface="Arial" charset="0"/>
                <a:ea typeface="+mn-ea"/>
                <a:cs typeface="+mn-cs"/>
              </a:rPr>
              <a:t>2</a:t>
            </a:r>
            <a:endParaRPr kumimoji="0" lang="en-US" sz="1200" b="1" i="0" u="none" strike="noStrike" kern="1200" cap="none" spc="0" normalizeH="0" baseline="0" noProof="0">
              <a:ln>
                <a:noFill/>
              </a:ln>
              <a:solidFill>
                <a:prstClr val="black"/>
              </a:solidFill>
              <a:effectLst/>
              <a:uLnTx/>
              <a:uFillTx/>
              <a:latin typeface="Arial" charset="0"/>
              <a:ea typeface="+mn-ea"/>
              <a:cs typeface="+mn-cs"/>
            </a:endParaRPr>
          </a:p>
        </p:txBody>
      </p:sp>
      <p:cxnSp>
        <p:nvCxnSpPr>
          <p:cNvPr id="51" name="Straight Connector 50">
            <a:extLst>
              <a:ext uri="{FF2B5EF4-FFF2-40B4-BE49-F238E27FC236}">
                <a16:creationId xmlns:a16="http://schemas.microsoft.com/office/drawing/2014/main" id="{52C9639C-F31F-478F-8387-8EBF5359ADE4}"/>
              </a:ext>
            </a:extLst>
          </p:cNvPr>
          <p:cNvCxnSpPr/>
          <p:nvPr/>
        </p:nvCxnSpPr>
        <p:spPr>
          <a:xfrm flipV="1">
            <a:off x="2228479" y="3044295"/>
            <a:ext cx="0" cy="144000"/>
          </a:xfrm>
          <a:prstGeom prst="line">
            <a:avLst/>
          </a:prstGeom>
          <a:ln w="6350">
            <a:solidFill>
              <a:schemeClr val="bg2">
                <a:lumMod val="5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396FC2B-382B-4E52-9DBC-2EC2B57CE826}"/>
              </a:ext>
            </a:extLst>
          </p:cNvPr>
          <p:cNvCxnSpPr>
            <a:cxnSpLocks/>
          </p:cNvCxnSpPr>
          <p:nvPr/>
        </p:nvCxnSpPr>
        <p:spPr>
          <a:xfrm flipV="1">
            <a:off x="4660758" y="3052684"/>
            <a:ext cx="0" cy="144000"/>
          </a:xfrm>
          <a:prstGeom prst="line">
            <a:avLst/>
          </a:prstGeom>
          <a:ln w="6350">
            <a:solidFill>
              <a:schemeClr val="bg2">
                <a:lumMod val="5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521405CF-EC19-4B36-9901-4965B8271993}"/>
              </a:ext>
            </a:extLst>
          </p:cNvPr>
          <p:cNvCxnSpPr>
            <a:cxnSpLocks/>
          </p:cNvCxnSpPr>
          <p:nvPr/>
        </p:nvCxnSpPr>
        <p:spPr>
          <a:xfrm flipV="1">
            <a:off x="3487698" y="3035401"/>
            <a:ext cx="0" cy="144000"/>
          </a:xfrm>
          <a:prstGeom prst="line">
            <a:avLst/>
          </a:prstGeom>
          <a:ln w="6350">
            <a:solidFill>
              <a:schemeClr val="bg2">
                <a:lumMod val="5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371E391-71E8-48A2-8A59-50394DA0686C}"/>
              </a:ext>
            </a:extLst>
          </p:cNvPr>
          <p:cNvCxnSpPr>
            <a:cxnSpLocks/>
          </p:cNvCxnSpPr>
          <p:nvPr/>
        </p:nvCxnSpPr>
        <p:spPr>
          <a:xfrm flipV="1">
            <a:off x="5836615" y="3052684"/>
            <a:ext cx="0" cy="144000"/>
          </a:xfrm>
          <a:prstGeom prst="line">
            <a:avLst/>
          </a:prstGeom>
          <a:ln w="6350">
            <a:solidFill>
              <a:schemeClr val="bg2">
                <a:lumMod val="5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8E5B12A0-2653-471F-82BD-B7C7100C63B5}"/>
              </a:ext>
            </a:extLst>
          </p:cNvPr>
          <p:cNvCxnSpPr>
            <a:cxnSpLocks/>
          </p:cNvCxnSpPr>
          <p:nvPr/>
        </p:nvCxnSpPr>
        <p:spPr>
          <a:xfrm flipV="1">
            <a:off x="4663555" y="3046690"/>
            <a:ext cx="0" cy="144000"/>
          </a:xfrm>
          <a:prstGeom prst="line">
            <a:avLst/>
          </a:prstGeom>
          <a:ln w="6350">
            <a:solidFill>
              <a:schemeClr val="bg2">
                <a:lumMod val="5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BA97D2D-2842-4B57-B191-A8653126E813}"/>
              </a:ext>
            </a:extLst>
          </p:cNvPr>
          <p:cNvCxnSpPr>
            <a:cxnSpLocks/>
          </p:cNvCxnSpPr>
          <p:nvPr/>
        </p:nvCxnSpPr>
        <p:spPr>
          <a:xfrm flipV="1">
            <a:off x="6475577" y="3033006"/>
            <a:ext cx="0" cy="152389"/>
          </a:xfrm>
          <a:prstGeom prst="line">
            <a:avLst/>
          </a:prstGeom>
          <a:ln w="6350">
            <a:solidFill>
              <a:schemeClr val="bg2">
                <a:lumMod val="5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8CBB8144-DE87-44AB-B52A-595C04E7715C}"/>
              </a:ext>
            </a:extLst>
          </p:cNvPr>
          <p:cNvSpPr/>
          <p:nvPr/>
        </p:nvSpPr>
        <p:spPr>
          <a:xfrm>
            <a:off x="4427625" y="2629163"/>
            <a:ext cx="490730" cy="424732"/>
          </a:xfrm>
          <a:prstGeom prst="rect">
            <a:avLst/>
          </a:prstGeom>
        </p:spPr>
        <p:txBody>
          <a:bodyPr wrap="square">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charset="0"/>
                <a:ea typeface="+mn-ea"/>
                <a:cs typeface="+mn-cs"/>
              </a:rPr>
              <a:t>dpi</a:t>
            </a:r>
            <a:br>
              <a:rPr kumimoji="0" lang="en-GB" sz="1200" b="1" i="0" u="none" strike="noStrike" kern="1200" cap="none" spc="0" normalizeH="0" baseline="0" noProof="0">
                <a:ln>
                  <a:noFill/>
                </a:ln>
                <a:solidFill>
                  <a:prstClr val="black"/>
                </a:solidFill>
                <a:effectLst/>
                <a:uLnTx/>
                <a:uFillTx/>
                <a:latin typeface="Arial" charset="0"/>
                <a:ea typeface="+mn-ea"/>
                <a:cs typeface="+mn-cs"/>
              </a:rPr>
            </a:br>
            <a:r>
              <a:rPr kumimoji="0" lang="en-GB" sz="1200" b="1" i="0" u="none" strike="noStrike" kern="1200" cap="none" spc="0" normalizeH="0" baseline="0" noProof="0">
                <a:ln>
                  <a:noFill/>
                </a:ln>
                <a:solidFill>
                  <a:prstClr val="black"/>
                </a:solidFill>
                <a:effectLst/>
                <a:uLnTx/>
                <a:uFillTx/>
                <a:latin typeface="Arial" charset="0"/>
                <a:ea typeface="+mn-ea"/>
                <a:cs typeface="+mn-cs"/>
              </a:rPr>
              <a:t>3</a:t>
            </a:r>
            <a:endParaRPr kumimoji="0" lang="en-US" sz="1200" b="1" i="0" u="none" strike="noStrike" kern="1200" cap="none" spc="0" normalizeH="0" baseline="0" noProof="0">
              <a:ln>
                <a:noFill/>
              </a:ln>
              <a:solidFill>
                <a:prstClr val="black"/>
              </a:solidFill>
              <a:effectLst/>
              <a:uLnTx/>
              <a:uFillTx/>
              <a:latin typeface="Arial" charset="0"/>
              <a:ea typeface="+mn-ea"/>
              <a:cs typeface="+mn-cs"/>
            </a:endParaRPr>
          </a:p>
        </p:txBody>
      </p:sp>
      <p:sp>
        <p:nvSpPr>
          <p:cNvPr id="62" name="Rectangle 61">
            <a:extLst>
              <a:ext uri="{FF2B5EF4-FFF2-40B4-BE49-F238E27FC236}">
                <a16:creationId xmlns:a16="http://schemas.microsoft.com/office/drawing/2014/main" id="{40D3207C-F617-4E54-BCF6-EAEACB5041D3}"/>
              </a:ext>
            </a:extLst>
          </p:cNvPr>
          <p:cNvSpPr/>
          <p:nvPr/>
        </p:nvSpPr>
        <p:spPr>
          <a:xfrm>
            <a:off x="5029046" y="2619657"/>
            <a:ext cx="490730" cy="424732"/>
          </a:xfrm>
          <a:prstGeom prst="rect">
            <a:avLst/>
          </a:prstGeom>
        </p:spPr>
        <p:txBody>
          <a:bodyPr wrap="square">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charset="0"/>
                <a:ea typeface="+mn-ea"/>
                <a:cs typeface="+mn-cs"/>
              </a:rPr>
              <a:t>dpi</a:t>
            </a:r>
            <a:br>
              <a:rPr kumimoji="0" lang="en-GB" sz="1200" b="1" i="0" u="none" strike="noStrike" kern="1200" cap="none" spc="0" normalizeH="0" baseline="0" noProof="0">
                <a:ln>
                  <a:noFill/>
                </a:ln>
                <a:solidFill>
                  <a:prstClr val="black"/>
                </a:solidFill>
                <a:effectLst/>
                <a:uLnTx/>
                <a:uFillTx/>
                <a:latin typeface="Arial" charset="0"/>
                <a:ea typeface="+mn-ea"/>
                <a:cs typeface="+mn-cs"/>
              </a:rPr>
            </a:br>
            <a:r>
              <a:rPr kumimoji="0" lang="en-GB" sz="1200" b="1" i="0" u="none" strike="noStrike" kern="1200" cap="none" spc="0" normalizeH="0" baseline="0" noProof="0">
                <a:ln>
                  <a:noFill/>
                </a:ln>
                <a:solidFill>
                  <a:prstClr val="black"/>
                </a:solidFill>
                <a:effectLst/>
                <a:uLnTx/>
                <a:uFillTx/>
                <a:latin typeface="Arial" charset="0"/>
                <a:ea typeface="+mn-ea"/>
                <a:cs typeface="+mn-cs"/>
              </a:rPr>
              <a:t>4</a:t>
            </a:r>
            <a:endParaRPr kumimoji="0" lang="en-US" sz="1200" b="1" i="0" u="none" strike="noStrike" kern="1200" cap="none" spc="0" normalizeH="0" baseline="0" noProof="0">
              <a:ln>
                <a:noFill/>
              </a:ln>
              <a:solidFill>
                <a:prstClr val="black"/>
              </a:solidFill>
              <a:effectLst/>
              <a:uLnTx/>
              <a:uFillTx/>
              <a:latin typeface="Arial" charset="0"/>
              <a:ea typeface="+mn-ea"/>
              <a:cs typeface="+mn-cs"/>
            </a:endParaRPr>
          </a:p>
        </p:txBody>
      </p:sp>
      <p:sp>
        <p:nvSpPr>
          <p:cNvPr id="63" name="Rectangle 62">
            <a:extLst>
              <a:ext uri="{FF2B5EF4-FFF2-40B4-BE49-F238E27FC236}">
                <a16:creationId xmlns:a16="http://schemas.microsoft.com/office/drawing/2014/main" id="{3E8936F9-A273-4C10-82E7-02C9F8F6069A}"/>
              </a:ext>
            </a:extLst>
          </p:cNvPr>
          <p:cNvSpPr/>
          <p:nvPr/>
        </p:nvSpPr>
        <p:spPr>
          <a:xfrm>
            <a:off x="5630468" y="2628131"/>
            <a:ext cx="490730" cy="424732"/>
          </a:xfrm>
          <a:prstGeom prst="rect">
            <a:avLst/>
          </a:prstGeom>
        </p:spPr>
        <p:txBody>
          <a:bodyPr wrap="square">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charset="0"/>
                <a:ea typeface="+mn-ea"/>
                <a:cs typeface="+mn-cs"/>
              </a:rPr>
              <a:t>dpi</a:t>
            </a:r>
            <a:br>
              <a:rPr kumimoji="0" lang="en-GB" sz="1200" b="1" i="0" u="none" strike="noStrike" kern="1200" cap="none" spc="0" normalizeH="0" baseline="0" noProof="0">
                <a:ln>
                  <a:noFill/>
                </a:ln>
                <a:solidFill>
                  <a:prstClr val="black"/>
                </a:solidFill>
                <a:effectLst/>
                <a:uLnTx/>
                <a:uFillTx/>
                <a:latin typeface="Arial" charset="0"/>
                <a:ea typeface="+mn-ea"/>
                <a:cs typeface="+mn-cs"/>
              </a:rPr>
            </a:br>
            <a:r>
              <a:rPr kumimoji="0" lang="en-GB" sz="1200" b="1" i="0" u="none" strike="noStrike" kern="1200" cap="none" spc="0" normalizeH="0" baseline="0" noProof="0">
                <a:ln>
                  <a:noFill/>
                </a:ln>
                <a:solidFill>
                  <a:prstClr val="black"/>
                </a:solidFill>
                <a:effectLst/>
                <a:uLnTx/>
                <a:uFillTx/>
                <a:latin typeface="Arial" charset="0"/>
                <a:ea typeface="+mn-ea"/>
                <a:cs typeface="+mn-cs"/>
              </a:rPr>
              <a:t>5</a:t>
            </a:r>
            <a:endParaRPr kumimoji="0" lang="en-US" sz="1200" b="1" i="0" u="none" strike="noStrike" kern="1200" cap="none" spc="0" normalizeH="0" baseline="0" noProof="0">
              <a:ln>
                <a:noFill/>
              </a:ln>
              <a:solidFill>
                <a:prstClr val="black"/>
              </a:solidFill>
              <a:effectLst/>
              <a:uLnTx/>
              <a:uFillTx/>
              <a:latin typeface="Arial" charset="0"/>
              <a:ea typeface="+mn-ea"/>
              <a:cs typeface="+mn-cs"/>
            </a:endParaRPr>
          </a:p>
        </p:txBody>
      </p:sp>
      <p:sp>
        <p:nvSpPr>
          <p:cNvPr id="64" name="Rectangle 63">
            <a:extLst>
              <a:ext uri="{FF2B5EF4-FFF2-40B4-BE49-F238E27FC236}">
                <a16:creationId xmlns:a16="http://schemas.microsoft.com/office/drawing/2014/main" id="{7F06553D-30BF-472D-9F00-D34ABAA8CC35}"/>
              </a:ext>
            </a:extLst>
          </p:cNvPr>
          <p:cNvSpPr/>
          <p:nvPr/>
        </p:nvSpPr>
        <p:spPr>
          <a:xfrm>
            <a:off x="6212265" y="2629165"/>
            <a:ext cx="490730" cy="424732"/>
          </a:xfrm>
          <a:prstGeom prst="rect">
            <a:avLst/>
          </a:prstGeom>
        </p:spPr>
        <p:txBody>
          <a:bodyPr wrap="square">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charset="0"/>
                <a:ea typeface="+mn-ea"/>
                <a:cs typeface="+mn-cs"/>
              </a:rPr>
              <a:t>dpi</a:t>
            </a:r>
            <a:br>
              <a:rPr kumimoji="0" lang="en-GB" sz="1200" b="1" i="0" u="none" strike="noStrike" kern="1200" cap="none" spc="0" normalizeH="0" baseline="0" noProof="0">
                <a:ln>
                  <a:noFill/>
                </a:ln>
                <a:solidFill>
                  <a:prstClr val="black"/>
                </a:solidFill>
                <a:effectLst/>
                <a:uLnTx/>
                <a:uFillTx/>
                <a:latin typeface="Arial" charset="0"/>
                <a:ea typeface="+mn-ea"/>
                <a:cs typeface="+mn-cs"/>
              </a:rPr>
            </a:br>
            <a:r>
              <a:rPr kumimoji="0" lang="en-GB" sz="1200" b="1" i="0" u="none" strike="noStrike" kern="1200" cap="none" spc="0" normalizeH="0" baseline="0" noProof="0">
                <a:ln>
                  <a:noFill/>
                </a:ln>
                <a:solidFill>
                  <a:prstClr val="black"/>
                </a:solidFill>
                <a:effectLst/>
                <a:uLnTx/>
                <a:uFillTx/>
                <a:latin typeface="Arial" charset="0"/>
                <a:ea typeface="+mn-ea"/>
                <a:cs typeface="+mn-cs"/>
              </a:rPr>
              <a:t>6</a:t>
            </a:r>
            <a:endParaRPr kumimoji="0" lang="en-US" sz="1200" b="1" i="0" u="none" strike="noStrike" kern="1200" cap="none" spc="0" normalizeH="0" baseline="0" noProof="0">
              <a:ln>
                <a:noFill/>
              </a:ln>
              <a:solidFill>
                <a:prstClr val="black"/>
              </a:solidFill>
              <a:effectLst/>
              <a:uLnTx/>
              <a:uFillTx/>
              <a:latin typeface="Arial" charset="0"/>
              <a:ea typeface="+mn-ea"/>
              <a:cs typeface="+mn-cs"/>
            </a:endParaRPr>
          </a:p>
        </p:txBody>
      </p:sp>
      <p:sp>
        <p:nvSpPr>
          <p:cNvPr id="65" name="Rectangle 64">
            <a:extLst>
              <a:ext uri="{FF2B5EF4-FFF2-40B4-BE49-F238E27FC236}">
                <a16:creationId xmlns:a16="http://schemas.microsoft.com/office/drawing/2014/main" id="{296E5D3E-F326-4949-B34C-9642F9D71438}"/>
              </a:ext>
            </a:extLst>
          </p:cNvPr>
          <p:cNvSpPr/>
          <p:nvPr/>
        </p:nvSpPr>
        <p:spPr>
          <a:xfrm>
            <a:off x="6849727" y="2624452"/>
            <a:ext cx="490730" cy="424732"/>
          </a:xfrm>
          <a:prstGeom prst="rect">
            <a:avLst/>
          </a:prstGeom>
        </p:spPr>
        <p:txBody>
          <a:bodyPr wrap="square">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charset="0"/>
                <a:ea typeface="+mn-ea"/>
                <a:cs typeface="+mn-cs"/>
              </a:rPr>
              <a:t>dpi</a:t>
            </a:r>
            <a:br>
              <a:rPr kumimoji="0" lang="en-GB" sz="1200" b="1" i="0" u="none" strike="noStrike" kern="1200" cap="none" spc="0" normalizeH="0" baseline="0" noProof="0">
                <a:ln>
                  <a:noFill/>
                </a:ln>
                <a:solidFill>
                  <a:prstClr val="black"/>
                </a:solidFill>
                <a:effectLst/>
                <a:uLnTx/>
                <a:uFillTx/>
                <a:latin typeface="Arial" charset="0"/>
                <a:ea typeface="+mn-ea"/>
                <a:cs typeface="+mn-cs"/>
              </a:rPr>
            </a:br>
            <a:r>
              <a:rPr kumimoji="0" lang="en-GB" sz="1200" b="1" i="0" u="none" strike="noStrike" kern="1200" cap="none" spc="0" normalizeH="0" baseline="0" noProof="0">
                <a:ln>
                  <a:noFill/>
                </a:ln>
                <a:solidFill>
                  <a:prstClr val="black"/>
                </a:solidFill>
                <a:effectLst/>
                <a:uLnTx/>
                <a:uFillTx/>
                <a:latin typeface="Arial" charset="0"/>
                <a:ea typeface="+mn-ea"/>
                <a:cs typeface="+mn-cs"/>
              </a:rPr>
              <a:t>7</a:t>
            </a:r>
            <a:endParaRPr kumimoji="0" lang="en-US" sz="1200" b="1" i="0" u="none" strike="noStrike" kern="1200" cap="none" spc="0" normalizeH="0" baseline="0" noProof="0">
              <a:ln>
                <a:noFill/>
              </a:ln>
              <a:solidFill>
                <a:prstClr val="black"/>
              </a:solidFill>
              <a:effectLst/>
              <a:uLnTx/>
              <a:uFillTx/>
              <a:latin typeface="Arial" charset="0"/>
              <a:ea typeface="+mn-ea"/>
              <a:cs typeface="+mn-cs"/>
            </a:endParaRPr>
          </a:p>
        </p:txBody>
      </p:sp>
      <p:cxnSp>
        <p:nvCxnSpPr>
          <p:cNvPr id="66" name="Straight Connector 65">
            <a:extLst>
              <a:ext uri="{FF2B5EF4-FFF2-40B4-BE49-F238E27FC236}">
                <a16:creationId xmlns:a16="http://schemas.microsoft.com/office/drawing/2014/main" id="{8CAA86A2-0454-4A2B-9D33-AEE2303E1137}"/>
              </a:ext>
            </a:extLst>
          </p:cNvPr>
          <p:cNvCxnSpPr>
            <a:cxnSpLocks/>
          </p:cNvCxnSpPr>
          <p:nvPr/>
        </p:nvCxnSpPr>
        <p:spPr>
          <a:xfrm flipV="1">
            <a:off x="7095092" y="3035906"/>
            <a:ext cx="0" cy="152389"/>
          </a:xfrm>
          <a:prstGeom prst="line">
            <a:avLst/>
          </a:prstGeom>
          <a:ln w="6350">
            <a:solidFill>
              <a:schemeClr val="bg2">
                <a:lumMod val="5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B309857E-31C5-4B10-A208-9217CF019A6E}"/>
              </a:ext>
            </a:extLst>
          </p:cNvPr>
          <p:cNvCxnSpPr>
            <a:cxnSpLocks/>
          </p:cNvCxnSpPr>
          <p:nvPr/>
        </p:nvCxnSpPr>
        <p:spPr>
          <a:xfrm flipV="1">
            <a:off x="4093492" y="3054885"/>
            <a:ext cx="0" cy="139404"/>
          </a:xfrm>
          <a:prstGeom prst="line">
            <a:avLst/>
          </a:prstGeom>
          <a:ln w="6350">
            <a:solidFill>
              <a:schemeClr val="bg2">
                <a:lumMod val="5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FD777E3-7BBF-4EB3-9F3D-34A5E0205D72}"/>
              </a:ext>
            </a:extLst>
          </p:cNvPr>
          <p:cNvCxnSpPr>
            <a:cxnSpLocks/>
          </p:cNvCxnSpPr>
          <p:nvPr/>
        </p:nvCxnSpPr>
        <p:spPr>
          <a:xfrm flipV="1">
            <a:off x="5265037" y="3052684"/>
            <a:ext cx="0" cy="144000"/>
          </a:xfrm>
          <a:prstGeom prst="line">
            <a:avLst/>
          </a:prstGeom>
          <a:ln w="6350">
            <a:solidFill>
              <a:schemeClr val="bg2">
                <a:lumMod val="5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42" name="Picture 41">
            <a:extLst>
              <a:ext uri="{FF2B5EF4-FFF2-40B4-BE49-F238E27FC236}">
                <a16:creationId xmlns:a16="http://schemas.microsoft.com/office/drawing/2014/main" id="{5F2D53B0-1593-425B-823A-92AD05FF58FA}"/>
              </a:ext>
            </a:extLst>
          </p:cNvPr>
          <p:cNvPicPr>
            <a:picLocks noChangeAspect="1"/>
          </p:cNvPicPr>
          <p:nvPr/>
        </p:nvPicPr>
        <p:blipFill rotWithShape="1">
          <a:blip r:embed="rId7"/>
          <a:srcRect r="23291"/>
          <a:stretch/>
        </p:blipFill>
        <p:spPr>
          <a:xfrm>
            <a:off x="7489209" y="3051180"/>
            <a:ext cx="3623502" cy="2639634"/>
          </a:xfrm>
          <a:prstGeom prst="rect">
            <a:avLst/>
          </a:prstGeom>
        </p:spPr>
      </p:pic>
      <p:sp>
        <p:nvSpPr>
          <p:cNvPr id="46" name="TextBox 45">
            <a:extLst>
              <a:ext uri="{FF2B5EF4-FFF2-40B4-BE49-F238E27FC236}">
                <a16:creationId xmlns:a16="http://schemas.microsoft.com/office/drawing/2014/main" id="{B3BBC7BC-1369-4D69-82BE-264495081CE6}"/>
              </a:ext>
            </a:extLst>
          </p:cNvPr>
          <p:cNvSpPr txBox="1"/>
          <p:nvPr/>
        </p:nvSpPr>
        <p:spPr>
          <a:xfrm>
            <a:off x="7558280" y="2542329"/>
            <a:ext cx="3554431" cy="2492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a:ea typeface="+mn-ea"/>
                <a:cs typeface="+mn-cs"/>
              </a:rPr>
              <a:t>Clinical Score </a:t>
            </a:r>
            <a:r>
              <a:rPr kumimoji="0" lang="en-US" sz="1800" b="1" i="0" u="none" strike="noStrike" kern="1200" cap="none" spc="0" normalizeH="0" baseline="0" noProof="0">
                <a:ln>
                  <a:noFill/>
                </a:ln>
                <a:solidFill>
                  <a:prstClr val="black"/>
                </a:solidFill>
                <a:effectLst/>
                <a:uLnTx/>
                <a:uFillTx/>
                <a:latin typeface="Arial"/>
                <a:ea typeface="+mn-ea"/>
                <a:cs typeface="+mn-cs"/>
              </a:rPr>
              <a:t>Results</a:t>
            </a:r>
            <a:r>
              <a:rPr kumimoji="0" lang="en-US" sz="1600" b="1" i="0" u="none" strike="noStrike" kern="1200" cap="none" spc="0" normalizeH="0" baseline="0" noProof="0">
                <a:ln>
                  <a:noFill/>
                </a:ln>
                <a:solidFill>
                  <a:prstClr val="black"/>
                </a:solidFill>
                <a:effectLst/>
                <a:uLnTx/>
                <a:uFillTx/>
                <a:latin typeface="Arial"/>
                <a:ea typeface="+mn-ea"/>
                <a:cs typeface="+mn-cs"/>
              </a:rPr>
              <a:t> </a:t>
            </a:r>
          </a:p>
        </p:txBody>
      </p:sp>
      <p:sp>
        <p:nvSpPr>
          <p:cNvPr id="5" name="Rectangle 4">
            <a:extLst>
              <a:ext uri="{FF2B5EF4-FFF2-40B4-BE49-F238E27FC236}">
                <a16:creationId xmlns:a16="http://schemas.microsoft.com/office/drawing/2014/main" id="{4E165468-8604-4960-99AE-3C744DC6C687}"/>
              </a:ext>
            </a:extLst>
          </p:cNvPr>
          <p:cNvSpPr/>
          <p:nvPr/>
        </p:nvSpPr>
        <p:spPr>
          <a:xfrm>
            <a:off x="609600" y="5958716"/>
            <a:ext cx="10941015" cy="369332"/>
          </a:xfrm>
          <a:prstGeom prst="rect">
            <a:avLst/>
          </a:prstGeom>
        </p:spPr>
        <p:txBody>
          <a:bodyPr wrap="square">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rial"/>
                <a:ea typeface="+mn-ea"/>
                <a:cs typeface="+mn-cs"/>
              </a:rPr>
              <a:t>RDV treatment was associated with lower clinical scores compared to control group </a:t>
            </a:r>
          </a:p>
        </p:txBody>
      </p:sp>
      <p:sp>
        <p:nvSpPr>
          <p:cNvPr id="8" name="TextBox 7">
            <a:extLst>
              <a:ext uri="{FF2B5EF4-FFF2-40B4-BE49-F238E27FC236}">
                <a16:creationId xmlns:a16="http://schemas.microsoft.com/office/drawing/2014/main" id="{D9B6013D-630E-44ED-85F5-FA71400BF04F}"/>
              </a:ext>
            </a:extLst>
          </p:cNvPr>
          <p:cNvSpPr txBox="1"/>
          <p:nvPr/>
        </p:nvSpPr>
        <p:spPr>
          <a:xfrm>
            <a:off x="7865023" y="5664688"/>
            <a:ext cx="3014954" cy="138499"/>
          </a:xfrm>
          <a:prstGeom prst="rect">
            <a:avLst/>
          </a:prstGeom>
          <a:noFill/>
        </p:spPr>
        <p:txBody>
          <a:bodyPr wrap="square" lIns="0" tIns="0" rIns="0" bIns="0" rtlCol="0">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charset="0"/>
                <a:ea typeface="+mn-ea"/>
                <a:cs typeface="+mn-cs"/>
              </a:rPr>
              <a:t>**p&lt;0.01; ***p&lt;0.001; ****p&lt;0.0001</a:t>
            </a:r>
            <a:endParaRPr kumimoji="0" lang="en-US" sz="1000" b="0" i="0" u="none" strike="noStrike" kern="1200" cap="none" spc="0" normalizeH="0" baseline="0" noProof="0">
              <a:ln>
                <a:noFill/>
              </a:ln>
              <a:solidFill>
                <a:prstClr val="black"/>
              </a:solidFill>
              <a:effectLst/>
              <a:uLnTx/>
              <a:uFillTx/>
              <a:latin typeface="Arial" charset="0"/>
              <a:ea typeface="+mn-ea"/>
              <a:cs typeface="+mn-cs"/>
            </a:endParaRPr>
          </a:p>
        </p:txBody>
      </p:sp>
      <p:sp>
        <p:nvSpPr>
          <p:cNvPr id="48" name="Oval 47">
            <a:extLst>
              <a:ext uri="{FF2B5EF4-FFF2-40B4-BE49-F238E27FC236}">
                <a16:creationId xmlns:a16="http://schemas.microsoft.com/office/drawing/2014/main" id="{59F03917-A9F5-448A-8916-FC8A1491478E}"/>
              </a:ext>
            </a:extLst>
          </p:cNvPr>
          <p:cNvSpPr/>
          <p:nvPr/>
        </p:nvSpPr>
        <p:spPr>
          <a:xfrm>
            <a:off x="10922250" y="3051180"/>
            <a:ext cx="152400" cy="152400"/>
          </a:xfrm>
          <a:prstGeom prst="ellipse">
            <a:avLst/>
          </a:prstGeom>
          <a:solidFill>
            <a:srgbClr val="A000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cxnSp>
        <p:nvCxnSpPr>
          <p:cNvPr id="52" name="Straight Connector 51">
            <a:extLst>
              <a:ext uri="{FF2B5EF4-FFF2-40B4-BE49-F238E27FC236}">
                <a16:creationId xmlns:a16="http://schemas.microsoft.com/office/drawing/2014/main" id="{D2B2AB02-835A-4706-BC3E-28D33447195D}"/>
              </a:ext>
            </a:extLst>
          </p:cNvPr>
          <p:cNvCxnSpPr/>
          <p:nvPr/>
        </p:nvCxnSpPr>
        <p:spPr>
          <a:xfrm>
            <a:off x="10855652" y="3127380"/>
            <a:ext cx="304800" cy="0"/>
          </a:xfrm>
          <a:prstGeom prst="line">
            <a:avLst/>
          </a:prstGeom>
          <a:ln w="28575">
            <a:solidFill>
              <a:srgbClr val="A00000"/>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8" name="Oval 57">
            <a:extLst>
              <a:ext uri="{FF2B5EF4-FFF2-40B4-BE49-F238E27FC236}">
                <a16:creationId xmlns:a16="http://schemas.microsoft.com/office/drawing/2014/main" id="{8A94EFFA-7192-4E3F-B72C-10ECAA6AB359}"/>
              </a:ext>
            </a:extLst>
          </p:cNvPr>
          <p:cNvSpPr/>
          <p:nvPr/>
        </p:nvSpPr>
        <p:spPr>
          <a:xfrm>
            <a:off x="10925228" y="3348029"/>
            <a:ext cx="152400" cy="152400"/>
          </a:xfrm>
          <a:prstGeom prst="ellips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cxnSp>
        <p:nvCxnSpPr>
          <p:cNvPr id="59" name="Straight Connector 58">
            <a:extLst>
              <a:ext uri="{FF2B5EF4-FFF2-40B4-BE49-F238E27FC236}">
                <a16:creationId xmlns:a16="http://schemas.microsoft.com/office/drawing/2014/main" id="{9DD2A421-2092-46C5-A5D3-CCE22F72F770}"/>
              </a:ext>
            </a:extLst>
          </p:cNvPr>
          <p:cNvCxnSpPr/>
          <p:nvPr/>
        </p:nvCxnSpPr>
        <p:spPr>
          <a:xfrm>
            <a:off x="10858630" y="3424229"/>
            <a:ext cx="304800" cy="0"/>
          </a:xfrm>
          <a:prstGeom prst="line">
            <a:avLst/>
          </a:prstGeom>
          <a:ln w="28575">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EEF82881-A0E9-4E91-B699-F26DE55F3F55}"/>
              </a:ext>
            </a:extLst>
          </p:cNvPr>
          <p:cNvSpPr txBox="1"/>
          <p:nvPr/>
        </p:nvSpPr>
        <p:spPr>
          <a:xfrm>
            <a:off x="11273419" y="3069070"/>
            <a:ext cx="1371600" cy="124650"/>
          </a:xfrm>
          <a:prstGeom prst="rect">
            <a:avLst/>
          </a:prstGeom>
          <a:noFill/>
        </p:spPr>
        <p:txBody>
          <a:bodyPr wrap="square" lIns="0" tIns="0" rIns="0" bIns="0" rtlCol="0">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900" b="0" i="0" u="none" strike="noStrike" kern="1200" cap="none" spc="0" normalizeH="0" baseline="0" noProof="0" err="1">
                <a:ln>
                  <a:noFill/>
                </a:ln>
                <a:solidFill>
                  <a:prstClr val="black"/>
                </a:solidFill>
                <a:effectLst/>
                <a:uLnTx/>
                <a:uFillTx/>
                <a:latin typeface="Arial" charset="0"/>
                <a:ea typeface="+mn-ea"/>
                <a:cs typeface="+mn-cs"/>
              </a:rPr>
              <a:t>Remdesivir</a:t>
            </a:r>
            <a:endParaRPr kumimoji="0" lang="en-US" sz="900" b="0" i="0" u="none" strike="noStrike" kern="1200" cap="none" spc="0" normalizeH="0" baseline="0" noProof="0">
              <a:ln>
                <a:noFill/>
              </a:ln>
              <a:solidFill>
                <a:prstClr val="black"/>
              </a:solidFill>
              <a:effectLst/>
              <a:uLnTx/>
              <a:uFillTx/>
              <a:latin typeface="Arial" charset="0"/>
              <a:ea typeface="+mn-ea"/>
              <a:cs typeface="+mn-cs"/>
            </a:endParaRPr>
          </a:p>
        </p:txBody>
      </p:sp>
      <p:sp>
        <p:nvSpPr>
          <p:cNvPr id="77" name="TextBox 76">
            <a:extLst>
              <a:ext uri="{FF2B5EF4-FFF2-40B4-BE49-F238E27FC236}">
                <a16:creationId xmlns:a16="http://schemas.microsoft.com/office/drawing/2014/main" id="{5671785E-4B11-464B-A57A-7CDC1317C61A}"/>
              </a:ext>
            </a:extLst>
          </p:cNvPr>
          <p:cNvSpPr txBox="1"/>
          <p:nvPr/>
        </p:nvSpPr>
        <p:spPr>
          <a:xfrm>
            <a:off x="11273419" y="3345378"/>
            <a:ext cx="1371600" cy="124650"/>
          </a:xfrm>
          <a:prstGeom prst="rect">
            <a:avLst/>
          </a:prstGeom>
          <a:noFill/>
        </p:spPr>
        <p:txBody>
          <a:bodyPr wrap="square" lIns="0" tIns="0" rIns="0" bIns="0" rtlCol="0">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charset="0"/>
                <a:ea typeface="+mn-ea"/>
                <a:cs typeface="+mn-cs"/>
              </a:rPr>
              <a:t>Vehicle</a:t>
            </a:r>
          </a:p>
        </p:txBody>
      </p:sp>
      <p:sp>
        <p:nvSpPr>
          <p:cNvPr id="6" name="TextBox 5">
            <a:extLst>
              <a:ext uri="{FF2B5EF4-FFF2-40B4-BE49-F238E27FC236}">
                <a16:creationId xmlns:a16="http://schemas.microsoft.com/office/drawing/2014/main" id="{E49EFA33-1D36-478F-AF60-3636410FE3CB}"/>
              </a:ext>
            </a:extLst>
          </p:cNvPr>
          <p:cNvSpPr txBox="1"/>
          <p:nvPr/>
        </p:nvSpPr>
        <p:spPr>
          <a:xfrm>
            <a:off x="609600" y="6411563"/>
            <a:ext cx="1109278" cy="110800"/>
          </a:xfrm>
          <a:prstGeom prst="rect">
            <a:avLst/>
          </a:prstGeom>
          <a:noFill/>
        </p:spPr>
        <p:txBody>
          <a:bodyPr wrap="none" lIns="0" tIns="0" rIns="0" bIns="0" rtlCol="0">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Arial" charset="0"/>
                <a:ea typeface="+mn-ea"/>
                <a:cs typeface="+mn-cs"/>
              </a:rPr>
              <a:t>dpi: day post inoculation</a:t>
            </a:r>
            <a:endParaRPr kumimoji="0" lang="en-US" sz="800" b="0" i="0" u="none" strike="noStrike" kern="1200" cap="none" spc="0" normalizeH="0" baseline="0" noProof="0">
              <a:ln>
                <a:noFill/>
              </a:ln>
              <a:solidFill>
                <a:prstClr val="black"/>
              </a:solidFill>
              <a:effectLst/>
              <a:uLnTx/>
              <a:uFillTx/>
              <a:latin typeface="Arial" charset="0"/>
              <a:ea typeface="+mn-ea"/>
              <a:cs typeface="+mn-cs"/>
            </a:endParaRPr>
          </a:p>
        </p:txBody>
      </p:sp>
      <p:cxnSp>
        <p:nvCxnSpPr>
          <p:cNvPr id="24" name="Straight Connector 23">
            <a:extLst>
              <a:ext uri="{FF2B5EF4-FFF2-40B4-BE49-F238E27FC236}">
                <a16:creationId xmlns:a16="http://schemas.microsoft.com/office/drawing/2014/main" id="{EC66389D-2F45-40B9-913C-060B20BDCEC1}"/>
              </a:ext>
            </a:extLst>
          </p:cNvPr>
          <p:cNvCxnSpPr/>
          <p:nvPr/>
        </p:nvCxnSpPr>
        <p:spPr>
          <a:xfrm flipH="1">
            <a:off x="3018499" y="3114226"/>
            <a:ext cx="36000" cy="108000"/>
          </a:xfrm>
          <a:prstGeom prst="line">
            <a:avLst/>
          </a:prstGeom>
          <a:ln w="3175">
            <a:solidFill>
              <a:schemeClr val="bg2">
                <a:lumMod val="5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CA39604E-B53F-4140-B86B-867BC11EA564}"/>
              </a:ext>
            </a:extLst>
          </p:cNvPr>
          <p:cNvCxnSpPr/>
          <p:nvPr/>
        </p:nvCxnSpPr>
        <p:spPr>
          <a:xfrm flipH="1">
            <a:off x="3091876" y="3131158"/>
            <a:ext cx="36000" cy="108000"/>
          </a:xfrm>
          <a:prstGeom prst="line">
            <a:avLst/>
          </a:prstGeom>
          <a:ln w="3175">
            <a:solidFill>
              <a:schemeClr val="bg2">
                <a:lumMod val="5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5178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rgbClr val="C00000"/>
                </a:solidFill>
              </a:rPr>
              <a:t>Remdesivir Compassionate Use Program Cohort in Severe COVID-19  </a:t>
            </a:r>
            <a:endParaRPr lang="en-US" dirty="0"/>
          </a:p>
        </p:txBody>
      </p:sp>
      <p:sp>
        <p:nvSpPr>
          <p:cNvPr id="5" name="Rectangle 4">
            <a:extLst>
              <a:ext uri="{FF2B5EF4-FFF2-40B4-BE49-F238E27FC236}">
                <a16:creationId xmlns:a16="http://schemas.microsoft.com/office/drawing/2014/main" id="{A5AAE5C6-C342-4EA1-AE1E-5046CEDDB31D}"/>
              </a:ext>
            </a:extLst>
          </p:cNvPr>
          <p:cNvSpPr/>
          <p:nvPr/>
        </p:nvSpPr>
        <p:spPr>
          <a:xfrm>
            <a:off x="352120" y="1350453"/>
            <a:ext cx="11562292" cy="646331"/>
          </a:xfrm>
          <a:prstGeom prst="rect">
            <a:avLst/>
          </a:prstGeom>
        </p:spPr>
        <p:txBody>
          <a:bodyPr wrap="square" anchor="t">
            <a:spAutoFit/>
          </a:bodyPr>
          <a:lstStyle/>
          <a:p>
            <a:pPr marL="0" marR="0" lvl="0" indent="0" algn="ctr" defTabSz="914354" rtl="0" eaLnBrk="0" fontAlgn="base" latinLnBrk="0" hangingPunct="0">
              <a:lnSpc>
                <a:spcPct val="100000"/>
              </a:lnSpc>
              <a:spcBef>
                <a:spcPts val="80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mn-ea"/>
                <a:cs typeface="Arial"/>
              </a:rPr>
              <a:t>Uncontrolled, open-label program without a predetermined number of patients, sites, or duration. Analysis from January 25, 2020- March 7, 2020 with clinical data for ≥ 1 subsequent day </a:t>
            </a:r>
          </a:p>
        </p:txBody>
      </p:sp>
      <p:sp>
        <p:nvSpPr>
          <p:cNvPr id="2" name="TextBox 1">
            <a:extLst>
              <a:ext uri="{FF2B5EF4-FFF2-40B4-BE49-F238E27FC236}">
                <a16:creationId xmlns:a16="http://schemas.microsoft.com/office/drawing/2014/main" id="{1403EAE4-E6CD-475D-AE32-C6AEB28B43C4}"/>
              </a:ext>
            </a:extLst>
          </p:cNvPr>
          <p:cNvSpPr txBox="1"/>
          <p:nvPr/>
        </p:nvSpPr>
        <p:spPr>
          <a:xfrm>
            <a:off x="625797" y="6205332"/>
            <a:ext cx="4435642" cy="221599"/>
          </a:xfrm>
          <a:prstGeom prst="rect">
            <a:avLst/>
          </a:prstGeom>
          <a:noFill/>
        </p:spPr>
        <p:txBody>
          <a:bodyPr wrap="square" lIns="0" tIns="0" rIns="0" bIns="0" rtlCol="0" anchor="t">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mn-ea"/>
                <a:cs typeface="Arial"/>
              </a:rPr>
              <a:t>*Details of the study design and conduct can be seen in the protocol at nejm.org</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Arial" charset="0"/>
                <a:ea typeface="+mn-ea"/>
                <a:cs typeface="Arial"/>
              </a:rPr>
              <a:t>Co</a:t>
            </a:r>
            <a:r>
              <a:rPr kumimoji="0" lang="en-GB" sz="800" b="0" i="0" u="none" strike="noStrike" kern="1200" cap="none" spc="0" normalizeH="0" baseline="0" noProof="0" dirty="0" err="1">
                <a:ln>
                  <a:noFill/>
                </a:ln>
                <a:solidFill>
                  <a:prstClr val="black"/>
                </a:solidFill>
                <a:effectLst/>
                <a:uLnTx/>
                <a:uFillTx/>
                <a:latin typeface="Arial" charset="0"/>
                <a:ea typeface="+mn-ea"/>
                <a:cs typeface="Arial"/>
              </a:rPr>
              <a:t>ncurrent</a:t>
            </a:r>
            <a:r>
              <a:rPr kumimoji="0" lang="en-GB" sz="800" b="0" i="0" u="none" strike="noStrike" kern="1200" cap="none" spc="0" normalizeH="0" baseline="0" noProof="0" dirty="0">
                <a:ln>
                  <a:noFill/>
                </a:ln>
                <a:solidFill>
                  <a:prstClr val="black"/>
                </a:solidFill>
                <a:effectLst/>
                <a:uLnTx/>
                <a:uFillTx/>
                <a:latin typeface="Arial" charset="0"/>
                <a:ea typeface="+mn-ea"/>
                <a:cs typeface="Arial"/>
              </a:rPr>
              <a:t> use of other investigational agents for COVID-19 was not allowed</a:t>
            </a:r>
            <a:endParaRPr kumimoji="0" lang="en-US" sz="800" b="0" i="0" u="none" strike="noStrike" kern="1200" cap="none" spc="0" normalizeH="0" baseline="0" noProof="0" dirty="0">
              <a:ln>
                <a:noFill/>
              </a:ln>
              <a:solidFill>
                <a:prstClr val="black"/>
              </a:solidFill>
              <a:effectLst/>
              <a:uLnTx/>
              <a:uFillTx/>
              <a:latin typeface="Arial" charset="0"/>
              <a:ea typeface="+mn-ea"/>
              <a:cs typeface="+mn-cs"/>
            </a:endParaRPr>
          </a:p>
        </p:txBody>
      </p:sp>
      <p:graphicFrame>
        <p:nvGraphicFramePr>
          <p:cNvPr id="57" name="Table 56">
            <a:extLst>
              <a:ext uri="{FF2B5EF4-FFF2-40B4-BE49-F238E27FC236}">
                <a16:creationId xmlns:a16="http://schemas.microsoft.com/office/drawing/2014/main" id="{1FF36982-4BCD-4444-BD4D-73BDB3C75B58}"/>
              </a:ext>
            </a:extLst>
          </p:cNvPr>
          <p:cNvGraphicFramePr>
            <a:graphicFrameLocks noGrp="1"/>
          </p:cNvGraphicFramePr>
          <p:nvPr/>
        </p:nvGraphicFramePr>
        <p:xfrm>
          <a:off x="8821918" y="4754411"/>
          <a:ext cx="1628552" cy="1554480"/>
        </p:xfrm>
        <a:graphic>
          <a:graphicData uri="http://schemas.openxmlformats.org/drawingml/2006/table">
            <a:tbl>
              <a:tblPr/>
              <a:tblGrid>
                <a:gridCol w="1628552">
                  <a:extLst>
                    <a:ext uri="{9D8B030D-6E8A-4147-A177-3AD203B41FA5}">
                      <a16:colId xmlns:a16="http://schemas.microsoft.com/office/drawing/2014/main" val="3578801560"/>
                    </a:ext>
                  </a:extLst>
                </a:gridCol>
              </a:tblGrid>
              <a:tr h="123759">
                <a:tc>
                  <a:txBody>
                    <a:bodyPr/>
                    <a:lstStyle/>
                    <a:p>
                      <a:pPr marL="0" marR="0" algn="ctr">
                        <a:spcBef>
                          <a:spcPts val="0"/>
                        </a:spcBef>
                        <a:spcAft>
                          <a:spcPts val="0"/>
                        </a:spcAft>
                      </a:pPr>
                      <a:r>
                        <a:rPr lang="en-US" sz="1100" b="1">
                          <a:solidFill>
                            <a:schemeClr val="bg1"/>
                          </a:solidFill>
                          <a:effectLst/>
                          <a:latin typeface="Arial" panose="020B0604020202020204" pitchFamily="34" charset="0"/>
                          <a:ea typeface="Times New Roman" panose="02020603050405020304" pitchFamily="18" charset="0"/>
                        </a:rPr>
                        <a:t>Death (6)</a:t>
                      </a:r>
                      <a:endParaRPr lang="en-US" sz="1100">
                        <a:solidFill>
                          <a:schemeClr val="bg1"/>
                        </a:solidFill>
                        <a:effectLst/>
                        <a:latin typeface="Times New Roman" panose="02020603050405020304" pitchFamily="18" charset="0"/>
                        <a:ea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565B"/>
                    </a:solidFill>
                  </a:tcPr>
                </a:tc>
                <a:extLst>
                  <a:ext uri="{0D108BD9-81ED-4DB2-BD59-A6C34878D82A}">
                    <a16:rowId xmlns:a16="http://schemas.microsoft.com/office/drawing/2014/main" val="3313684733"/>
                  </a:ext>
                </a:extLst>
              </a:tr>
              <a:tr h="123759">
                <a:tc>
                  <a:txBody>
                    <a:bodyPr/>
                    <a:lstStyle/>
                    <a:p>
                      <a:pPr marL="0" marR="0" algn="ctr">
                        <a:spcBef>
                          <a:spcPts val="0"/>
                        </a:spcBef>
                        <a:spcAft>
                          <a:spcPts val="0"/>
                        </a:spcAft>
                      </a:pPr>
                      <a:r>
                        <a:rPr lang="en-US" sz="1100" b="1">
                          <a:solidFill>
                            <a:schemeClr val="bg1"/>
                          </a:solidFill>
                          <a:effectLst/>
                          <a:latin typeface="Arial" panose="020B0604020202020204" pitchFamily="34" charset="0"/>
                          <a:ea typeface="Times New Roman" panose="02020603050405020304" pitchFamily="18" charset="0"/>
                        </a:rPr>
                        <a:t>Invasive (5)</a:t>
                      </a:r>
                      <a:endParaRPr lang="en-US" sz="1100">
                        <a:solidFill>
                          <a:schemeClr val="bg1"/>
                        </a:solidFill>
                        <a:effectLst/>
                        <a:latin typeface="Times New Roman" panose="02020603050405020304" pitchFamily="18" charset="0"/>
                        <a:ea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0D0D"/>
                    </a:solidFill>
                  </a:tcPr>
                </a:tc>
                <a:extLst>
                  <a:ext uri="{0D108BD9-81ED-4DB2-BD59-A6C34878D82A}">
                    <a16:rowId xmlns:a16="http://schemas.microsoft.com/office/drawing/2014/main" val="4062008906"/>
                  </a:ext>
                </a:extLst>
              </a:tr>
              <a:tr h="123759">
                <a:tc>
                  <a:txBody>
                    <a:bodyPr/>
                    <a:lstStyle/>
                    <a:p>
                      <a:pPr marL="0" marR="0" algn="ctr">
                        <a:spcBef>
                          <a:spcPts val="0"/>
                        </a:spcBef>
                        <a:spcAft>
                          <a:spcPts val="0"/>
                        </a:spcAft>
                      </a:pPr>
                      <a:r>
                        <a:rPr lang="en-US" sz="1100" b="1" dirty="0">
                          <a:solidFill>
                            <a:schemeClr val="bg1"/>
                          </a:solidFill>
                          <a:effectLst/>
                          <a:latin typeface="Arial" panose="020B0604020202020204" pitchFamily="34" charset="0"/>
                          <a:ea typeface="Times New Roman" panose="02020603050405020304" pitchFamily="18" charset="0"/>
                        </a:rPr>
                        <a:t>Noninvasive (4)</a:t>
                      </a:r>
                      <a:endParaRPr lang="en-US" sz="1100" dirty="0">
                        <a:solidFill>
                          <a:schemeClr val="bg1"/>
                        </a:solidFill>
                        <a:effectLst/>
                        <a:latin typeface="Times New Roman" panose="02020603050405020304" pitchFamily="18" charset="0"/>
                        <a:ea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574B"/>
                    </a:solidFill>
                  </a:tcPr>
                </a:tc>
                <a:extLst>
                  <a:ext uri="{0D108BD9-81ED-4DB2-BD59-A6C34878D82A}">
                    <a16:rowId xmlns:a16="http://schemas.microsoft.com/office/drawing/2014/main" val="870118133"/>
                  </a:ext>
                </a:extLst>
              </a:tr>
              <a:tr h="123759">
                <a:tc>
                  <a:txBody>
                    <a:bodyPr/>
                    <a:lstStyle/>
                    <a:p>
                      <a:pPr marL="0" marR="0" algn="ctr">
                        <a:spcBef>
                          <a:spcPts val="0"/>
                        </a:spcBef>
                        <a:spcAft>
                          <a:spcPts val="0"/>
                        </a:spcAft>
                      </a:pPr>
                      <a:r>
                        <a:rPr lang="en-US" sz="1100" b="1">
                          <a:solidFill>
                            <a:schemeClr val="bg1"/>
                          </a:solidFill>
                          <a:effectLst/>
                          <a:latin typeface="Arial" panose="020B0604020202020204" pitchFamily="34" charset="0"/>
                          <a:ea typeface="Times New Roman" panose="02020603050405020304" pitchFamily="18" charset="0"/>
                        </a:rPr>
                        <a:t>Low-flow Oxygen (3)</a:t>
                      </a:r>
                      <a:endParaRPr lang="en-US" sz="1100">
                        <a:solidFill>
                          <a:schemeClr val="bg1"/>
                        </a:solidFill>
                        <a:effectLst/>
                        <a:latin typeface="Times New Roman" panose="02020603050405020304" pitchFamily="18" charset="0"/>
                        <a:ea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871199050"/>
                  </a:ext>
                </a:extLst>
              </a:tr>
              <a:tr h="123759">
                <a:tc>
                  <a:txBody>
                    <a:bodyPr/>
                    <a:lstStyle/>
                    <a:p>
                      <a:pPr marL="0" marR="0" algn="ctr">
                        <a:spcBef>
                          <a:spcPts val="0"/>
                        </a:spcBef>
                        <a:spcAft>
                          <a:spcPts val="0"/>
                        </a:spcAft>
                      </a:pPr>
                      <a:r>
                        <a:rPr lang="en-US" sz="1100" b="1">
                          <a:solidFill>
                            <a:schemeClr val="bg1"/>
                          </a:solidFill>
                          <a:effectLst/>
                          <a:latin typeface="Arial" panose="020B0604020202020204" pitchFamily="34" charset="0"/>
                          <a:ea typeface="Times New Roman" panose="02020603050405020304" pitchFamily="18" charset="0"/>
                        </a:rPr>
                        <a:t>Room Air (2)</a:t>
                      </a:r>
                      <a:endParaRPr lang="en-US" sz="1100">
                        <a:solidFill>
                          <a:schemeClr val="bg1"/>
                        </a:solidFill>
                        <a:effectLst/>
                        <a:latin typeface="Times New Roman" panose="02020603050405020304" pitchFamily="18" charset="0"/>
                        <a:ea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37574849"/>
                  </a:ext>
                </a:extLst>
              </a:tr>
              <a:tr h="123759">
                <a:tc>
                  <a:txBody>
                    <a:bodyPr/>
                    <a:lstStyle/>
                    <a:p>
                      <a:pPr marL="0" marR="0" algn="ctr">
                        <a:spcBef>
                          <a:spcPts val="0"/>
                        </a:spcBef>
                        <a:spcAft>
                          <a:spcPts val="0"/>
                        </a:spcAft>
                      </a:pPr>
                      <a:r>
                        <a:rPr lang="en-US" sz="1100" b="1" dirty="0">
                          <a:solidFill>
                            <a:schemeClr val="bg1"/>
                          </a:solidFill>
                          <a:effectLst/>
                          <a:latin typeface="Arial" panose="020B0604020202020204" pitchFamily="34" charset="0"/>
                          <a:ea typeface="Times New Roman" panose="02020603050405020304" pitchFamily="18" charset="0"/>
                        </a:rPr>
                        <a:t>Discharged (1)</a:t>
                      </a:r>
                      <a:endParaRPr lang="en-US" sz="1100" dirty="0">
                        <a:solidFill>
                          <a:schemeClr val="bg1"/>
                        </a:solidFill>
                        <a:effectLst/>
                        <a:latin typeface="Times New Roman" panose="02020603050405020304" pitchFamily="18" charset="0"/>
                        <a:ea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550249245"/>
                  </a:ext>
                </a:extLst>
              </a:tr>
            </a:tbl>
          </a:graphicData>
        </a:graphic>
      </p:graphicFrame>
      <p:sp>
        <p:nvSpPr>
          <p:cNvPr id="8" name="TextBox 7">
            <a:extLst>
              <a:ext uri="{FF2B5EF4-FFF2-40B4-BE49-F238E27FC236}">
                <a16:creationId xmlns:a16="http://schemas.microsoft.com/office/drawing/2014/main" id="{A020DE0C-798C-4BA4-8C02-CEB3278E9FA8}"/>
              </a:ext>
            </a:extLst>
          </p:cNvPr>
          <p:cNvSpPr txBox="1"/>
          <p:nvPr/>
        </p:nvSpPr>
        <p:spPr>
          <a:xfrm flipV="1">
            <a:off x="7106947" y="4634994"/>
            <a:ext cx="1628552" cy="166199"/>
          </a:xfrm>
          <a:prstGeom prst="rect">
            <a:avLst/>
          </a:prstGeom>
          <a:noFill/>
        </p:spPr>
        <p:txBody>
          <a:bodyPr wrap="square" lIns="0" tIns="0" rIns="0" bIns="0" rtlCol="0">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charset="0"/>
                <a:ea typeface="+mn-ea"/>
                <a:cs typeface="+mn-cs"/>
              </a:rPr>
              <a:t>*</a:t>
            </a:r>
          </a:p>
        </p:txBody>
      </p:sp>
      <p:sp>
        <p:nvSpPr>
          <p:cNvPr id="31" name="TextBox 30">
            <a:extLst>
              <a:ext uri="{FF2B5EF4-FFF2-40B4-BE49-F238E27FC236}">
                <a16:creationId xmlns:a16="http://schemas.microsoft.com/office/drawing/2014/main" id="{8D687BF5-FC2E-4F17-9772-48DD6D134A45}"/>
              </a:ext>
            </a:extLst>
          </p:cNvPr>
          <p:cNvSpPr txBox="1"/>
          <p:nvPr/>
        </p:nvSpPr>
        <p:spPr>
          <a:xfrm>
            <a:off x="625797" y="6556700"/>
            <a:ext cx="2761975" cy="221599"/>
          </a:xfrm>
          <a:prstGeom prst="rect">
            <a:avLst/>
          </a:prstGeom>
          <a:noFill/>
        </p:spPr>
        <p:txBody>
          <a:bodyPr wrap="none" lIns="0" tIns="0" rIns="0" bIns="0" rtlCol="0">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800" b="0" i="0" u="none" strike="noStrike" kern="1200" cap="none" spc="0" normalizeH="0" baseline="0" noProof="0" dirty="0" err="1">
                <a:ln>
                  <a:noFill/>
                </a:ln>
                <a:solidFill>
                  <a:prstClr val="black"/>
                </a:solidFill>
                <a:effectLst/>
                <a:uLnTx/>
                <a:uFillTx/>
                <a:latin typeface="Arial" charset="0"/>
                <a:ea typeface="+mn-lt"/>
                <a:cs typeface="Arial"/>
              </a:rPr>
              <a:t>Grein</a:t>
            </a:r>
            <a:r>
              <a:rPr kumimoji="0" lang="en-US" sz="800" b="0" i="0" u="none" strike="noStrike" kern="1200" cap="none" spc="0" normalizeH="0" baseline="0" noProof="0" dirty="0">
                <a:ln>
                  <a:noFill/>
                </a:ln>
                <a:solidFill>
                  <a:prstClr val="black"/>
                </a:solidFill>
                <a:effectLst/>
                <a:uLnTx/>
                <a:uFillTx/>
                <a:latin typeface="Arial" charset="0"/>
                <a:ea typeface="+mn-lt"/>
                <a:cs typeface="Arial"/>
              </a:rPr>
              <a:t> J et al. </a:t>
            </a:r>
            <a:r>
              <a:rPr kumimoji="0" lang="en-US" sz="800" b="0" i="0" u="none" strike="noStrike" kern="1200" cap="none" spc="0" normalizeH="0" baseline="0" noProof="0" dirty="0">
                <a:ln>
                  <a:noFill/>
                </a:ln>
                <a:solidFill>
                  <a:prstClr val="black"/>
                </a:solidFill>
                <a:effectLst/>
                <a:uLnTx/>
                <a:uFillTx/>
                <a:latin typeface="Arial" charset="0"/>
                <a:ea typeface="+mn-ea"/>
                <a:cs typeface="Arial"/>
              </a:rPr>
              <a:t>New England Journal of Medicine. </a:t>
            </a:r>
            <a:r>
              <a:rPr kumimoji="0" lang="en-US" sz="700" b="0" i="0" u="none" strike="noStrike" kern="1200" cap="none" spc="0" normalizeH="0" baseline="0" noProof="0" dirty="0">
                <a:ln>
                  <a:noFill/>
                </a:ln>
                <a:solidFill>
                  <a:prstClr val="black"/>
                </a:solidFill>
                <a:effectLst/>
                <a:uLnTx/>
                <a:uFillTx/>
                <a:latin typeface="Arial" charset="0"/>
                <a:ea typeface="+mn-ea"/>
                <a:cs typeface="Arial"/>
              </a:rPr>
              <a:t>10 April 2020 </a:t>
            </a:r>
            <a:endParaRPr kumimoji="0" lang="en-US" sz="700" b="0"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l" defTabSz="914400" rtl="0" eaLnBrk="0" fontAlgn="base" latinLnBrk="0" hangingPunct="0">
              <a:lnSpc>
                <a:spcPct val="90000"/>
              </a:lnSpc>
              <a:spcBef>
                <a:spcPct val="0"/>
              </a:spcBef>
              <a:spcAft>
                <a:spcPct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4" name="Rectangle: Rounded Corners 3">
            <a:extLst>
              <a:ext uri="{FF2B5EF4-FFF2-40B4-BE49-F238E27FC236}">
                <a16:creationId xmlns:a16="http://schemas.microsoft.com/office/drawing/2014/main" id="{42E5AEE2-2602-4FB6-961B-AD449BC0B4CE}"/>
              </a:ext>
            </a:extLst>
          </p:cNvPr>
          <p:cNvSpPr/>
          <p:nvPr/>
        </p:nvSpPr>
        <p:spPr>
          <a:xfrm>
            <a:off x="928436" y="2919828"/>
            <a:ext cx="4926456" cy="581454"/>
          </a:xfrm>
          <a:prstGeom prst="roundRect">
            <a:avLst/>
          </a:prstGeom>
          <a:solidFill>
            <a:schemeClr val="bg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0" fontAlgn="base" latinLnBrk="0" hangingPunct="0">
              <a:lnSpc>
                <a:spcPct val="100000"/>
              </a:lnSpc>
              <a:spcBef>
                <a:spcPct val="0"/>
              </a:spcBef>
              <a:spcAft>
                <a:spcPct val="0"/>
              </a:spcAft>
              <a:buClrTx/>
              <a:buSzPct val="90000"/>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mn-ea"/>
                <a:cs typeface="Arial"/>
              </a:rPr>
              <a:t>Either an SpO</a:t>
            </a:r>
            <a:r>
              <a:rPr kumimoji="0" lang="en-US" sz="1800" b="0" i="0" u="none" strike="noStrike" kern="1200" cap="none" spc="0" normalizeH="0" baseline="-25000" noProof="0" dirty="0">
                <a:ln>
                  <a:noFill/>
                </a:ln>
                <a:solidFill>
                  <a:prstClr val="black"/>
                </a:solidFill>
                <a:effectLst/>
                <a:uLnTx/>
                <a:uFillTx/>
                <a:latin typeface="Arial"/>
                <a:ea typeface="+mn-ea"/>
                <a:cs typeface="Arial"/>
              </a:rPr>
              <a:t>2</a:t>
            </a:r>
            <a:r>
              <a:rPr kumimoji="0" lang="en-US" sz="1800" b="0" i="0" u="none" strike="noStrike" kern="1200" cap="none" spc="0" normalizeH="0" baseline="0" noProof="0" dirty="0">
                <a:ln>
                  <a:noFill/>
                </a:ln>
                <a:solidFill>
                  <a:prstClr val="black"/>
                </a:solidFill>
                <a:effectLst/>
                <a:uLnTx/>
                <a:uFillTx/>
                <a:latin typeface="Arial"/>
                <a:ea typeface="+mn-ea"/>
                <a:cs typeface="Arial"/>
              </a:rPr>
              <a:t> ≤ 94% on room air or requirement for O</a:t>
            </a:r>
            <a:r>
              <a:rPr kumimoji="0" lang="en-US" sz="1800" b="0" i="0" u="none" strike="noStrike" kern="1200" cap="none" spc="0" normalizeH="0" baseline="-25000" noProof="0" dirty="0">
                <a:ln>
                  <a:noFill/>
                </a:ln>
                <a:solidFill>
                  <a:prstClr val="black"/>
                </a:solidFill>
                <a:effectLst/>
                <a:uLnTx/>
                <a:uFillTx/>
                <a:latin typeface="Arial"/>
                <a:ea typeface="+mn-ea"/>
                <a:cs typeface="Arial"/>
              </a:rPr>
              <a:t>2 </a:t>
            </a:r>
            <a:r>
              <a:rPr kumimoji="0" lang="en-US" sz="1800" b="0" i="0" u="none" strike="noStrike" kern="1200" cap="none" spc="0" normalizeH="0" baseline="0" noProof="0" dirty="0">
                <a:ln>
                  <a:noFill/>
                </a:ln>
                <a:solidFill>
                  <a:prstClr val="black"/>
                </a:solidFill>
                <a:effectLst/>
                <a:uLnTx/>
                <a:uFillTx/>
                <a:latin typeface="Arial"/>
                <a:ea typeface="+mn-ea"/>
                <a:cs typeface="Arial"/>
              </a:rPr>
              <a:t>support </a:t>
            </a:r>
            <a:endParaRPr kumimoji="0" lang="en-US"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12" name="Rectangle: Rounded Corners 11">
            <a:extLst>
              <a:ext uri="{FF2B5EF4-FFF2-40B4-BE49-F238E27FC236}">
                <a16:creationId xmlns:a16="http://schemas.microsoft.com/office/drawing/2014/main" id="{A232B98D-8276-4B41-B17C-E192B7C54A26}"/>
              </a:ext>
            </a:extLst>
          </p:cNvPr>
          <p:cNvSpPr/>
          <p:nvPr/>
        </p:nvSpPr>
        <p:spPr>
          <a:xfrm>
            <a:off x="928436" y="2235758"/>
            <a:ext cx="4926456" cy="646331"/>
          </a:xfrm>
          <a:prstGeom prst="roundRect">
            <a:avLst/>
          </a:prstGeom>
          <a:solidFill>
            <a:schemeClr val="bg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0" fontAlgn="base" latinLnBrk="0" hangingPunct="0">
              <a:lnSpc>
                <a:spcPct val="90000"/>
              </a:lnSpc>
              <a:spcBef>
                <a:spcPct val="0"/>
              </a:spcBef>
              <a:spcAft>
                <a:spcPct val="0"/>
              </a:spcAft>
              <a:buClrTx/>
              <a:buSzTx/>
              <a:buFont typeface="Arial" panose="020B0604020202020204" pitchFamily="34" charset="0"/>
              <a:buChar char="•"/>
              <a:tabLst/>
              <a:defRPr/>
            </a:pPr>
            <a:r>
              <a:rPr kumimoji="0" lang="en-US" sz="1800" b="0" i="0" u="none" strike="noStrike" kern="0" cap="none" spc="0" normalizeH="0" baseline="0" noProof="0">
                <a:ln>
                  <a:noFill/>
                </a:ln>
                <a:solidFill>
                  <a:srgbClr val="000000"/>
                </a:solidFill>
                <a:effectLst/>
                <a:uLnTx/>
                <a:uFillTx/>
                <a:latin typeface="Arial"/>
                <a:ea typeface="+mn-ea"/>
                <a:cs typeface="Arial"/>
              </a:rPr>
              <a:t>Reserved for hosp</a:t>
            </a:r>
            <a:r>
              <a:rPr kumimoji="0" lang="en-US" sz="1800" b="0" i="0" u="none" strike="noStrike" kern="1200" cap="none" spc="0" normalizeH="0" baseline="0" noProof="0">
                <a:ln>
                  <a:noFill/>
                </a:ln>
                <a:solidFill>
                  <a:prstClr val="black"/>
                </a:solidFill>
                <a:effectLst/>
                <a:uLnTx/>
                <a:uFillTx/>
                <a:latin typeface="Arial"/>
                <a:ea typeface="+mn-ea"/>
                <a:cs typeface="Arial"/>
              </a:rPr>
              <a:t>italized patients with confirmed  SARS-CoV-2 by PCR</a:t>
            </a:r>
            <a:endParaRPr kumimoji="0" lang="en-US" sz="1800" b="0" i="0" u="none" strike="noStrike" kern="1200" cap="none" spc="0" normalizeH="0" baseline="0" noProof="0" dirty="0">
              <a:ln>
                <a:noFill/>
              </a:ln>
              <a:solidFill>
                <a:prstClr val="black"/>
              </a:solidFill>
              <a:effectLst/>
              <a:uLnTx/>
              <a:uFillTx/>
              <a:latin typeface="Arial"/>
              <a:ea typeface="+mn-ea"/>
              <a:cs typeface="Arial"/>
            </a:endParaRPr>
          </a:p>
        </p:txBody>
      </p:sp>
      <p:sp>
        <p:nvSpPr>
          <p:cNvPr id="13" name="Rectangle: Rounded Corners 12">
            <a:extLst>
              <a:ext uri="{FF2B5EF4-FFF2-40B4-BE49-F238E27FC236}">
                <a16:creationId xmlns:a16="http://schemas.microsoft.com/office/drawing/2014/main" id="{0C7727C8-CADF-401C-91B7-D18E63D3F221}"/>
              </a:ext>
            </a:extLst>
          </p:cNvPr>
          <p:cNvSpPr/>
          <p:nvPr/>
        </p:nvSpPr>
        <p:spPr>
          <a:xfrm>
            <a:off x="985531" y="3598791"/>
            <a:ext cx="4869361" cy="937803"/>
          </a:xfrm>
          <a:prstGeom prst="roundRect">
            <a:avLst/>
          </a:prstGeom>
          <a:solidFill>
            <a:schemeClr val="bg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0" fontAlgn="base" latinLnBrk="0" hangingPunct="0">
              <a:lnSpc>
                <a:spcPct val="100000"/>
              </a:lnSpc>
              <a:spcBef>
                <a:spcPct val="0"/>
              </a:spcBef>
              <a:spcAft>
                <a:spcPct val="0"/>
              </a:spcAft>
              <a:buClrTx/>
              <a:buSzPct val="90000"/>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mn-ea"/>
                <a:cs typeface="Arial"/>
              </a:rPr>
              <a:t>Required to have </a:t>
            </a:r>
            <a:r>
              <a:rPr kumimoji="0" lang="en-GB" sz="1800" b="0" i="0" u="none" strike="noStrike" kern="1200" cap="none" spc="0" normalizeH="0" baseline="0" noProof="0" dirty="0" err="1">
                <a:ln>
                  <a:noFill/>
                </a:ln>
                <a:solidFill>
                  <a:prstClr val="black"/>
                </a:solidFill>
                <a:effectLst/>
                <a:uLnTx/>
                <a:uFillTx/>
                <a:latin typeface="Arial"/>
                <a:ea typeface="+mn-ea"/>
                <a:cs typeface="Arial"/>
              </a:rPr>
              <a:t>CrCl</a:t>
            </a:r>
            <a:r>
              <a:rPr kumimoji="0" lang="en-GB" sz="1800" b="0" i="0" u="none" strike="noStrike" kern="1200" cap="none" spc="0" normalizeH="0" baseline="0" noProof="0" dirty="0">
                <a:ln>
                  <a:noFill/>
                </a:ln>
                <a:solidFill>
                  <a:prstClr val="black"/>
                </a:solidFill>
                <a:effectLst/>
                <a:uLnTx/>
                <a:uFillTx/>
                <a:latin typeface="Arial"/>
                <a:ea typeface="+mn-ea"/>
                <a:cs typeface="Arial"/>
              </a:rPr>
              <a:t> </a:t>
            </a:r>
            <a:r>
              <a:rPr kumimoji="0" lang="en-US" altLang="zh-HK" sz="1800" b="0" i="0" u="none" strike="noStrike" kern="1200" cap="none" spc="0" normalizeH="0" baseline="0" noProof="0" dirty="0">
                <a:ln>
                  <a:noFill/>
                </a:ln>
                <a:solidFill>
                  <a:prstClr val="black"/>
                </a:solidFill>
                <a:effectLst/>
                <a:uLnTx/>
                <a:uFillTx/>
                <a:latin typeface="Arial"/>
                <a:ea typeface="微軟正黑體"/>
                <a:cs typeface="Arial"/>
              </a:rPr>
              <a:t>&gt;</a:t>
            </a:r>
            <a:r>
              <a:rPr kumimoji="0" lang="en-US" sz="1800" b="0" i="0" u="none" strike="noStrike" kern="1200" cap="none" spc="0" normalizeH="0" baseline="0" noProof="0" dirty="0">
                <a:ln>
                  <a:noFill/>
                </a:ln>
                <a:solidFill>
                  <a:prstClr val="black"/>
                </a:solidFill>
                <a:effectLst/>
                <a:uLnTx/>
                <a:uFillTx/>
                <a:latin typeface="Arial"/>
                <a:ea typeface="+mn-ea"/>
                <a:cs typeface="Arial"/>
              </a:rPr>
              <a:t> </a:t>
            </a:r>
            <a:r>
              <a:rPr kumimoji="0" lang="en-GB" sz="1800" b="0" i="0" u="none" strike="noStrike" kern="1200" cap="none" spc="0" normalizeH="0" baseline="0" noProof="0" dirty="0">
                <a:ln>
                  <a:noFill/>
                </a:ln>
                <a:solidFill>
                  <a:prstClr val="black"/>
                </a:solidFill>
                <a:effectLst/>
                <a:uLnTx/>
                <a:uFillTx/>
                <a:latin typeface="Arial"/>
                <a:ea typeface="+mn-ea"/>
                <a:cs typeface="Arial"/>
              </a:rPr>
              <a:t>30mL/min</a:t>
            </a:r>
          </a:p>
          <a:p>
            <a:pPr marL="285750" marR="0" lvl="0" indent="-285750" algn="l" defTabSz="914400" rtl="0" eaLnBrk="0" fontAlgn="base" latinLnBrk="0" hangingPunct="0">
              <a:lnSpc>
                <a:spcPct val="100000"/>
              </a:lnSpc>
              <a:spcBef>
                <a:spcPct val="0"/>
              </a:spcBef>
              <a:spcAft>
                <a:spcPct val="0"/>
              </a:spcAft>
              <a:buClrTx/>
              <a:buSzPct val="90000"/>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a:ea typeface="+mn-ea"/>
                <a:cs typeface="Arial"/>
              </a:rPr>
              <a:t>ALT or AST &lt;5x ULN</a:t>
            </a:r>
            <a:endParaRPr kumimoji="0" lang="en-US" sz="1800" b="0" i="0" u="none" strike="noStrike" kern="0" cap="none" spc="0" normalizeH="0" baseline="0" noProof="0" dirty="0">
              <a:ln>
                <a:noFill/>
              </a:ln>
              <a:solidFill>
                <a:srgbClr val="000000"/>
              </a:solidFill>
              <a:effectLst/>
              <a:uLnTx/>
              <a:uFillTx/>
              <a:latin typeface="Arial" charset="0"/>
              <a:ea typeface="+mn-ea"/>
              <a:cs typeface="Arial" charset="0"/>
            </a:endParaRPr>
          </a:p>
        </p:txBody>
      </p:sp>
      <p:sp>
        <p:nvSpPr>
          <p:cNvPr id="7" name="Arrow: Right 6">
            <a:extLst>
              <a:ext uri="{FF2B5EF4-FFF2-40B4-BE49-F238E27FC236}">
                <a16:creationId xmlns:a16="http://schemas.microsoft.com/office/drawing/2014/main" id="{85E6219D-88C2-43AC-9D26-7283E74895EA}"/>
              </a:ext>
            </a:extLst>
          </p:cNvPr>
          <p:cNvSpPr/>
          <p:nvPr/>
        </p:nvSpPr>
        <p:spPr>
          <a:xfrm>
            <a:off x="6042837" y="3152803"/>
            <a:ext cx="586854" cy="449400"/>
          </a:xfrm>
          <a:prstGeom prst="rightArrow">
            <a:avLst/>
          </a:prstGeom>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Rectangle: Rounded Corners 9">
            <a:extLst>
              <a:ext uri="{FF2B5EF4-FFF2-40B4-BE49-F238E27FC236}">
                <a16:creationId xmlns:a16="http://schemas.microsoft.com/office/drawing/2014/main" id="{CB3F6010-1D5C-45F4-BCAF-D37A4CE5FFC2}"/>
              </a:ext>
            </a:extLst>
          </p:cNvPr>
          <p:cNvSpPr/>
          <p:nvPr/>
        </p:nvSpPr>
        <p:spPr>
          <a:xfrm>
            <a:off x="6760192" y="2358590"/>
            <a:ext cx="4822208" cy="2106307"/>
          </a:xfrm>
          <a:prstGeom prst="roundRect">
            <a:avLst/>
          </a:prstGeom>
          <a:solidFill>
            <a:schemeClr val="bg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Arial"/>
                <a:ea typeface="+mn-ea"/>
                <a:cs typeface="Arial"/>
              </a:rPr>
              <a:t>RDV 200mg IV loading dose on Day 1, followed by 100mg IV day </a:t>
            </a:r>
            <a:r>
              <a:rPr kumimoji="0" lang="en-US" sz="1800" b="1" i="0" u="none" strike="noStrike" kern="0" cap="none" spc="0" normalizeH="0" baseline="0" noProof="0" dirty="0" err="1">
                <a:ln>
                  <a:noFill/>
                </a:ln>
                <a:solidFill>
                  <a:srgbClr val="000000"/>
                </a:solidFill>
                <a:effectLst/>
                <a:uLnTx/>
                <a:uFillTx/>
                <a:latin typeface="Arial"/>
                <a:ea typeface="+mn-ea"/>
                <a:cs typeface="Arial"/>
              </a:rPr>
              <a:t>Day</a:t>
            </a:r>
            <a:r>
              <a:rPr kumimoji="0" lang="en-US" sz="1800" b="1" i="0" u="none" strike="noStrike" kern="0" cap="none" spc="0" normalizeH="0" baseline="0" noProof="0" dirty="0">
                <a:ln>
                  <a:noFill/>
                </a:ln>
                <a:solidFill>
                  <a:srgbClr val="000000"/>
                </a:solidFill>
                <a:effectLst/>
                <a:uLnTx/>
                <a:uFillTx/>
                <a:latin typeface="Arial"/>
                <a:ea typeface="+mn-ea"/>
                <a:cs typeface="Arial"/>
              </a:rPr>
              <a:t> 2-10</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Arial"/>
                <a:ea typeface="+mn-ea"/>
                <a:cs typeface="Arial"/>
              </a:rPr>
              <a:t>+ </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a:ea typeface="+mn-ea"/>
                <a:cs typeface="Arial"/>
              </a:rPr>
              <a:t>Supportive care at the discretion of HCP</a:t>
            </a:r>
          </a:p>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Arial"/>
            </a:endParaRP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Arial"/>
              </a:rPr>
              <a:t>Follow-up through 28 days after the start of treatment with RDV</a:t>
            </a:r>
          </a:p>
        </p:txBody>
      </p:sp>
      <p:pic>
        <p:nvPicPr>
          <p:cNvPr id="14" name="Graphic 13" descr="Lungs">
            <a:extLst>
              <a:ext uri="{FF2B5EF4-FFF2-40B4-BE49-F238E27FC236}">
                <a16:creationId xmlns:a16="http://schemas.microsoft.com/office/drawing/2014/main" id="{B9B9D896-A5FF-4F85-BE85-736BCBC813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8549" y="2891219"/>
            <a:ext cx="669053" cy="669053"/>
          </a:xfrm>
          <a:prstGeom prst="rect">
            <a:avLst/>
          </a:prstGeom>
        </p:spPr>
      </p:pic>
      <p:pic>
        <p:nvPicPr>
          <p:cNvPr id="19" name="Graphic 18" descr="Kidneys">
            <a:extLst>
              <a:ext uri="{FF2B5EF4-FFF2-40B4-BE49-F238E27FC236}">
                <a16:creationId xmlns:a16="http://schemas.microsoft.com/office/drawing/2014/main" id="{D63522D5-7D60-4A51-91AB-D785621E89E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2962" y="3532130"/>
            <a:ext cx="608992" cy="608992"/>
          </a:xfrm>
          <a:prstGeom prst="rect">
            <a:avLst/>
          </a:prstGeom>
        </p:spPr>
      </p:pic>
      <p:pic>
        <p:nvPicPr>
          <p:cNvPr id="21" name="Graphic 20" descr="Checkmark">
            <a:extLst>
              <a:ext uri="{FF2B5EF4-FFF2-40B4-BE49-F238E27FC236}">
                <a16:creationId xmlns:a16="http://schemas.microsoft.com/office/drawing/2014/main" id="{9EA82695-49E0-4517-A012-AEAE2825730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1890" y="2417933"/>
            <a:ext cx="561665" cy="561665"/>
          </a:xfrm>
          <a:prstGeom prst="rect">
            <a:avLst/>
          </a:prstGeom>
        </p:spPr>
      </p:pic>
      <p:pic>
        <p:nvPicPr>
          <p:cNvPr id="25" name="Graphic 11">
            <a:extLst>
              <a:ext uri="{FF2B5EF4-FFF2-40B4-BE49-F238E27FC236}">
                <a16:creationId xmlns:a16="http://schemas.microsoft.com/office/drawing/2014/main" id="{D860C00F-D98A-4D69-AA53-067FD7726B6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07992" y="4084619"/>
            <a:ext cx="669053" cy="482223"/>
          </a:xfrm>
          <a:prstGeom prst="rect">
            <a:avLst/>
          </a:prstGeom>
        </p:spPr>
      </p:pic>
      <p:sp>
        <p:nvSpPr>
          <p:cNvPr id="22" name="Rectangle 21">
            <a:extLst>
              <a:ext uri="{FF2B5EF4-FFF2-40B4-BE49-F238E27FC236}">
                <a16:creationId xmlns:a16="http://schemas.microsoft.com/office/drawing/2014/main" id="{4BE892A8-E6E3-4223-A95C-FD8BFED132F5}"/>
              </a:ext>
            </a:extLst>
          </p:cNvPr>
          <p:cNvSpPr/>
          <p:nvPr/>
        </p:nvSpPr>
        <p:spPr>
          <a:xfrm>
            <a:off x="3133606" y="4802763"/>
            <a:ext cx="8576385" cy="135421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
                <a:prstClr val="white">
                  <a:lumMod val="65000"/>
                </a:prstClr>
              </a:buClr>
              <a:buSzPct val="90000"/>
              <a:buFontTx/>
              <a:buNone/>
              <a:tabLst/>
              <a:defRPr/>
            </a:pPr>
            <a:r>
              <a:rPr kumimoji="0" lang="en-GB" sz="1800" b="1" i="0" u="none" strike="noStrike" kern="1200" cap="none" spc="0" normalizeH="0" baseline="0" noProof="0" dirty="0">
                <a:ln>
                  <a:noFill/>
                </a:ln>
                <a:solidFill>
                  <a:prstClr val="black"/>
                </a:solidFill>
                <a:effectLst/>
                <a:uLnTx/>
                <a:uFillTx/>
                <a:latin typeface="Arial"/>
                <a:ea typeface="+mn-ea"/>
                <a:cs typeface="Arial"/>
              </a:rPr>
              <a:t>Data evaluated in this cohort included:</a:t>
            </a:r>
            <a:endParaRPr kumimoji="0" lang="en-US" altLang="en-US" sz="800" b="1" i="0" u="none" strike="noStrike" kern="1200" cap="none" spc="0" normalizeH="0" baseline="0" noProof="0" dirty="0">
              <a:ln>
                <a:noFill/>
              </a:ln>
              <a:solidFill>
                <a:prstClr val="black"/>
              </a:solidFill>
              <a:effectLst/>
              <a:uLnTx/>
              <a:uFillTx/>
              <a:latin typeface="Arial"/>
              <a:ea typeface="MS PGothic" pitchFamily="34" charset="-128"/>
              <a:cs typeface="Arial"/>
            </a:endParaRPr>
          </a:p>
          <a:p>
            <a:pPr marL="742950" marR="0" lvl="1" indent="-285750" algn="l" defTabSz="914354" rtl="0" eaLnBrk="0" fontAlgn="base" latinLnBrk="0" hangingPunct="0">
              <a:lnSpc>
                <a:spcPct val="100000"/>
              </a:lnSpc>
              <a:spcBef>
                <a:spcPct val="0"/>
              </a:spcBef>
              <a:spcAft>
                <a:spcPct val="0"/>
              </a:spcAft>
              <a:buClr>
                <a:prstClr val="white">
                  <a:lumMod val="65000"/>
                </a:prstClr>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a:ea typeface="+mn-ea"/>
                <a:cs typeface="Arial"/>
              </a:rPr>
              <a:t>Change in O</a:t>
            </a:r>
            <a:r>
              <a:rPr kumimoji="0" lang="en-US" sz="1600" b="0" i="0" u="none" strike="noStrike" kern="1200" cap="none" spc="0" normalizeH="0" baseline="-25000" noProof="0" dirty="0">
                <a:ln>
                  <a:noFill/>
                </a:ln>
                <a:solidFill>
                  <a:prstClr val="black"/>
                </a:solidFill>
                <a:effectLst/>
                <a:uLnTx/>
                <a:uFillTx/>
                <a:latin typeface="Arial"/>
                <a:ea typeface="+mn-ea"/>
                <a:cs typeface="Arial"/>
              </a:rPr>
              <a:t>2</a:t>
            </a:r>
            <a:r>
              <a:rPr kumimoji="0" lang="en-US" altLang="en-US" sz="1600" b="0" i="0" u="none" strike="noStrike" kern="1200" cap="none" spc="0" normalizeH="0" baseline="0" noProof="0" dirty="0">
                <a:ln>
                  <a:noFill/>
                </a:ln>
                <a:solidFill>
                  <a:prstClr val="black"/>
                </a:solidFill>
                <a:effectLst/>
                <a:uLnTx/>
                <a:uFillTx/>
                <a:latin typeface="Arial"/>
                <a:ea typeface="MS PGothic"/>
                <a:cs typeface="Arial"/>
              </a:rPr>
              <a:t> support</a:t>
            </a:r>
          </a:p>
          <a:p>
            <a:pPr marL="742950" marR="0" lvl="1" indent="-285750" algn="l" defTabSz="914354" rtl="0" eaLnBrk="0" fontAlgn="base" latinLnBrk="0" hangingPunct="0">
              <a:lnSpc>
                <a:spcPct val="100000"/>
              </a:lnSpc>
              <a:spcBef>
                <a:spcPct val="0"/>
              </a:spcBef>
              <a:spcAft>
                <a:spcPct val="0"/>
              </a:spcAft>
              <a:buClr>
                <a:prstClr val="white">
                  <a:lumMod val="65000"/>
                </a:prstClr>
              </a:buClr>
              <a:buSzTx/>
              <a:buFont typeface="Arial" panose="020B0604020202020204" pitchFamily="34" charset="0"/>
              <a:buChar char="‒"/>
              <a:tabLst/>
              <a:defRPr/>
            </a:pPr>
            <a:r>
              <a:rPr kumimoji="0" lang="en-US" altLang="en-US" sz="1600" b="0" i="0" u="none" strike="noStrike" kern="1200" cap="none" spc="0" normalizeH="0" baseline="0" noProof="0" dirty="0">
                <a:ln>
                  <a:noFill/>
                </a:ln>
                <a:solidFill>
                  <a:prstClr val="black"/>
                </a:solidFill>
                <a:effectLst/>
                <a:uLnTx/>
                <a:uFillTx/>
                <a:latin typeface="Arial"/>
                <a:ea typeface="MS PGothic"/>
                <a:cs typeface="Arial"/>
              </a:rPr>
              <a:t>Clinical status assessed by 6 point ordinal scale</a:t>
            </a:r>
            <a:r>
              <a:rPr kumimoji="0" lang="en-US" altLang="en-US" sz="1200" b="0" i="0" u="none" strike="noStrike" kern="1200" cap="none" spc="0" normalizeH="0" baseline="0" noProof="0" dirty="0">
                <a:ln>
                  <a:noFill/>
                </a:ln>
                <a:solidFill>
                  <a:prstClr val="black"/>
                </a:solidFill>
                <a:effectLst/>
                <a:uLnTx/>
                <a:uFillTx/>
                <a:latin typeface="Arial"/>
                <a:ea typeface="MS PGothic"/>
                <a:cs typeface="Arial"/>
              </a:rPr>
              <a:t>**</a:t>
            </a:r>
            <a:endParaRPr kumimoji="0" lang="en-US" altLang="en-US" sz="1600" b="0" i="0" u="none" strike="noStrike" kern="1200" cap="none" spc="0" normalizeH="0" baseline="0" noProof="0" dirty="0">
              <a:ln>
                <a:noFill/>
              </a:ln>
              <a:solidFill>
                <a:prstClr val="black"/>
              </a:solidFill>
              <a:effectLst/>
              <a:uLnTx/>
              <a:uFillTx/>
              <a:latin typeface="Arial"/>
              <a:ea typeface="MS PGothic"/>
              <a:cs typeface="Arial"/>
            </a:endParaRPr>
          </a:p>
          <a:p>
            <a:pPr marL="742950" marR="0" lvl="1" indent="-285750" algn="l" defTabSz="914354" rtl="0" eaLnBrk="0" fontAlgn="base" latinLnBrk="0" hangingPunct="0">
              <a:lnSpc>
                <a:spcPct val="100000"/>
              </a:lnSpc>
              <a:spcBef>
                <a:spcPct val="0"/>
              </a:spcBef>
              <a:spcAft>
                <a:spcPct val="0"/>
              </a:spcAft>
              <a:buClr>
                <a:prstClr val="white">
                  <a:lumMod val="65000"/>
                </a:prstClr>
              </a:buClr>
              <a:buSzTx/>
              <a:buFont typeface="Arial" panose="020B0604020202020204" pitchFamily="34" charset="0"/>
              <a:buChar char="‒"/>
              <a:tabLst/>
              <a:defRPr/>
            </a:pPr>
            <a:r>
              <a:rPr kumimoji="0" lang="en-US" altLang="en-US" sz="1600" b="0" i="0" u="none" strike="noStrike" kern="1200" cap="none" spc="0" normalizeH="0" baseline="0" noProof="0" dirty="0">
                <a:ln>
                  <a:noFill/>
                </a:ln>
                <a:solidFill>
                  <a:prstClr val="black"/>
                </a:solidFill>
                <a:effectLst/>
                <a:uLnTx/>
                <a:uFillTx/>
                <a:latin typeface="Arial"/>
                <a:ea typeface="MS PGothic"/>
                <a:cs typeface="Arial"/>
              </a:rPr>
              <a:t>Mortality</a:t>
            </a:r>
          </a:p>
          <a:p>
            <a:pPr marL="742950" marR="0" lvl="1" indent="-285750" algn="l" defTabSz="914354" rtl="0" eaLnBrk="0" fontAlgn="base" latinLnBrk="0" hangingPunct="0">
              <a:lnSpc>
                <a:spcPct val="100000"/>
              </a:lnSpc>
              <a:spcBef>
                <a:spcPct val="0"/>
              </a:spcBef>
              <a:spcAft>
                <a:spcPct val="0"/>
              </a:spcAft>
              <a:buClr>
                <a:prstClr val="white">
                  <a:lumMod val="65000"/>
                </a:prstClr>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a:ea typeface="+mn-ea"/>
                <a:cs typeface="Arial"/>
              </a:rPr>
              <a:t>Adverse Events</a:t>
            </a:r>
            <a:endParaRPr kumimoji="0" lang="en-GB" sz="1400" b="0" i="0" u="none" strike="noStrike" kern="1200" cap="none" spc="0" normalizeH="0" baseline="0" noProof="0" dirty="0">
              <a:ln>
                <a:noFill/>
              </a:ln>
              <a:solidFill>
                <a:prstClr val="black"/>
              </a:solidFill>
              <a:effectLst/>
              <a:uLnTx/>
              <a:uFillTx/>
              <a:latin typeface="Arial"/>
              <a:ea typeface="+mn-ea"/>
              <a:cs typeface="Arial"/>
            </a:endParaRPr>
          </a:p>
        </p:txBody>
      </p:sp>
      <p:sp>
        <p:nvSpPr>
          <p:cNvPr id="27" name="Right Brace 26">
            <a:extLst>
              <a:ext uri="{FF2B5EF4-FFF2-40B4-BE49-F238E27FC236}">
                <a16:creationId xmlns:a16="http://schemas.microsoft.com/office/drawing/2014/main" id="{8B9732EC-1A16-4ECE-AA8A-DD3E6A501A64}"/>
              </a:ext>
            </a:extLst>
          </p:cNvPr>
          <p:cNvSpPr/>
          <p:nvPr/>
        </p:nvSpPr>
        <p:spPr>
          <a:xfrm>
            <a:off x="5854892" y="2235758"/>
            <a:ext cx="406418" cy="2300836"/>
          </a:xfrm>
          <a:prstGeom prst="rightBrace">
            <a:avLst/>
          </a:prstGeom>
          <a:ln w="57150">
            <a:solidFill>
              <a:schemeClr val="accent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56378567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2932E976-02B0-4CDF-9FAC-D0815D5F46CC}"/>
              </a:ext>
            </a:extLst>
          </p:cNvPr>
          <p:cNvSpPr>
            <a:spLocks noGrp="1"/>
          </p:cNvSpPr>
          <p:nvPr>
            <p:ph type="title"/>
          </p:nvPr>
        </p:nvSpPr>
        <p:spPr>
          <a:xfrm>
            <a:off x="609600" y="466437"/>
            <a:ext cx="11582400" cy="676564"/>
          </a:xfrm>
        </p:spPr>
        <p:txBody>
          <a:bodyPr/>
          <a:lstStyle/>
          <a:p>
            <a:r>
              <a:rPr lang="en-US" dirty="0">
                <a:solidFill>
                  <a:srgbClr val="C00000"/>
                </a:solidFill>
              </a:rPr>
              <a:t>Summary of Remdesivir Compassionate Use Program Cohort in severe COVID-19  </a:t>
            </a:r>
            <a:endParaRPr lang="en-US" dirty="0"/>
          </a:p>
        </p:txBody>
      </p:sp>
      <p:sp>
        <p:nvSpPr>
          <p:cNvPr id="10" name="Content Placeholder 9">
            <a:extLst>
              <a:ext uri="{FF2B5EF4-FFF2-40B4-BE49-F238E27FC236}">
                <a16:creationId xmlns:a16="http://schemas.microsoft.com/office/drawing/2014/main" id="{62947031-D5C9-4D26-9053-AE6BFEDD4F3F}"/>
              </a:ext>
            </a:extLst>
          </p:cNvPr>
          <p:cNvSpPr>
            <a:spLocks noGrp="1"/>
          </p:cNvSpPr>
          <p:nvPr>
            <p:ph idx="1"/>
          </p:nvPr>
        </p:nvSpPr>
        <p:spPr/>
        <p:txBody>
          <a:bodyPr/>
          <a:lstStyle/>
          <a:p>
            <a:pPr marL="0" indent="0" algn="ctr">
              <a:buNone/>
            </a:pPr>
            <a:r>
              <a:rPr lang="en-US" b="1" dirty="0"/>
              <a:t>Results from an uncontrolled, open-label program with a cohort of patients hospitalized for severe COVID-19 treated with RDV on a compassionate use basis</a:t>
            </a:r>
          </a:p>
          <a:p>
            <a:endParaRPr lang="en-US" dirty="0"/>
          </a:p>
        </p:txBody>
      </p:sp>
      <p:sp>
        <p:nvSpPr>
          <p:cNvPr id="11" name="Rectangle: Rounded Corners 10">
            <a:extLst>
              <a:ext uri="{FF2B5EF4-FFF2-40B4-BE49-F238E27FC236}">
                <a16:creationId xmlns:a16="http://schemas.microsoft.com/office/drawing/2014/main" id="{E6D07F62-A3B4-4B81-A3AE-B51BD5B64545}"/>
              </a:ext>
            </a:extLst>
          </p:cNvPr>
          <p:cNvSpPr/>
          <p:nvPr/>
        </p:nvSpPr>
        <p:spPr>
          <a:xfrm>
            <a:off x="1596791" y="2374710"/>
            <a:ext cx="3084395" cy="1596788"/>
          </a:xfrm>
          <a:prstGeom prst="roundRect">
            <a:avLst/>
          </a:prstGeom>
          <a:solidFill>
            <a:schemeClr val="bg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mn-ea"/>
                <a:cs typeface="+mn-cs"/>
              </a:rPr>
              <a:t>Baseline</a:t>
            </a:r>
          </a:p>
          <a:p>
            <a:pPr marL="285750" marR="0" lvl="0" indent="-285750" algn="l" defTabSz="914400" rtl="0" eaLnBrk="0" fontAlgn="base" latinLnBrk="0" hangingPunct="0">
              <a:lnSpc>
                <a:spcPct val="9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mn-lt"/>
                <a:cs typeface="Arial"/>
              </a:rPr>
              <a:t>64</a:t>
            </a:r>
            <a:r>
              <a:rPr kumimoji="0" lang="en-US" sz="1800" b="0" i="0" u="none" strike="noStrike" kern="1200" cap="none" spc="0" normalizeH="0" baseline="0" noProof="0" dirty="0">
                <a:ln>
                  <a:noFill/>
                </a:ln>
                <a:solidFill>
                  <a:prstClr val="black"/>
                </a:solidFill>
                <a:effectLst/>
                <a:uLnTx/>
                <a:uFillTx/>
                <a:latin typeface="Arial"/>
                <a:ea typeface="+mn-ea"/>
                <a:cs typeface="+mn-cs"/>
              </a:rPr>
              <a:t>% of RDV treated patients were on invasive ventilation, including 8% on ECMO</a:t>
            </a:r>
          </a:p>
        </p:txBody>
      </p:sp>
      <p:sp>
        <p:nvSpPr>
          <p:cNvPr id="12" name="Rectangle: Rounded Corners 11">
            <a:extLst>
              <a:ext uri="{FF2B5EF4-FFF2-40B4-BE49-F238E27FC236}">
                <a16:creationId xmlns:a16="http://schemas.microsoft.com/office/drawing/2014/main" id="{45D35F3E-205B-410B-A5E0-13F6B180173D}"/>
              </a:ext>
            </a:extLst>
          </p:cNvPr>
          <p:cNvSpPr/>
          <p:nvPr/>
        </p:nvSpPr>
        <p:spPr>
          <a:xfrm>
            <a:off x="4879621" y="2374710"/>
            <a:ext cx="3084395" cy="1596788"/>
          </a:xfrm>
          <a:prstGeom prst="roundRect">
            <a:avLst/>
          </a:prstGeom>
          <a:solidFill>
            <a:schemeClr val="bg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mn-ea"/>
                <a:cs typeface="+mn-cs"/>
              </a:rPr>
              <a:t>O</a:t>
            </a:r>
            <a:r>
              <a:rPr kumimoji="0" lang="en-US" sz="1800" b="1" i="0" u="none" strike="noStrike" kern="1200" cap="none" spc="0" normalizeH="0" baseline="-25000" noProof="0" dirty="0">
                <a:ln>
                  <a:noFill/>
                </a:ln>
                <a:solidFill>
                  <a:prstClr val="black"/>
                </a:solidFill>
                <a:effectLst/>
                <a:uLnTx/>
                <a:uFillTx/>
                <a:latin typeface="Arial"/>
                <a:ea typeface="+mn-ea"/>
                <a:cs typeface="+mn-cs"/>
              </a:rPr>
              <a:t>2</a:t>
            </a:r>
            <a:r>
              <a:rPr kumimoji="0" lang="en-US" sz="1800" b="1" i="0" u="none" strike="noStrike" kern="1200" cap="none" spc="0" normalizeH="0" baseline="0" noProof="0" dirty="0">
                <a:ln>
                  <a:noFill/>
                </a:ln>
                <a:solidFill>
                  <a:prstClr val="black"/>
                </a:solidFill>
                <a:effectLst/>
                <a:uLnTx/>
                <a:uFillTx/>
                <a:latin typeface="Arial"/>
                <a:ea typeface="+mn-ea"/>
                <a:cs typeface="+mn-cs"/>
              </a:rPr>
              <a:t> support status </a:t>
            </a:r>
          </a:p>
          <a:p>
            <a:pPr marL="285750" marR="0" lvl="0" indent="-285750" algn="l" defTabSz="914400" rtl="0" eaLnBrk="0" fontAlgn="base" latinLnBrk="0" hangingPunct="0">
              <a:lnSpc>
                <a:spcPct val="9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68% had improvement</a:t>
            </a:r>
            <a:endParaRPr kumimoji="0" lang="en-US"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14" name="Rectangle: Rounded Corners 13">
            <a:extLst>
              <a:ext uri="{FF2B5EF4-FFF2-40B4-BE49-F238E27FC236}">
                <a16:creationId xmlns:a16="http://schemas.microsoft.com/office/drawing/2014/main" id="{57BF0794-E164-4D32-8B19-CEFCF1A6DCCB}"/>
              </a:ext>
            </a:extLst>
          </p:cNvPr>
          <p:cNvSpPr/>
          <p:nvPr/>
        </p:nvSpPr>
        <p:spPr>
          <a:xfrm>
            <a:off x="8245324" y="2390630"/>
            <a:ext cx="3287036" cy="1596788"/>
          </a:xfrm>
          <a:prstGeom prst="roundRect">
            <a:avLst/>
          </a:prstGeom>
          <a:solidFill>
            <a:schemeClr val="bg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mn-ea"/>
                <a:cs typeface="+mn-cs"/>
              </a:rPr>
              <a:t>Mortality</a:t>
            </a:r>
          </a:p>
          <a:p>
            <a:pPr marL="285750" marR="0" lvl="0" indent="-285750" algn="l" defTabSz="914400" rtl="0" eaLnBrk="0" fontAlgn="base" latinLnBrk="0" hangingPunct="0">
              <a:lnSpc>
                <a:spcPct val="9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13% over a median follow-up of 18 days</a:t>
            </a:r>
          </a:p>
          <a:p>
            <a:pPr marL="519113" marR="0" lvl="1" indent="-231775" algn="l" defTabSz="914400" rtl="0" eaLnBrk="0" fontAlgn="base" latinLnBrk="0" hangingPunct="0">
              <a:lnSpc>
                <a:spcPct val="9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18% in invasive ventilation</a:t>
            </a:r>
          </a:p>
          <a:p>
            <a:pPr marL="519113" marR="0" lvl="1" indent="-231775" algn="l" defTabSz="914400" rtl="0" eaLnBrk="0" fontAlgn="base" latinLnBrk="0" hangingPunct="0">
              <a:lnSpc>
                <a:spcPct val="9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5.3% in noninvasive O</a:t>
            </a:r>
            <a:r>
              <a:rPr kumimoji="0" lang="en-US" sz="1600" b="0" i="0" u="none" strike="noStrike" kern="1200" cap="none" spc="0" normalizeH="0" baseline="-25000" noProof="0" dirty="0">
                <a:ln>
                  <a:noFill/>
                </a:ln>
                <a:solidFill>
                  <a:prstClr val="black"/>
                </a:solidFill>
                <a:effectLst/>
                <a:uLnTx/>
                <a:uFillTx/>
                <a:latin typeface="Arial"/>
                <a:ea typeface="+mn-ea"/>
                <a:cs typeface="+mn-cs"/>
              </a:rPr>
              <a:t>2</a:t>
            </a:r>
            <a:r>
              <a:rPr kumimoji="0" lang="en-US" sz="1600" b="0" i="0" u="none" strike="noStrike" kern="1200" cap="none" spc="0" normalizeH="0" baseline="0" noProof="0" dirty="0">
                <a:ln>
                  <a:noFill/>
                </a:ln>
                <a:solidFill>
                  <a:prstClr val="black"/>
                </a:solidFill>
                <a:effectLst/>
                <a:uLnTx/>
                <a:uFillTx/>
                <a:latin typeface="Arial"/>
                <a:ea typeface="+mn-ea"/>
                <a:cs typeface="+mn-cs"/>
              </a:rPr>
              <a:t> support</a:t>
            </a:r>
          </a:p>
          <a:p>
            <a:pPr marL="519113" marR="0" lvl="1" indent="-231775" algn="l" defTabSz="914400" rtl="0" eaLnBrk="0" fontAlgn="base" latinLnBrk="0" hangingPunct="0">
              <a:lnSpc>
                <a:spcPct val="90000"/>
              </a:lnSpc>
              <a:spcBef>
                <a:spcPct val="0"/>
              </a:spcBef>
              <a:spcAft>
                <a:spcPct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15" name="Rectangle: Rounded Corners 14">
            <a:extLst>
              <a:ext uri="{FF2B5EF4-FFF2-40B4-BE49-F238E27FC236}">
                <a16:creationId xmlns:a16="http://schemas.microsoft.com/office/drawing/2014/main" id="{090192F8-61B6-46A8-A7E6-F01341C7CDDC}"/>
              </a:ext>
            </a:extLst>
          </p:cNvPr>
          <p:cNvSpPr/>
          <p:nvPr/>
        </p:nvSpPr>
        <p:spPr>
          <a:xfrm>
            <a:off x="1596791" y="4203510"/>
            <a:ext cx="9935569" cy="1241947"/>
          </a:xfrm>
          <a:prstGeom prst="roundRect">
            <a:avLst/>
          </a:prstGeom>
          <a:solidFill>
            <a:schemeClr val="bg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0" fontAlgn="base" latinLnBrk="0" hangingPunct="0">
              <a:lnSpc>
                <a:spcPct val="90000"/>
              </a:lnSpc>
              <a:spcBef>
                <a:spcPct val="0"/>
              </a:spcBef>
              <a:spcAft>
                <a:spcPct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Arial"/>
                <a:ea typeface="+mn-ea"/>
                <a:cs typeface="+mn-cs"/>
              </a:rPr>
              <a:t>Most common adverse events </a:t>
            </a:r>
            <a:r>
              <a:rPr kumimoji="0" lang="en-US" sz="1800" b="0" i="0" u="none" strike="noStrike" kern="1200" cap="none" spc="0" normalizeH="0" baseline="0" noProof="0" dirty="0">
                <a:ln>
                  <a:noFill/>
                </a:ln>
                <a:solidFill>
                  <a:prstClr val="black"/>
                </a:solidFill>
                <a:effectLst/>
                <a:uLnTx/>
                <a:uFillTx/>
                <a:latin typeface="Arial"/>
                <a:ea typeface="+mn-ea"/>
                <a:cs typeface="+mn-cs"/>
              </a:rPr>
              <a:t>were increased  liver transaminases, diarrhea, rash, renal impairment, and hypotension</a:t>
            </a:r>
          </a:p>
          <a:p>
            <a:pPr marL="285750" marR="0" lvl="0" indent="-285750" algn="l" defTabSz="914400" rtl="0" eaLnBrk="0" fontAlgn="base" latinLnBrk="0" hangingPunct="0">
              <a:lnSpc>
                <a:spcPct val="90000"/>
              </a:lnSpc>
              <a:spcBef>
                <a:spcPct val="0"/>
              </a:spcBef>
              <a:spcAft>
                <a:spcPct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Arial"/>
                <a:ea typeface="+mn-ea"/>
                <a:cs typeface="+mn-cs"/>
              </a:rPr>
              <a:t>Adverse events </a:t>
            </a:r>
            <a:r>
              <a:rPr kumimoji="0" lang="en-US" sz="1800" b="0" i="0" u="none" strike="noStrike" kern="1200" cap="none" spc="0" normalizeH="0" baseline="0" noProof="0" dirty="0">
                <a:ln>
                  <a:noFill/>
                </a:ln>
                <a:solidFill>
                  <a:prstClr val="black"/>
                </a:solidFill>
                <a:effectLst/>
                <a:uLnTx/>
                <a:uFillTx/>
                <a:latin typeface="Arial"/>
                <a:ea typeface="+mn-ea"/>
                <a:cs typeface="+mn-cs"/>
              </a:rPr>
              <a:t>were more common in patients on invasive ventilation</a:t>
            </a:r>
          </a:p>
          <a:p>
            <a:pPr marL="285750" marR="0" lvl="0" indent="-285750" algn="l" defTabSz="914400" rtl="0" eaLnBrk="0" fontAlgn="base" latinLnBrk="0" hangingPunct="0">
              <a:lnSpc>
                <a:spcPct val="90000"/>
              </a:lnSpc>
              <a:spcBef>
                <a:spcPct val="0"/>
              </a:spcBef>
              <a:spcAft>
                <a:spcPct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Arial"/>
                <a:ea typeface="+mn-ea"/>
                <a:cs typeface="+mn-cs"/>
              </a:rPr>
              <a:t>No new safety signals</a:t>
            </a:r>
            <a:r>
              <a:rPr kumimoji="0" lang="en-US" sz="1800" b="0" i="0" u="none" strike="noStrike" kern="1200" cap="none" spc="0" normalizeH="0" baseline="0" noProof="0" dirty="0">
                <a:ln>
                  <a:noFill/>
                </a:ln>
                <a:solidFill>
                  <a:prstClr val="black"/>
                </a:solidFill>
                <a:effectLst/>
                <a:uLnTx/>
                <a:uFillTx/>
                <a:latin typeface="Arial"/>
                <a:ea typeface="+mn-ea"/>
                <a:cs typeface="+mn-cs"/>
              </a:rPr>
              <a:t> were detected during short-term RDV therapy in this cohort</a:t>
            </a:r>
          </a:p>
        </p:txBody>
      </p:sp>
      <p:sp>
        <p:nvSpPr>
          <p:cNvPr id="16" name="Rectangle: Rounded Corners 15">
            <a:extLst>
              <a:ext uri="{FF2B5EF4-FFF2-40B4-BE49-F238E27FC236}">
                <a16:creationId xmlns:a16="http://schemas.microsoft.com/office/drawing/2014/main" id="{44F00ED0-0F2E-475D-9298-4CFA8B48AEA8}"/>
              </a:ext>
            </a:extLst>
          </p:cNvPr>
          <p:cNvSpPr/>
          <p:nvPr/>
        </p:nvSpPr>
        <p:spPr>
          <a:xfrm>
            <a:off x="259307" y="2743200"/>
            <a:ext cx="1287444" cy="532263"/>
          </a:xfrm>
          <a:prstGeom prst="roundRect">
            <a:avLst/>
          </a:prstGeom>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ea typeface="+mn-ea"/>
                <a:cs typeface="+mn-cs"/>
              </a:rPr>
              <a:t>Outcome</a:t>
            </a:r>
          </a:p>
        </p:txBody>
      </p:sp>
      <p:sp>
        <p:nvSpPr>
          <p:cNvPr id="17" name="Rectangle: Rounded Corners 16">
            <a:extLst>
              <a:ext uri="{FF2B5EF4-FFF2-40B4-BE49-F238E27FC236}">
                <a16:creationId xmlns:a16="http://schemas.microsoft.com/office/drawing/2014/main" id="{EDF32F4C-E4CC-4B87-978C-6B71AF150E16}"/>
              </a:ext>
            </a:extLst>
          </p:cNvPr>
          <p:cNvSpPr/>
          <p:nvPr/>
        </p:nvSpPr>
        <p:spPr>
          <a:xfrm>
            <a:off x="237654" y="4469642"/>
            <a:ext cx="1287444" cy="532263"/>
          </a:xfrm>
          <a:prstGeom prst="roundRect">
            <a:avLst/>
          </a:prstGeom>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ea typeface="+mn-ea"/>
                <a:cs typeface="+mn-cs"/>
              </a:rPr>
              <a:t>Safety</a:t>
            </a:r>
          </a:p>
        </p:txBody>
      </p:sp>
      <p:sp>
        <p:nvSpPr>
          <p:cNvPr id="18" name="Rectangle 17">
            <a:extLst>
              <a:ext uri="{FF2B5EF4-FFF2-40B4-BE49-F238E27FC236}">
                <a16:creationId xmlns:a16="http://schemas.microsoft.com/office/drawing/2014/main" id="{0418838C-FA6D-48A8-90CA-4031D48C6DA6}"/>
              </a:ext>
            </a:extLst>
          </p:cNvPr>
          <p:cNvSpPr/>
          <p:nvPr/>
        </p:nvSpPr>
        <p:spPr>
          <a:xfrm>
            <a:off x="793816" y="5849034"/>
            <a:ext cx="11138877" cy="646331"/>
          </a:xfrm>
          <a:prstGeom prst="rect">
            <a:avLst/>
          </a:prstGeom>
        </p:spPr>
        <p:txBody>
          <a:bodyPr wrap="square">
            <a:spAutoFit/>
          </a:bodyPr>
          <a:lstStyle/>
          <a:p>
            <a:pPr marL="227965" marR="0" lvl="0" indent="-227965"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charset="0"/>
                <a:ea typeface="+mn-lt"/>
                <a:cs typeface="Arial"/>
              </a:rPr>
              <a:t>Large, randomized controlled trials are ongoing and/or fully enrolled and will provide an assessment of RDV efficacy</a:t>
            </a:r>
            <a:endParaRPr kumimoji="0" lang="en-US" sz="1800" b="1" i="0" u="none" strike="noStrike" kern="1200" cap="none" spc="0" normalizeH="0" baseline="0" noProof="0" dirty="0">
              <a:ln>
                <a:noFill/>
              </a:ln>
              <a:solidFill>
                <a:prstClr val="black"/>
              </a:solidFill>
              <a:effectLst/>
              <a:uLnTx/>
              <a:uFillTx/>
              <a:latin typeface="Arial" charset="0"/>
              <a:ea typeface="+mn-ea"/>
              <a:cs typeface="Arial"/>
            </a:endParaRPr>
          </a:p>
        </p:txBody>
      </p:sp>
      <p:sp>
        <p:nvSpPr>
          <p:cNvPr id="13" name="TextBox 12">
            <a:extLst>
              <a:ext uri="{FF2B5EF4-FFF2-40B4-BE49-F238E27FC236}">
                <a16:creationId xmlns:a16="http://schemas.microsoft.com/office/drawing/2014/main" id="{4CE37C01-3589-445B-8A4C-B7E84E70BA47}"/>
              </a:ext>
            </a:extLst>
          </p:cNvPr>
          <p:cNvSpPr txBox="1"/>
          <p:nvPr/>
        </p:nvSpPr>
        <p:spPr>
          <a:xfrm>
            <a:off x="625797" y="6556700"/>
            <a:ext cx="2761975" cy="221599"/>
          </a:xfrm>
          <a:prstGeom prst="rect">
            <a:avLst/>
          </a:prstGeom>
          <a:noFill/>
        </p:spPr>
        <p:txBody>
          <a:bodyPr wrap="none" lIns="0" tIns="0" rIns="0" bIns="0" rtlCol="0">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800" b="0" i="0" u="none" strike="noStrike" kern="1200" cap="none" spc="0" normalizeH="0" baseline="0" noProof="0" dirty="0" err="1">
                <a:ln>
                  <a:noFill/>
                </a:ln>
                <a:solidFill>
                  <a:prstClr val="black"/>
                </a:solidFill>
                <a:effectLst/>
                <a:uLnTx/>
                <a:uFillTx/>
                <a:latin typeface="Arial" charset="0"/>
                <a:ea typeface="+mn-lt"/>
                <a:cs typeface="Arial"/>
              </a:rPr>
              <a:t>Grein</a:t>
            </a:r>
            <a:r>
              <a:rPr kumimoji="0" lang="en-US" sz="800" b="0" i="0" u="none" strike="noStrike" kern="1200" cap="none" spc="0" normalizeH="0" baseline="0" noProof="0" dirty="0">
                <a:ln>
                  <a:noFill/>
                </a:ln>
                <a:solidFill>
                  <a:prstClr val="black"/>
                </a:solidFill>
                <a:effectLst/>
                <a:uLnTx/>
                <a:uFillTx/>
                <a:latin typeface="Arial" charset="0"/>
                <a:ea typeface="+mn-lt"/>
                <a:cs typeface="Arial"/>
              </a:rPr>
              <a:t> J et al. </a:t>
            </a:r>
            <a:r>
              <a:rPr kumimoji="0" lang="en-US" sz="800" b="0" i="0" u="none" strike="noStrike" kern="1200" cap="none" spc="0" normalizeH="0" baseline="0" noProof="0" dirty="0">
                <a:ln>
                  <a:noFill/>
                </a:ln>
                <a:solidFill>
                  <a:prstClr val="black"/>
                </a:solidFill>
                <a:effectLst/>
                <a:uLnTx/>
                <a:uFillTx/>
                <a:latin typeface="Arial" charset="0"/>
                <a:ea typeface="+mn-ea"/>
                <a:cs typeface="Arial"/>
              </a:rPr>
              <a:t>New England Journal of Medicine. </a:t>
            </a:r>
            <a:r>
              <a:rPr kumimoji="0" lang="en-US" sz="700" b="0" i="0" u="none" strike="noStrike" kern="1200" cap="none" spc="0" normalizeH="0" baseline="0" noProof="0" dirty="0">
                <a:ln>
                  <a:noFill/>
                </a:ln>
                <a:solidFill>
                  <a:prstClr val="black"/>
                </a:solidFill>
                <a:effectLst/>
                <a:uLnTx/>
                <a:uFillTx/>
                <a:latin typeface="Arial" charset="0"/>
                <a:ea typeface="+mn-ea"/>
                <a:cs typeface="Arial"/>
              </a:rPr>
              <a:t>10 April 2020 </a:t>
            </a:r>
            <a:endParaRPr kumimoji="0" lang="en-US" sz="700" b="0"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l" defTabSz="914400" rtl="0" eaLnBrk="0" fontAlgn="base" latinLnBrk="0" hangingPunct="0">
              <a:lnSpc>
                <a:spcPct val="90000"/>
              </a:lnSpc>
              <a:spcBef>
                <a:spcPct val="0"/>
              </a:spcBef>
              <a:spcAft>
                <a:spcPct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893050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B347D-D333-47E8-B41A-C8CFD3B098A3}"/>
              </a:ext>
            </a:extLst>
          </p:cNvPr>
          <p:cNvSpPr>
            <a:spLocks noGrp="1"/>
          </p:cNvSpPr>
          <p:nvPr>
            <p:ph type="title"/>
          </p:nvPr>
        </p:nvSpPr>
        <p:spPr/>
        <p:txBody>
          <a:bodyPr/>
          <a:lstStyle/>
          <a:p>
            <a:br>
              <a:rPr lang="en-US" dirty="0"/>
            </a:br>
            <a:r>
              <a:rPr lang="en-US" dirty="0"/>
              <a:t>Overview of Select Remdesivir Studies For the Treatment of COVID-19</a:t>
            </a:r>
          </a:p>
        </p:txBody>
      </p:sp>
      <p:graphicFrame>
        <p:nvGraphicFramePr>
          <p:cNvPr id="4" name="Content Placeholder 3">
            <a:extLst>
              <a:ext uri="{FF2B5EF4-FFF2-40B4-BE49-F238E27FC236}">
                <a16:creationId xmlns:a16="http://schemas.microsoft.com/office/drawing/2014/main" id="{CF62E3F5-3605-4ABF-AA6C-207F4EC9A947}"/>
              </a:ext>
            </a:extLst>
          </p:cNvPr>
          <p:cNvGraphicFramePr>
            <a:graphicFrameLocks noGrp="1"/>
          </p:cNvGraphicFramePr>
          <p:nvPr>
            <p:ph idx="1"/>
          </p:nvPr>
        </p:nvGraphicFramePr>
        <p:xfrm>
          <a:off x="370226" y="1224924"/>
          <a:ext cx="11721512" cy="5462773"/>
        </p:xfrm>
        <a:graphic>
          <a:graphicData uri="http://schemas.openxmlformats.org/drawingml/2006/table">
            <a:tbl>
              <a:tblPr firstRow="1" bandRow="1">
                <a:tableStyleId>{6E25E649-3F16-4E02-A733-19D2CDBF48F0}</a:tableStyleId>
              </a:tblPr>
              <a:tblGrid>
                <a:gridCol w="1270040">
                  <a:extLst>
                    <a:ext uri="{9D8B030D-6E8A-4147-A177-3AD203B41FA5}">
                      <a16:colId xmlns:a16="http://schemas.microsoft.com/office/drawing/2014/main" val="3220060649"/>
                    </a:ext>
                  </a:extLst>
                </a:gridCol>
                <a:gridCol w="1103630">
                  <a:extLst>
                    <a:ext uri="{9D8B030D-6E8A-4147-A177-3AD203B41FA5}">
                      <a16:colId xmlns:a16="http://schemas.microsoft.com/office/drawing/2014/main" val="923897136"/>
                    </a:ext>
                  </a:extLst>
                </a:gridCol>
                <a:gridCol w="1160225">
                  <a:extLst>
                    <a:ext uri="{9D8B030D-6E8A-4147-A177-3AD203B41FA5}">
                      <a16:colId xmlns:a16="http://schemas.microsoft.com/office/drawing/2014/main" val="2110948417"/>
                    </a:ext>
                  </a:extLst>
                </a:gridCol>
                <a:gridCol w="1032886">
                  <a:extLst>
                    <a:ext uri="{9D8B030D-6E8A-4147-A177-3AD203B41FA5}">
                      <a16:colId xmlns:a16="http://schemas.microsoft.com/office/drawing/2014/main" val="2285710420"/>
                    </a:ext>
                  </a:extLst>
                </a:gridCol>
                <a:gridCol w="1174377">
                  <a:extLst>
                    <a:ext uri="{9D8B030D-6E8A-4147-A177-3AD203B41FA5}">
                      <a16:colId xmlns:a16="http://schemas.microsoft.com/office/drawing/2014/main" val="4145935705"/>
                    </a:ext>
                  </a:extLst>
                </a:gridCol>
                <a:gridCol w="1032888">
                  <a:extLst>
                    <a:ext uri="{9D8B030D-6E8A-4147-A177-3AD203B41FA5}">
                      <a16:colId xmlns:a16="http://schemas.microsoft.com/office/drawing/2014/main" val="3162990053"/>
                    </a:ext>
                  </a:extLst>
                </a:gridCol>
                <a:gridCol w="1146075">
                  <a:extLst>
                    <a:ext uri="{9D8B030D-6E8A-4147-A177-3AD203B41FA5}">
                      <a16:colId xmlns:a16="http://schemas.microsoft.com/office/drawing/2014/main" val="3173775894"/>
                    </a:ext>
                  </a:extLst>
                </a:gridCol>
                <a:gridCol w="1463502">
                  <a:extLst>
                    <a:ext uri="{9D8B030D-6E8A-4147-A177-3AD203B41FA5}">
                      <a16:colId xmlns:a16="http://schemas.microsoft.com/office/drawing/2014/main" val="3251040378"/>
                    </a:ext>
                  </a:extLst>
                </a:gridCol>
                <a:gridCol w="2337889">
                  <a:extLst>
                    <a:ext uri="{9D8B030D-6E8A-4147-A177-3AD203B41FA5}">
                      <a16:colId xmlns:a16="http://schemas.microsoft.com/office/drawing/2014/main" val="111735595"/>
                    </a:ext>
                  </a:extLst>
                </a:gridCol>
              </a:tblGrid>
              <a:tr h="538758">
                <a:tc gridSpan="2">
                  <a:txBody>
                    <a:bodyPr/>
                    <a:lstStyle/>
                    <a:p>
                      <a:r>
                        <a:rPr lang="en-US" sz="1000" b="0" dirty="0"/>
                        <a:t>Data Source</a:t>
                      </a:r>
                    </a:p>
                  </a:txBody>
                  <a:tcPr anchor="ctr">
                    <a:lnB w="28575"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ctr"/>
                      <a:r>
                        <a:rPr lang="en-US" sz="1000" b="0" dirty="0"/>
                        <a:t>Target N</a:t>
                      </a:r>
                    </a:p>
                  </a:txBody>
                  <a:tcPr anchor="ctr">
                    <a:lnB w="28575" cap="flat" cmpd="sng" algn="ctr">
                      <a:solidFill>
                        <a:schemeClr val="tx1"/>
                      </a:solidFill>
                      <a:prstDash val="solid"/>
                      <a:round/>
                      <a:headEnd type="none" w="med" len="med"/>
                      <a:tailEnd type="none" w="med" len="med"/>
                    </a:lnB>
                  </a:tcPr>
                </a:tc>
                <a:tc>
                  <a:txBody>
                    <a:bodyPr/>
                    <a:lstStyle/>
                    <a:p>
                      <a:pPr algn="ctr"/>
                      <a:r>
                        <a:rPr lang="en-US" sz="1000" b="1" dirty="0"/>
                        <a:t>Moderate</a:t>
                      </a:r>
                      <a:r>
                        <a:rPr lang="en-US" sz="1000" b="0" dirty="0"/>
                        <a:t> Hospitalized patients</a:t>
                      </a:r>
                    </a:p>
                  </a:txBody>
                  <a:tcPr anchor="ctr">
                    <a:lnB w="28575" cap="flat" cmpd="sng" algn="ctr">
                      <a:solidFill>
                        <a:schemeClr val="tx1"/>
                      </a:solidFill>
                      <a:prstDash val="solid"/>
                      <a:round/>
                      <a:headEnd type="none" w="med" len="med"/>
                      <a:tailEnd type="none" w="med" len="med"/>
                    </a:lnB>
                  </a:tcPr>
                </a:tc>
                <a:tc>
                  <a:txBody>
                    <a:bodyPr/>
                    <a:lstStyle/>
                    <a:p>
                      <a:pPr algn="ctr"/>
                      <a:r>
                        <a:rPr lang="en-US" sz="1000" b="1" dirty="0"/>
                        <a:t>Severe</a:t>
                      </a:r>
                    </a:p>
                    <a:p>
                      <a:pPr algn="ctr"/>
                      <a:r>
                        <a:rPr lang="en-US" sz="1000" b="0" dirty="0"/>
                        <a:t>Hospitalized patients</a:t>
                      </a:r>
                    </a:p>
                  </a:txBody>
                  <a:tcPr anchor="ctr">
                    <a:lnB w="28575" cap="flat" cmpd="sng" algn="ctr">
                      <a:solidFill>
                        <a:schemeClr val="tx1"/>
                      </a:solidFill>
                      <a:prstDash val="solid"/>
                      <a:round/>
                      <a:headEnd type="none" w="med" len="med"/>
                      <a:tailEnd type="none" w="med" len="med"/>
                    </a:lnB>
                  </a:tcPr>
                </a:tc>
                <a:tc>
                  <a:txBody>
                    <a:bodyPr/>
                    <a:lstStyle/>
                    <a:p>
                      <a:pPr algn="ctr"/>
                      <a:r>
                        <a:rPr lang="en-US" sz="1000" b="1" dirty="0"/>
                        <a:t>Critical</a:t>
                      </a:r>
                      <a:r>
                        <a:rPr lang="en-US" sz="1000" b="0" dirty="0"/>
                        <a:t> Intubated patients</a:t>
                      </a:r>
                    </a:p>
                  </a:txBody>
                  <a:tcPr anchor="ctr">
                    <a:lnB w="28575" cap="flat" cmpd="sng" algn="ctr">
                      <a:solidFill>
                        <a:schemeClr val="tx1"/>
                      </a:solidFill>
                      <a:prstDash val="solid"/>
                      <a:round/>
                      <a:headEnd type="none" w="med" len="med"/>
                      <a:tailEnd type="none" w="med" len="med"/>
                    </a:lnB>
                  </a:tcPr>
                </a:tc>
                <a:tc>
                  <a:txBody>
                    <a:bodyPr/>
                    <a:lstStyle/>
                    <a:p>
                      <a:pPr algn="ctr"/>
                      <a:r>
                        <a:rPr lang="en-US" sz="1000" b="1" dirty="0"/>
                        <a:t>Placebo or Standard of Care</a:t>
                      </a:r>
                    </a:p>
                  </a:txBody>
                  <a:tcPr anchor="ctr">
                    <a:lnB w="28575" cap="flat" cmpd="sng" algn="ctr">
                      <a:solidFill>
                        <a:schemeClr val="tx1"/>
                      </a:solidFill>
                      <a:prstDash val="solid"/>
                      <a:round/>
                      <a:headEnd type="none" w="med" len="med"/>
                      <a:tailEnd type="none" w="med" len="med"/>
                    </a:lnB>
                  </a:tcPr>
                </a:tc>
                <a:tc>
                  <a:txBody>
                    <a:bodyPr/>
                    <a:lstStyle/>
                    <a:p>
                      <a:pPr algn="ctr"/>
                      <a:r>
                        <a:rPr lang="en-US" sz="1000" b="0" dirty="0"/>
                        <a:t>Key Question</a:t>
                      </a:r>
                    </a:p>
                  </a:txBody>
                  <a:tcPr anchor="ctr">
                    <a:lnB w="28575" cap="flat" cmpd="sng" algn="ctr">
                      <a:solidFill>
                        <a:schemeClr val="tx1"/>
                      </a:solidFill>
                      <a:prstDash val="solid"/>
                      <a:round/>
                      <a:headEnd type="none" w="med" len="med"/>
                      <a:tailEnd type="none" w="med" len="med"/>
                    </a:lnB>
                  </a:tcPr>
                </a:tc>
                <a:tc>
                  <a:txBody>
                    <a:bodyPr/>
                    <a:lstStyle/>
                    <a:p>
                      <a:pPr algn="ctr"/>
                      <a:r>
                        <a:rPr lang="en-US" sz="1000" b="0"/>
                        <a:t>Data Available- Key Publication</a:t>
                      </a:r>
                      <a:endParaRPr lang="en-US" sz="1000" b="0" dirty="0"/>
                    </a:p>
                  </a:txBody>
                  <a:tcPr anchor="ct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636711"/>
                  </a:ext>
                </a:extLst>
              </a:tr>
              <a:tr h="628551">
                <a:tc>
                  <a:txBody>
                    <a:bodyPr/>
                    <a:lstStyle/>
                    <a:p>
                      <a:pPr algn="l" rtl="0" fontAlgn="base"/>
                      <a:endParaRPr lang="en-US" sz="1200" b="1" i="0" dirty="0">
                        <a:solidFill>
                          <a:srgbClr val="000000"/>
                        </a:solidFill>
                        <a:effectLst/>
                      </a:endParaRPr>
                    </a:p>
                    <a:p>
                      <a:pPr algn="l" rtl="0" fontAlgn="base"/>
                      <a:endParaRPr lang="en-US" sz="1200" b="1" i="0" dirty="0">
                        <a:solidFill>
                          <a:srgbClr val="000000"/>
                        </a:solidFill>
                        <a:effectLst/>
                      </a:endParaRPr>
                    </a:p>
                    <a:p>
                      <a:pPr algn="l" rtl="0" fontAlgn="base"/>
                      <a:endParaRPr lang="en-US" sz="1000" b="1" i="0" dirty="0">
                        <a:solidFill>
                          <a:srgbClr val="000000"/>
                        </a:solidFill>
                        <a:effectLst/>
                      </a:endParaRPr>
                    </a:p>
                  </a:txBody>
                  <a:tcPr anchor="ctr">
                    <a:lnT w="28575" cap="flat" cmpd="sng" algn="ctr">
                      <a:solidFill>
                        <a:schemeClr val="tx1"/>
                      </a:solidFill>
                      <a:prstDash val="solid"/>
                      <a:round/>
                      <a:headEnd type="none" w="med" len="med"/>
                      <a:tailEnd type="none" w="med" len="med"/>
                    </a:lnT>
                    <a:solidFill>
                      <a:schemeClr val="bg1"/>
                    </a:solidFill>
                  </a:tcPr>
                </a:tc>
                <a:tc>
                  <a:txBody>
                    <a:bodyPr/>
                    <a:lstStyle/>
                    <a:p>
                      <a:pPr algn="ctr" rtl="0" fontAlgn="base"/>
                      <a:r>
                        <a:rPr lang="en-US" sz="1200" b="0" i="0" dirty="0">
                          <a:solidFill>
                            <a:srgbClr val="000000"/>
                          </a:solidFill>
                          <a:effectLst/>
                        </a:rPr>
                        <a:t>Randomized</a:t>
                      </a:r>
                    </a:p>
                    <a:p>
                      <a:pPr algn="ctr" rtl="0" fontAlgn="base"/>
                      <a:r>
                        <a:rPr lang="en-US" sz="1200" b="0" i="0" dirty="0">
                          <a:solidFill>
                            <a:srgbClr val="000000"/>
                          </a:solidFill>
                          <a:effectLst/>
                        </a:rPr>
                        <a:t>Open label</a:t>
                      </a:r>
                    </a:p>
                  </a:txBody>
                  <a:tcPr anchor="ctr">
                    <a:lnT w="28575" cap="flat" cmpd="sng" algn="ctr">
                      <a:solidFill>
                        <a:schemeClr val="tx1"/>
                      </a:solidFill>
                      <a:prstDash val="solid"/>
                      <a:round/>
                      <a:headEnd type="none" w="med" len="med"/>
                      <a:tailEnd type="none" w="med" len="med"/>
                    </a:lnT>
                    <a:solidFill>
                      <a:schemeClr val="bg1"/>
                    </a:solidFill>
                  </a:tcPr>
                </a:tc>
                <a:tc>
                  <a:txBody>
                    <a:bodyPr/>
                    <a:lstStyle/>
                    <a:p>
                      <a:pPr algn="ctr"/>
                      <a:r>
                        <a:rPr lang="en-US" sz="1200" dirty="0"/>
                        <a:t>400</a:t>
                      </a:r>
                    </a:p>
                  </a:txBody>
                  <a:tcPr anchor="ctr">
                    <a:lnT w="28575" cap="flat" cmpd="sng" algn="ctr">
                      <a:solidFill>
                        <a:schemeClr val="tx1"/>
                      </a:solidFill>
                      <a:prstDash val="solid"/>
                      <a:round/>
                      <a:headEnd type="none" w="med" len="med"/>
                      <a:tailEnd type="none" w="med" len="med"/>
                    </a:lnT>
                    <a:solidFill>
                      <a:schemeClr val="bg1"/>
                    </a:solidFill>
                  </a:tcPr>
                </a:tc>
                <a:tc>
                  <a:txBody>
                    <a:bodyPr/>
                    <a:lstStyle/>
                    <a:p>
                      <a:pPr algn="ctr"/>
                      <a:r>
                        <a:rPr lang="en-US" sz="1200" dirty="0"/>
                        <a:t>-</a:t>
                      </a:r>
                    </a:p>
                  </a:txBody>
                  <a:tcPr anchor="ctr">
                    <a:lnT w="28575" cap="flat" cmpd="sng" algn="ctr">
                      <a:solidFill>
                        <a:schemeClr val="tx1"/>
                      </a:solidFill>
                      <a:prstDash val="solid"/>
                      <a:round/>
                      <a:headEnd type="none" w="med" len="med"/>
                      <a:tailEnd type="none" w="med" len="med"/>
                    </a:lnT>
                    <a:solidFill>
                      <a:schemeClr val="bg1"/>
                    </a:solidFill>
                  </a:tcPr>
                </a:tc>
                <a:tc>
                  <a:txBody>
                    <a:bodyPr/>
                    <a:lstStyle/>
                    <a:p>
                      <a:pPr algn="ctr"/>
                      <a:endParaRPr lang="en-US" sz="1600" b="1" dirty="0">
                        <a:solidFill>
                          <a:schemeClr val="accent1"/>
                        </a:solidFill>
                      </a:endParaRPr>
                    </a:p>
                  </a:txBody>
                  <a:tcPr anchor="ctr">
                    <a:lnT w="28575" cap="flat" cmpd="sng" algn="ctr">
                      <a:solidFill>
                        <a:schemeClr val="tx1"/>
                      </a:solidFill>
                      <a:prstDash val="solid"/>
                      <a:round/>
                      <a:headEnd type="none" w="med" len="med"/>
                      <a:tailEnd type="none" w="med" len="med"/>
                    </a:lnT>
                    <a:solidFill>
                      <a:schemeClr val="bg1"/>
                    </a:solidFill>
                  </a:tcPr>
                </a:tc>
                <a:tc>
                  <a:txBody>
                    <a:bodyPr/>
                    <a:lstStyle/>
                    <a:p>
                      <a:pPr algn="ctr"/>
                      <a:r>
                        <a:rPr lang="en-US" sz="1200" dirty="0"/>
                        <a:t>-</a:t>
                      </a:r>
                    </a:p>
                  </a:txBody>
                  <a:tcPr anchor="ctr">
                    <a:lnT w="28575" cap="flat" cmpd="sng" algn="ctr">
                      <a:solidFill>
                        <a:schemeClr val="tx1"/>
                      </a:solidFill>
                      <a:prstDash val="solid"/>
                      <a:round/>
                      <a:headEnd type="none" w="med" len="med"/>
                      <a:tailEnd type="none" w="med" len="med"/>
                    </a:lnT>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200" b="0" dirty="0"/>
                        <a:t>-</a:t>
                      </a: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solidFill>
                  </a:tcPr>
                </a:tc>
                <a:tc rowSpan="2">
                  <a:txBody>
                    <a:bodyPr/>
                    <a:lstStyle/>
                    <a:p>
                      <a:pPr algn="ctr"/>
                      <a:r>
                        <a:rPr lang="en-US" sz="1200" b="1" dirty="0">
                          <a:solidFill>
                            <a:schemeClr val="bg1"/>
                          </a:solidFill>
                        </a:rPr>
                        <a:t>Is a 5 day treatment course as effective and safe as a 10 day course of </a:t>
                      </a:r>
                      <a:r>
                        <a:rPr lang="en-US" sz="1200" b="1" dirty="0" err="1">
                          <a:solidFill>
                            <a:schemeClr val="bg1"/>
                          </a:solidFill>
                        </a:rPr>
                        <a:t>remdesivir</a:t>
                      </a:r>
                      <a:endParaRPr lang="en-US" sz="1200" b="1" dirty="0">
                        <a:solidFill>
                          <a:schemeClr val="bg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solidFill>
                  </a:tcPr>
                </a:tc>
                <a:tc>
                  <a:txBody>
                    <a:bodyPr/>
                    <a:lstStyle/>
                    <a:p>
                      <a:pPr algn="l"/>
                      <a:r>
                        <a:rPr lang="en-US" sz="1200" b="1" dirty="0"/>
                        <a:t>Preliminary data in EUA Fact Sheet:  </a:t>
                      </a:r>
                      <a:r>
                        <a:rPr lang="en-US" sz="1200" b="0" dirty="0"/>
                        <a:t>S</a:t>
                      </a:r>
                      <a:r>
                        <a:rPr lang="en-US" sz="1200" dirty="0"/>
                        <a:t>imilar 5 day/10 day efficacy </a:t>
                      </a:r>
                      <a:endParaRPr lang="en-US" sz="1200" b="1" dirty="0">
                        <a:solidFill>
                          <a:schemeClr val="bg1"/>
                        </a:solidFill>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9429003"/>
                  </a:ext>
                </a:extLst>
              </a:tr>
              <a:tr h="557988">
                <a:tc>
                  <a:txBody>
                    <a:bodyPr/>
                    <a:lstStyle/>
                    <a:p>
                      <a:pPr algn="l" rtl="0" fontAlgn="base"/>
                      <a:endParaRPr lang="en-US" sz="1000" b="0" i="0" dirty="0">
                        <a:solidFill>
                          <a:schemeClr val="tx1"/>
                        </a:solidFill>
                        <a:effectLst/>
                      </a:endParaRPr>
                    </a:p>
                  </a:txBody>
                  <a:tcPr anchor="ctr">
                    <a:lnB w="28575" cap="flat" cmpd="sng" algn="ctr">
                      <a:solidFill>
                        <a:schemeClr val="tx1"/>
                      </a:solidFill>
                      <a:prstDash val="solid"/>
                      <a:round/>
                      <a:headEnd type="none" w="med" len="med"/>
                      <a:tailEnd type="none" w="med" len="med"/>
                    </a:lnB>
                    <a:solidFill>
                      <a:schemeClr val="bg1"/>
                    </a:solidFill>
                  </a:tcPr>
                </a:tc>
                <a:tc>
                  <a:txBody>
                    <a:bodyPr/>
                    <a:lstStyle/>
                    <a:p>
                      <a:pPr algn="ctr" rtl="0" fontAlgn="base"/>
                      <a:r>
                        <a:rPr lang="en-US" sz="1200" b="0" i="0" dirty="0">
                          <a:solidFill>
                            <a:srgbClr val="000000"/>
                          </a:solidFill>
                          <a:effectLst/>
                        </a:rPr>
                        <a:t>Randomized</a:t>
                      </a:r>
                    </a:p>
                    <a:p>
                      <a:pPr algn="ctr" rtl="0" fontAlgn="base"/>
                      <a:r>
                        <a:rPr lang="en-US" sz="1200" b="0" i="0" dirty="0">
                          <a:solidFill>
                            <a:srgbClr val="000000"/>
                          </a:solidFill>
                          <a:effectLst/>
                        </a:rPr>
                        <a:t>Open label</a:t>
                      </a:r>
                    </a:p>
                  </a:txBody>
                  <a:tcPr anchor="ctr">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t>600</a:t>
                      </a:r>
                    </a:p>
                  </a:txBody>
                  <a:tcPr anchor="ctr">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sz="1600" b="1" dirty="0">
                        <a:solidFill>
                          <a:schemeClr val="accent1"/>
                        </a:solidFill>
                      </a:endParaRPr>
                    </a:p>
                  </a:txBody>
                  <a:tcPr anchor="ctr">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t>-</a:t>
                      </a:r>
                    </a:p>
                  </a:txBody>
                  <a:tcPr anchor="ctr">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t>-</a:t>
                      </a:r>
                    </a:p>
                  </a:txBody>
                  <a:tcPr anchor="ctr">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sz="1600" b="0" dirty="0">
                        <a:solidFill>
                          <a:schemeClr val="accent1"/>
                        </a:solidFill>
                      </a:endParaRPr>
                    </a:p>
                  </a:txBody>
                  <a:tcPr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1"/>
                    </a:solidFill>
                  </a:tcPr>
                </a:tc>
                <a:tc vMerge="1">
                  <a:txBody>
                    <a:bodyPr/>
                    <a:lstStyle/>
                    <a:p>
                      <a:pPr algn="ctr"/>
                      <a:endParaRPr lang="en-US" sz="1200" dirty="0"/>
                    </a:p>
                  </a:txBody>
                  <a:tcPr/>
                </a:tc>
                <a:tc>
                  <a:txBody>
                    <a:bodyPr/>
                    <a:lstStyle/>
                    <a:p>
                      <a:pPr algn="l"/>
                      <a:r>
                        <a:rPr lang="en-US" sz="1200" b="1" dirty="0"/>
                        <a:t>No data available: </a:t>
                      </a:r>
                      <a:r>
                        <a:rPr lang="en-US" sz="1200" b="0" dirty="0"/>
                        <a:t>E</a:t>
                      </a:r>
                      <a:r>
                        <a:rPr lang="en-US" sz="1200" dirty="0"/>
                        <a:t>stimated data availability- late May 2020</a:t>
                      </a:r>
                      <a:endParaRPr lang="en-US" dirty="0"/>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04079572"/>
                  </a:ext>
                </a:extLst>
              </a:tr>
              <a:tr h="717413">
                <a:tc>
                  <a:txBody>
                    <a:bodyPr/>
                    <a:lstStyle/>
                    <a:p>
                      <a:pPr algn="l" rtl="0" fontAlgn="base"/>
                      <a:endParaRPr lang="en-US" sz="1200" b="0" i="0" dirty="0">
                        <a:solidFill>
                          <a:srgbClr val="000000"/>
                        </a:solidFill>
                        <a:effectLst/>
                      </a:endParaRPr>
                    </a:p>
                    <a:p>
                      <a:pPr algn="l" rtl="0" fontAlgn="base"/>
                      <a:endParaRPr lang="en-US" sz="1200" b="0" i="0" dirty="0">
                        <a:solidFill>
                          <a:srgbClr val="000000"/>
                        </a:solidFill>
                        <a:effectLst/>
                      </a:endParaRPr>
                    </a:p>
                  </a:txBody>
                  <a:tcPr anchor="ct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377" rtl="0" eaLnBrk="1" fontAlgn="base" latinLnBrk="0" hangingPunct="1">
                        <a:lnSpc>
                          <a:spcPct val="100000"/>
                        </a:lnSpc>
                        <a:spcBef>
                          <a:spcPts val="0"/>
                        </a:spcBef>
                        <a:spcAft>
                          <a:spcPts val="0"/>
                        </a:spcAft>
                        <a:buClrTx/>
                        <a:buSzTx/>
                        <a:buFontTx/>
                        <a:buNone/>
                        <a:tabLst/>
                        <a:defRPr/>
                      </a:pPr>
                      <a:r>
                        <a:rPr lang="en-US" sz="1200" b="0" i="0" dirty="0">
                          <a:solidFill>
                            <a:srgbClr val="000000"/>
                          </a:solidFill>
                          <a:effectLst/>
                        </a:rPr>
                        <a:t>Randomized Double blind</a:t>
                      </a:r>
                    </a:p>
                  </a:txBody>
                  <a:tcPr anchor="ct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1200" dirty="0"/>
                        <a:t>1053</a:t>
                      </a:r>
                    </a:p>
                  </a:txBody>
                  <a:tcPr anchor="ct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US" sz="1600" b="1" dirty="0"/>
                    </a:p>
                  </a:txBody>
                  <a:tcPr anchor="ct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US" sz="1600" b="1" dirty="0"/>
                    </a:p>
                  </a:txBody>
                  <a:tcPr anchor="ct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US" sz="1600" b="1" dirty="0"/>
                    </a:p>
                  </a:txBody>
                  <a:tcPr anchor="ct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US" sz="1600" b="1" dirty="0"/>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tc rowSpan="3">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Is </a:t>
                      </a:r>
                      <a:r>
                        <a:rPr lang="en-US" sz="1200" b="1" dirty="0" err="1">
                          <a:solidFill>
                            <a:schemeClr val="bg1"/>
                          </a:solidFill>
                        </a:rPr>
                        <a:t>remdesivir</a:t>
                      </a:r>
                      <a:r>
                        <a:rPr lang="en-US" sz="1200" b="1" dirty="0">
                          <a:solidFill>
                            <a:schemeClr val="bg1"/>
                          </a:solidFill>
                        </a:rPr>
                        <a:t> safe and effective treatment for COVID-19 patients?</a:t>
                      </a:r>
                    </a:p>
                    <a:p>
                      <a:pPr algn="ctr"/>
                      <a:endParaRPr lang="en-US" sz="1200" b="1" dirty="0">
                        <a:solidFill>
                          <a:schemeClr val="bg1"/>
                        </a:solidFill>
                        <a:highlight>
                          <a:srgbClr val="00FFFF"/>
                        </a:highligh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solidFill>
                  </a:tcPr>
                </a:tc>
                <a:tc>
                  <a:txBody>
                    <a:bodyPr/>
                    <a:lstStyle/>
                    <a:p>
                      <a:pPr algn="l"/>
                      <a:r>
                        <a:rPr lang="en-US" sz="1200" b="1" dirty="0"/>
                        <a:t>Preliminary data in US EUA Fact Sheet publicly available: </a:t>
                      </a:r>
                      <a:r>
                        <a:rPr lang="en-US" sz="1200" b="0" dirty="0"/>
                        <a:t>Efficacy demonstrated</a:t>
                      </a:r>
                      <a:endParaRPr lang="en-US" sz="1200" b="1" dirty="0">
                        <a:solidFill>
                          <a:schemeClr val="bg1"/>
                        </a:solidFill>
                        <a:highlight>
                          <a:srgbClr val="00FFFF"/>
                        </a:highlight>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00974171"/>
                  </a:ext>
                </a:extLst>
              </a:tr>
              <a:tr h="557988">
                <a:tc>
                  <a:txBody>
                    <a:bodyPr/>
                    <a:lstStyle/>
                    <a:p>
                      <a:pPr algn="l" rtl="0" fontAlgn="base"/>
                      <a:endParaRPr lang="fr-FR" sz="1200" b="0" i="0" dirty="0">
                        <a:solidFill>
                          <a:srgbClr val="000000"/>
                        </a:solidFill>
                        <a:effectLst/>
                        <a:highlight>
                          <a:srgbClr val="00FFFF"/>
                        </a:highlight>
                        <a:latin typeface="Arial" panose="020B0604020202020204" pitchFamily="34" charset="0"/>
                      </a:endParaRPr>
                    </a:p>
                  </a:txBody>
                  <a:tcPr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377" rtl="0" eaLnBrk="1" fontAlgn="base" latinLnBrk="0" hangingPunct="1">
                        <a:lnSpc>
                          <a:spcPct val="100000"/>
                        </a:lnSpc>
                        <a:spcBef>
                          <a:spcPts val="0"/>
                        </a:spcBef>
                        <a:spcAft>
                          <a:spcPts val="0"/>
                        </a:spcAft>
                        <a:buClrTx/>
                        <a:buSzTx/>
                        <a:buFontTx/>
                        <a:buNone/>
                        <a:tabLst/>
                        <a:defRPr/>
                      </a:pPr>
                      <a:r>
                        <a:rPr lang="en-US" sz="1200" b="0" i="0" dirty="0">
                          <a:solidFill>
                            <a:srgbClr val="000000"/>
                          </a:solidFill>
                          <a:effectLst/>
                        </a:rPr>
                        <a:t>Randomized Double blind</a:t>
                      </a:r>
                    </a:p>
                  </a:txBody>
                  <a:tcPr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1200" dirty="0"/>
                        <a:t>3100</a:t>
                      </a:r>
                    </a:p>
                  </a:txBody>
                  <a:tcPr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US" sz="1600" b="1" dirty="0">
                        <a:highlight>
                          <a:srgbClr val="00FFFF"/>
                        </a:highlight>
                      </a:endParaRPr>
                    </a:p>
                  </a:txBody>
                  <a:tcPr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US" sz="1600" b="1" dirty="0">
                        <a:highlight>
                          <a:srgbClr val="00FFFF"/>
                        </a:highlight>
                      </a:endParaRPr>
                    </a:p>
                  </a:txBody>
                  <a:tcPr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US" sz="1600" b="1" dirty="0">
                        <a:highlight>
                          <a:srgbClr val="00FFFF"/>
                        </a:highlight>
                      </a:endParaRPr>
                    </a:p>
                  </a:txBody>
                  <a:tcPr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US" sz="1600" b="1" dirty="0">
                        <a:highlight>
                          <a:srgbClr val="00FFFF"/>
                        </a:highlight>
                      </a:endParaRPr>
                    </a:p>
                  </a:txBody>
                  <a:tcPr anchor="ctr">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tc vMerge="1">
                  <a:txBody>
                    <a:bodyPr/>
                    <a:lstStyle/>
                    <a:p>
                      <a:pPr algn="ctr"/>
                      <a:endParaRPr lang="en-US" sz="1200" dirty="0"/>
                    </a:p>
                  </a:txBody>
                  <a:tcPr/>
                </a:tc>
                <a:tc>
                  <a:txBody>
                    <a:bodyPr/>
                    <a:lstStyle/>
                    <a:p>
                      <a:pPr algn="l"/>
                      <a:r>
                        <a:rPr lang="en-US" sz="1200" b="1" dirty="0"/>
                        <a:t>No data available: </a:t>
                      </a:r>
                      <a:r>
                        <a:rPr lang="en-US" sz="1200" b="0" dirty="0"/>
                        <a:t>E</a:t>
                      </a:r>
                      <a:r>
                        <a:rPr lang="en-US" sz="1200" dirty="0"/>
                        <a:t>stimated data availability-TBD</a:t>
                      </a:r>
                      <a:endParaRPr lang="en-US" dirty="0"/>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3731001708"/>
                  </a:ext>
                </a:extLst>
              </a:tr>
              <a:tr h="557988">
                <a:tc>
                  <a:txBody>
                    <a:bodyPr/>
                    <a:lstStyle/>
                    <a:p>
                      <a:pPr algn="l" rtl="0" fontAlgn="base"/>
                      <a:endParaRPr lang="en-US" sz="1200" b="0" i="0" dirty="0">
                        <a:solidFill>
                          <a:srgbClr val="000000"/>
                        </a:solidFill>
                        <a:effectLst/>
                        <a:highlight>
                          <a:srgbClr val="00FFFF"/>
                        </a:highlight>
                        <a:latin typeface="Arial" panose="020B0604020202020204" pitchFamily="34" charset="0"/>
                      </a:endParaRPr>
                    </a:p>
                    <a:p>
                      <a:pPr algn="l" rtl="0" fontAlgn="base"/>
                      <a:r>
                        <a:rPr lang="en-US" sz="1200" b="0" i="0" dirty="0">
                          <a:solidFill>
                            <a:srgbClr val="000000"/>
                          </a:solidFill>
                          <a:effectLst/>
                          <a:latin typeface="Arial" panose="020B0604020202020204" pitchFamily="34" charset="0"/>
                        </a:rPr>
                        <a:t>Solidarity</a:t>
                      </a:r>
                      <a:endParaRPr lang="en-US" sz="1200" b="0" i="0" dirty="0">
                        <a:solidFill>
                          <a:srgbClr val="000000"/>
                        </a:solidFill>
                        <a:effectLst/>
                      </a:endParaRPr>
                    </a:p>
                  </a:txBody>
                  <a:tcPr anchor="ct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base" latinLnBrk="0" hangingPunct="1">
                        <a:lnSpc>
                          <a:spcPct val="100000"/>
                        </a:lnSpc>
                        <a:spcBef>
                          <a:spcPts val="0"/>
                        </a:spcBef>
                        <a:spcAft>
                          <a:spcPts val="0"/>
                        </a:spcAft>
                        <a:buClrTx/>
                        <a:buSzTx/>
                        <a:buFontTx/>
                        <a:buNone/>
                        <a:tabLst/>
                        <a:defRPr/>
                      </a:pPr>
                      <a:r>
                        <a:rPr lang="en-US" sz="1200" b="0" i="0" dirty="0">
                          <a:solidFill>
                            <a:srgbClr val="000000"/>
                          </a:solidFill>
                          <a:effectLst/>
                        </a:rPr>
                        <a:t>Randomized Double blind</a:t>
                      </a:r>
                    </a:p>
                  </a:txBody>
                  <a:tcPr anchor="ct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t>-</a:t>
                      </a:r>
                    </a:p>
                  </a:txBody>
                  <a:tcPr anchor="ct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sz="1600" b="1" dirty="0">
                        <a:highlight>
                          <a:srgbClr val="00FFFF"/>
                        </a:highlight>
                      </a:endParaRPr>
                    </a:p>
                  </a:txBody>
                  <a:tcPr anchor="ct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sz="1600" b="1" dirty="0">
                        <a:highlight>
                          <a:srgbClr val="00FFFF"/>
                        </a:highlight>
                      </a:endParaRPr>
                    </a:p>
                  </a:txBody>
                  <a:tcPr anchor="ct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sz="1600" b="1" dirty="0">
                        <a:highlight>
                          <a:srgbClr val="00FFFF"/>
                        </a:highlight>
                      </a:endParaRPr>
                    </a:p>
                  </a:txBody>
                  <a:tcPr anchor="ct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sz="1600" b="1" dirty="0">
                        <a:highlight>
                          <a:srgbClr val="00FFFF"/>
                        </a:highlight>
                      </a:endParaRPr>
                    </a:p>
                  </a:txBody>
                  <a:tcPr anchor="ctr">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vMerge="1">
                  <a:txBody>
                    <a:bodyPr/>
                    <a:lstStyle/>
                    <a:p>
                      <a:pPr algn="ctr"/>
                      <a:endParaRPr lang="en-US" sz="1200" dirty="0"/>
                    </a:p>
                  </a:txBody>
                  <a:tcPr/>
                </a:tc>
                <a:tc>
                  <a:txBody>
                    <a:bodyPr/>
                    <a:lstStyle/>
                    <a:p>
                      <a:pPr algn="l"/>
                      <a:r>
                        <a:rPr lang="en-US" sz="1200" b="1" dirty="0"/>
                        <a:t>No data available: E</a:t>
                      </a:r>
                      <a:r>
                        <a:rPr lang="en-US" sz="1200" dirty="0"/>
                        <a:t>stimated data availability-TBD</a:t>
                      </a:r>
                      <a:endParaRPr lang="en-US" dirty="0"/>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4765670"/>
                  </a:ext>
                </a:extLst>
              </a:tr>
              <a:tr h="239448">
                <a:tc gridSpan="9">
                  <a:txBody>
                    <a:bodyPr/>
                    <a:lstStyle/>
                    <a:p>
                      <a:pPr algn="ctr"/>
                      <a:r>
                        <a:rPr lang="en-US" sz="1000" dirty="0">
                          <a:solidFill>
                            <a:schemeClr val="bg1"/>
                          </a:solidFill>
                        </a:rPr>
                        <a:t>Terminated Studies</a:t>
                      </a:r>
                    </a:p>
                  </a:txBody>
                  <a:tcPr anchor="ctr">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61851039"/>
                  </a:ext>
                </a:extLst>
              </a:tr>
              <a:tr h="876836">
                <a:tc>
                  <a:txBody>
                    <a:bodyPr/>
                    <a:lstStyle/>
                    <a:p>
                      <a:pPr algn="l"/>
                      <a:endParaRPr lang="en-US" sz="1000" b="0" i="0" u="none" strike="noStrike" noProof="0" dirty="0">
                        <a:solidFill>
                          <a:schemeClr val="tx1">
                            <a:lumMod val="50000"/>
                            <a:lumOff val="50000"/>
                          </a:schemeClr>
                        </a:solidFill>
                        <a:latin typeface="+mn-lt"/>
                      </a:endParaRPr>
                    </a:p>
                    <a:p>
                      <a:pPr algn="l"/>
                      <a:endParaRPr lang="en-US" sz="1000" b="0" i="0" u="none" strike="noStrike" noProof="0" dirty="0">
                        <a:solidFill>
                          <a:schemeClr val="tx1">
                            <a:lumMod val="50000"/>
                            <a:lumOff val="50000"/>
                          </a:schemeClr>
                        </a:solidFill>
                        <a:latin typeface="+mn-lt"/>
                      </a:endParaRPr>
                    </a:p>
                    <a:p>
                      <a:pPr algn="l"/>
                      <a:r>
                        <a:rPr lang="en-US" sz="1000" b="0" i="0" u="none" strike="noStrike" noProof="0" dirty="0">
                          <a:solidFill>
                            <a:schemeClr val="tx1">
                              <a:lumMod val="50000"/>
                              <a:lumOff val="50000"/>
                            </a:schemeClr>
                          </a:solidFill>
                          <a:latin typeface="+mn-lt"/>
                        </a:rPr>
                        <a:t>NCT04257656</a:t>
                      </a:r>
                      <a:endParaRPr lang="en-US" sz="1000" dirty="0"/>
                    </a:p>
                  </a:txBody>
                  <a:tcPr anchor="ctr">
                    <a:lnT w="28575" cap="flat" cmpd="sng" algn="ctr">
                      <a:solidFill>
                        <a:schemeClr val="tx1"/>
                      </a:solidFill>
                      <a:prstDash val="solid"/>
                      <a:round/>
                      <a:headEnd type="none" w="med" len="med"/>
                      <a:tailEnd type="none" w="med" len="med"/>
                    </a:lnT>
                    <a:solidFill>
                      <a:schemeClr val="bg1"/>
                    </a:solidFill>
                  </a:tcPr>
                </a:tc>
                <a:tc>
                  <a:txBody>
                    <a:bodyPr/>
                    <a:lstStyle/>
                    <a:p>
                      <a:r>
                        <a:rPr lang="en-US" sz="1200" dirty="0"/>
                        <a:t>Randomized Double blind</a:t>
                      </a:r>
                    </a:p>
                    <a:p>
                      <a:endParaRPr lang="en-US" sz="1200" dirty="0"/>
                    </a:p>
                  </a:txBody>
                  <a:tcPr anchor="ctr">
                    <a:lnT w="28575" cap="flat" cmpd="sng" algn="ctr">
                      <a:solidFill>
                        <a:schemeClr val="tx1"/>
                      </a:solidFill>
                      <a:prstDash val="solid"/>
                      <a:round/>
                      <a:headEnd type="none" w="med" len="med"/>
                      <a:tailEnd type="none" w="med" len="med"/>
                    </a:lnT>
                    <a:solidFill>
                      <a:schemeClr val="bg1"/>
                    </a:solidFill>
                  </a:tcPr>
                </a:tc>
                <a:tc>
                  <a:txBody>
                    <a:bodyPr/>
                    <a:lstStyle/>
                    <a:p>
                      <a:pPr algn="ctr"/>
                      <a:r>
                        <a:rPr lang="en-US" sz="1200" dirty="0"/>
                        <a:t>453</a:t>
                      </a:r>
                    </a:p>
                    <a:p>
                      <a:pPr algn="ctr"/>
                      <a:r>
                        <a:rPr lang="en-US" sz="1200" dirty="0"/>
                        <a:t>237 enrolled</a:t>
                      </a:r>
                    </a:p>
                  </a:txBody>
                  <a:tcPr anchor="ctr">
                    <a:lnT w="28575" cap="flat" cmpd="sng" algn="ctr">
                      <a:solidFill>
                        <a:schemeClr val="tx1"/>
                      </a:solidFill>
                      <a:prstDash val="solid"/>
                      <a:round/>
                      <a:headEnd type="none" w="med" len="med"/>
                      <a:tailEnd type="none" w="med" len="med"/>
                    </a:lnT>
                    <a:solidFill>
                      <a:schemeClr val="bg1"/>
                    </a:solidFill>
                  </a:tcPr>
                </a:tc>
                <a:tc>
                  <a:txBody>
                    <a:bodyPr/>
                    <a:lstStyle/>
                    <a:p>
                      <a:pPr algn="ctr"/>
                      <a:r>
                        <a:rPr lang="en-US" sz="1200" dirty="0"/>
                        <a:t>-</a:t>
                      </a:r>
                    </a:p>
                  </a:txBody>
                  <a:tcPr anchor="ctr">
                    <a:lnT w="28575" cap="flat" cmpd="sng" algn="ctr">
                      <a:solidFill>
                        <a:schemeClr val="tx1"/>
                      </a:solidFill>
                      <a:prstDash val="solid"/>
                      <a:round/>
                      <a:headEnd type="none" w="med" len="med"/>
                      <a:tailEnd type="none" w="med" len="med"/>
                    </a:lnT>
                    <a:solidFill>
                      <a:schemeClr val="bg1"/>
                    </a:solidFill>
                  </a:tcPr>
                </a:tc>
                <a:tc>
                  <a:txBody>
                    <a:bodyPr/>
                    <a:lstStyle/>
                    <a:p>
                      <a:pPr algn="ctr"/>
                      <a:endParaRPr lang="en-US" sz="1600" b="1" dirty="0"/>
                    </a:p>
                  </a:txBody>
                  <a:tcPr anchor="ctr">
                    <a:lnT w="28575" cap="flat" cmpd="sng" algn="ctr">
                      <a:solidFill>
                        <a:schemeClr val="tx1"/>
                      </a:solidFill>
                      <a:prstDash val="solid"/>
                      <a:round/>
                      <a:headEnd type="none" w="med" len="med"/>
                      <a:tailEnd type="none" w="med" len="med"/>
                    </a:lnT>
                    <a:solidFill>
                      <a:schemeClr val="bg1"/>
                    </a:solidFill>
                  </a:tcPr>
                </a:tc>
                <a:tc>
                  <a:txBody>
                    <a:bodyPr/>
                    <a:lstStyle/>
                    <a:p>
                      <a:pPr algn="ctr"/>
                      <a:r>
                        <a:rPr lang="en-US" sz="1200" dirty="0"/>
                        <a:t>-</a:t>
                      </a:r>
                    </a:p>
                  </a:txBody>
                  <a:tcPr anchor="ctr">
                    <a:lnT w="28575" cap="flat" cmpd="sng" algn="ctr">
                      <a:solidFill>
                        <a:schemeClr val="tx1"/>
                      </a:solidFill>
                      <a:prstDash val="solid"/>
                      <a:round/>
                      <a:headEnd type="none" w="med" len="med"/>
                      <a:tailEnd type="none" w="med" len="med"/>
                    </a:lnT>
                    <a:solidFill>
                      <a:schemeClr val="bg1"/>
                    </a:solidFill>
                  </a:tcPr>
                </a:tc>
                <a:tc>
                  <a:txBody>
                    <a:bodyPr/>
                    <a:lstStyle/>
                    <a:p>
                      <a:pPr algn="ctr"/>
                      <a:endParaRPr lang="en-US" sz="1600" b="1" dirty="0"/>
                    </a:p>
                  </a:txBody>
                  <a:tcPr anchor="ctr">
                    <a:lnR w="381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solidFill>
                  </a:tcPr>
                </a:tc>
                <a:tc rowSpan="2">
                  <a:txBody>
                    <a:bodyPr/>
                    <a:lstStyle/>
                    <a:p>
                      <a:pPr algn="ctr"/>
                      <a:r>
                        <a:rPr lang="en-US" sz="1200" b="1" dirty="0">
                          <a:solidFill>
                            <a:schemeClr val="bg1"/>
                          </a:solidFill>
                        </a:rPr>
                        <a:t>Is </a:t>
                      </a:r>
                      <a:r>
                        <a:rPr lang="en-US" sz="1200" b="1" dirty="0" err="1">
                          <a:solidFill>
                            <a:schemeClr val="bg1"/>
                          </a:solidFill>
                        </a:rPr>
                        <a:t>remdesivir</a:t>
                      </a:r>
                      <a:r>
                        <a:rPr lang="en-US" sz="1200" b="1" dirty="0">
                          <a:solidFill>
                            <a:schemeClr val="bg1"/>
                          </a:solidFill>
                        </a:rPr>
                        <a:t> safe and effective treatment for COVID-19 patients?</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l"/>
                      <a:r>
                        <a:rPr lang="en-US" sz="1200" b="1" dirty="0"/>
                        <a:t>Wang et al Lancet Apr 2020:  </a:t>
                      </a:r>
                      <a:r>
                        <a:rPr lang="en-US" sz="1200" dirty="0"/>
                        <a:t>inconclusive- underpowered study; discontinued due to low enrollment</a:t>
                      </a:r>
                      <a:endParaRPr lang="en-US" sz="1200" b="1" dirty="0">
                        <a:solidFill>
                          <a:schemeClr val="bg1"/>
                        </a:solidFill>
                      </a:endParaRPr>
                    </a:p>
                  </a:txBody>
                  <a:tcPr>
                    <a:lnL w="381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80157993"/>
                  </a:ext>
                </a:extLst>
              </a:tr>
              <a:tr h="628551">
                <a:tc>
                  <a:txBody>
                    <a:bodyPr/>
                    <a:lstStyle/>
                    <a:p>
                      <a:pPr algn="l"/>
                      <a:endParaRPr lang="en-US" sz="1200" dirty="0"/>
                    </a:p>
                    <a:p>
                      <a:pPr algn="l"/>
                      <a:endParaRPr lang="en-US" sz="1200" dirty="0"/>
                    </a:p>
                    <a:p>
                      <a:pPr marL="0" marR="0" lvl="0" indent="0" algn="l" defTabSz="914377" rtl="0" eaLnBrk="1" fontAlgn="auto" latinLnBrk="0" hangingPunct="1">
                        <a:lnSpc>
                          <a:spcPct val="100000"/>
                        </a:lnSpc>
                        <a:spcBef>
                          <a:spcPts val="0"/>
                        </a:spcBef>
                        <a:spcAft>
                          <a:spcPts val="0"/>
                        </a:spcAft>
                        <a:buClrTx/>
                        <a:buSzTx/>
                        <a:buFontTx/>
                        <a:buNone/>
                        <a:tabLst/>
                        <a:defRPr/>
                      </a:pPr>
                      <a:endParaRPr lang="en-US" sz="1000" b="0" i="0" u="none" strike="noStrike" noProof="0" dirty="0">
                        <a:solidFill>
                          <a:schemeClr val="tx1">
                            <a:lumMod val="50000"/>
                            <a:lumOff val="50000"/>
                          </a:schemeClr>
                        </a:solidFill>
                        <a:latin typeface="+mn-lt"/>
                      </a:endParaRPr>
                    </a:p>
                    <a:p>
                      <a:pPr marL="0" marR="0" lvl="0" indent="0" algn="l" defTabSz="914377" rtl="0" eaLnBrk="1" fontAlgn="auto" latinLnBrk="0" hangingPunct="1">
                        <a:lnSpc>
                          <a:spcPct val="100000"/>
                        </a:lnSpc>
                        <a:spcBef>
                          <a:spcPts val="0"/>
                        </a:spcBef>
                        <a:spcAft>
                          <a:spcPts val="0"/>
                        </a:spcAft>
                        <a:buClrTx/>
                        <a:buSzTx/>
                        <a:buFontTx/>
                        <a:buNone/>
                        <a:tabLst/>
                        <a:defRPr/>
                      </a:pPr>
                      <a:r>
                        <a:rPr lang="en-US" sz="1000" b="0" i="0" u="none" strike="noStrike" noProof="0" dirty="0">
                          <a:solidFill>
                            <a:schemeClr val="tx1">
                              <a:lumMod val="50000"/>
                              <a:lumOff val="50000"/>
                            </a:schemeClr>
                          </a:solidFill>
                          <a:latin typeface="+mn-lt"/>
                        </a:rPr>
                        <a:t>NCT04252664</a:t>
                      </a:r>
                    </a:p>
                  </a:txBody>
                  <a:tcPr anchor="ctr"/>
                </a:tc>
                <a:tc>
                  <a:txBody>
                    <a:bodyPr/>
                    <a:lstStyle/>
                    <a:p>
                      <a:r>
                        <a:rPr lang="en-US" sz="1200" dirty="0"/>
                        <a:t>Randomized Double blind</a:t>
                      </a:r>
                    </a:p>
                    <a:p>
                      <a:endParaRPr lang="en-US" sz="1200" dirty="0"/>
                    </a:p>
                  </a:txBody>
                  <a:tcPr anchor="ctr"/>
                </a:tc>
                <a:tc>
                  <a:txBody>
                    <a:bodyPr/>
                    <a:lstStyle/>
                    <a:p>
                      <a:pPr algn="ctr"/>
                      <a:r>
                        <a:rPr lang="en-US" sz="1200" dirty="0"/>
                        <a:t>308</a:t>
                      </a:r>
                    </a:p>
                    <a:p>
                      <a:pPr algn="ctr"/>
                      <a:r>
                        <a:rPr lang="en-US" sz="1200" dirty="0"/>
                        <a:t>74 enrolled</a:t>
                      </a:r>
                    </a:p>
                  </a:txBody>
                  <a:tcPr anchor="ctr"/>
                </a:tc>
                <a:tc>
                  <a:txBody>
                    <a:bodyPr/>
                    <a:lstStyle/>
                    <a:p>
                      <a:pPr algn="ctr"/>
                      <a:endParaRPr lang="en-US" sz="1600" b="1" dirty="0"/>
                    </a:p>
                  </a:txBody>
                  <a:tcPr anchor="ctr"/>
                </a:tc>
                <a:tc>
                  <a:txBody>
                    <a:bodyPr/>
                    <a:lstStyle/>
                    <a:p>
                      <a:pPr algn="ctr"/>
                      <a:r>
                        <a:rPr lang="en-US" sz="1200" dirty="0"/>
                        <a:t>-</a:t>
                      </a:r>
                    </a:p>
                  </a:txBody>
                  <a:tcPr anchor="ctr"/>
                </a:tc>
                <a:tc>
                  <a:txBody>
                    <a:bodyPr/>
                    <a:lstStyle/>
                    <a:p>
                      <a:pPr algn="ctr"/>
                      <a:r>
                        <a:rPr lang="en-US" sz="1200" dirty="0"/>
                        <a:t>-</a:t>
                      </a:r>
                    </a:p>
                  </a:txBody>
                  <a:tcPr anchor="ctr"/>
                </a:tc>
                <a:tc>
                  <a:txBody>
                    <a:bodyPr/>
                    <a:lstStyle/>
                    <a:p>
                      <a:pPr algn="ctr"/>
                      <a:endParaRPr lang="en-US" sz="1600" b="1" dirty="0"/>
                    </a:p>
                  </a:txBody>
                  <a:tcPr anchor="ctr">
                    <a:lnR w="38100" cap="flat" cmpd="sng" algn="ctr">
                      <a:noFill/>
                      <a:prstDash val="solid"/>
                      <a:round/>
                      <a:headEnd type="none" w="med" len="med"/>
                      <a:tailEnd type="none" w="med" len="med"/>
                    </a:lnR>
                  </a:tcPr>
                </a:tc>
                <a:tc vMerge="1">
                  <a:txBody>
                    <a:bodyPr/>
                    <a:lstStyle/>
                    <a:p>
                      <a:pPr algn="ctr"/>
                      <a:endParaRPr lang="en-US" sz="1200" dirty="0"/>
                    </a:p>
                  </a:txBody>
                  <a:tcPr/>
                </a:tc>
                <a:tc>
                  <a:txBody>
                    <a:bodyPr/>
                    <a:lstStyle/>
                    <a:p>
                      <a:pPr algn="l"/>
                      <a:r>
                        <a:rPr lang="en-US" sz="1200" b="1" dirty="0"/>
                        <a:t>No data available</a:t>
                      </a:r>
                      <a:r>
                        <a:rPr lang="en-US" sz="1200" dirty="0"/>
                        <a:t>: Study suspended due to low enrollment</a:t>
                      </a:r>
                      <a:endParaRPr lang="en-US" dirty="0"/>
                    </a:p>
                  </a:txBody>
                  <a:tcPr>
                    <a:lnL w="381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949759207"/>
                  </a:ext>
                </a:extLst>
              </a:tr>
            </a:tbl>
          </a:graphicData>
        </a:graphic>
      </p:graphicFrame>
      <p:pic>
        <p:nvPicPr>
          <p:cNvPr id="3" name="Graphic 2">
            <a:extLst>
              <a:ext uri="{FF2B5EF4-FFF2-40B4-BE49-F238E27FC236}">
                <a16:creationId xmlns:a16="http://schemas.microsoft.com/office/drawing/2014/main" id="{31454FC8-951A-41D5-9A9B-33F0EC52DDD5}"/>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208" t="35656" r="3009" b="36629"/>
          <a:stretch/>
        </p:blipFill>
        <p:spPr>
          <a:xfrm>
            <a:off x="442145" y="1800623"/>
            <a:ext cx="974530" cy="288000"/>
          </a:xfrm>
          <a:prstGeom prst="rect">
            <a:avLst/>
          </a:prstGeom>
        </p:spPr>
      </p:pic>
      <p:pic>
        <p:nvPicPr>
          <p:cNvPr id="6" name="Graphic 5">
            <a:extLst>
              <a:ext uri="{FF2B5EF4-FFF2-40B4-BE49-F238E27FC236}">
                <a16:creationId xmlns:a16="http://schemas.microsoft.com/office/drawing/2014/main" id="{B45EC7E9-E04E-4ADB-AAFE-B05EB493C1E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208" t="35656" r="3009" b="36629"/>
          <a:stretch/>
        </p:blipFill>
        <p:spPr>
          <a:xfrm>
            <a:off x="442145" y="2465644"/>
            <a:ext cx="974530" cy="288000"/>
          </a:xfrm>
          <a:prstGeom prst="rect">
            <a:avLst/>
          </a:prstGeom>
        </p:spPr>
      </p:pic>
      <p:pic>
        <p:nvPicPr>
          <p:cNvPr id="8" name="Picture 7">
            <a:extLst>
              <a:ext uri="{FF2B5EF4-FFF2-40B4-BE49-F238E27FC236}">
                <a16:creationId xmlns:a16="http://schemas.microsoft.com/office/drawing/2014/main" id="{3CBAFE35-16A1-4C02-B66F-B63CF56B6FA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9656" b="10514"/>
          <a:stretch/>
        </p:blipFill>
        <p:spPr>
          <a:xfrm>
            <a:off x="442145" y="3018363"/>
            <a:ext cx="545330" cy="435339"/>
          </a:xfrm>
          <a:prstGeom prst="rect">
            <a:avLst/>
          </a:prstGeom>
        </p:spPr>
      </p:pic>
      <p:pic>
        <p:nvPicPr>
          <p:cNvPr id="12" name="Picture 11">
            <a:extLst>
              <a:ext uri="{FF2B5EF4-FFF2-40B4-BE49-F238E27FC236}">
                <a16:creationId xmlns:a16="http://schemas.microsoft.com/office/drawing/2014/main" id="{2DBB2CF2-1B9E-418A-AAD9-40ABB9BD25A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2145" y="3676827"/>
            <a:ext cx="692720" cy="212396"/>
          </a:xfrm>
          <a:prstGeom prst="rect">
            <a:avLst/>
          </a:prstGeom>
        </p:spPr>
      </p:pic>
      <p:pic>
        <p:nvPicPr>
          <p:cNvPr id="13" name="Picture 12">
            <a:extLst>
              <a:ext uri="{FF2B5EF4-FFF2-40B4-BE49-F238E27FC236}">
                <a16:creationId xmlns:a16="http://schemas.microsoft.com/office/drawing/2014/main" id="{068C0EF7-B8C1-4691-AFE4-54183103BA2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2145" y="4302052"/>
            <a:ext cx="692720" cy="212396"/>
          </a:xfrm>
          <a:prstGeom prst="rect">
            <a:avLst/>
          </a:prstGeom>
        </p:spPr>
      </p:pic>
      <p:pic>
        <p:nvPicPr>
          <p:cNvPr id="14" name="Picture 2" descr="Flag of China - Wikipedia">
            <a:extLst>
              <a:ext uri="{FF2B5EF4-FFF2-40B4-BE49-F238E27FC236}">
                <a16:creationId xmlns:a16="http://schemas.microsoft.com/office/drawing/2014/main" id="{C6BFBF84-F359-45E8-89B8-9185ECF65C5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5843" y="5224694"/>
            <a:ext cx="445874" cy="29670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Flag of China - Wikipedia">
            <a:extLst>
              <a:ext uri="{FF2B5EF4-FFF2-40B4-BE49-F238E27FC236}">
                <a16:creationId xmlns:a16="http://schemas.microsoft.com/office/drawing/2014/main" id="{0EF28911-BABE-4DAA-9764-16255680E24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5021" y="6184927"/>
            <a:ext cx="445874" cy="296709"/>
          </a:xfrm>
          <a:prstGeom prst="rect">
            <a:avLst/>
          </a:prstGeom>
          <a:noFill/>
          <a:extLst>
            <a:ext uri="{909E8E84-426E-40DD-AFC4-6F175D3DCCD1}">
              <a14:hiddenFill xmlns:a14="http://schemas.microsoft.com/office/drawing/2010/main">
                <a:solidFill>
                  <a:srgbClr val="FFFFFF"/>
                </a:solidFill>
              </a14:hiddenFill>
            </a:ext>
          </a:extLst>
        </p:spPr>
      </p:pic>
      <p:sp>
        <p:nvSpPr>
          <p:cNvPr id="17" name="Oval 16">
            <a:extLst>
              <a:ext uri="{FF2B5EF4-FFF2-40B4-BE49-F238E27FC236}">
                <a16:creationId xmlns:a16="http://schemas.microsoft.com/office/drawing/2014/main" id="{B9A02D28-F67F-4773-8CF9-CC51C2D0D023}"/>
              </a:ext>
            </a:extLst>
          </p:cNvPr>
          <p:cNvSpPr/>
          <p:nvPr/>
        </p:nvSpPr>
        <p:spPr>
          <a:xfrm>
            <a:off x="7579980" y="4342572"/>
            <a:ext cx="360000" cy="360000"/>
          </a:xfrm>
          <a:prstGeom prst="ellipse">
            <a:avLst/>
          </a:prstGeom>
          <a:solidFill>
            <a:schemeClr val="bg1">
              <a:lumMod val="65000"/>
            </a:schemeClr>
          </a:solidFill>
          <a:ln w="19050">
            <a:solidFill>
              <a:schemeClr val="bg1">
                <a:lumMod val="6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GB" sz="1000" b="1" i="0" u="none" strike="noStrike" kern="1200" cap="none" spc="0" normalizeH="0" baseline="0" noProof="0" dirty="0">
                <a:ln>
                  <a:noFill/>
                </a:ln>
                <a:solidFill>
                  <a:prstClr val="white"/>
                </a:solidFill>
                <a:effectLst/>
                <a:uLnTx/>
                <a:uFillTx/>
                <a:latin typeface="Arial"/>
                <a:ea typeface="+mn-ea"/>
                <a:cs typeface="+mn-cs"/>
              </a:rPr>
              <a:t>SoC</a:t>
            </a:r>
            <a:endParaRPr kumimoji="0" lang="en-US" sz="1000" b="1" i="0" u="none" strike="noStrike" kern="1200" cap="none" spc="0" normalizeH="0" baseline="0" noProof="0" dirty="0">
              <a:ln>
                <a:noFill/>
              </a:ln>
              <a:solidFill>
                <a:prstClr val="white"/>
              </a:solidFill>
              <a:effectLst/>
              <a:uLnTx/>
              <a:uFillTx/>
              <a:latin typeface="Arial"/>
              <a:ea typeface="+mn-ea"/>
              <a:cs typeface="+mn-cs"/>
            </a:endParaRPr>
          </a:p>
        </p:txBody>
      </p:sp>
      <p:sp>
        <p:nvSpPr>
          <p:cNvPr id="18" name="Oval 17">
            <a:extLst>
              <a:ext uri="{FF2B5EF4-FFF2-40B4-BE49-F238E27FC236}">
                <a16:creationId xmlns:a16="http://schemas.microsoft.com/office/drawing/2014/main" id="{A0E2F367-27B0-426C-A950-5C9F4853384D}"/>
              </a:ext>
            </a:extLst>
          </p:cNvPr>
          <p:cNvSpPr/>
          <p:nvPr/>
        </p:nvSpPr>
        <p:spPr>
          <a:xfrm>
            <a:off x="7563938" y="3789248"/>
            <a:ext cx="360000" cy="360000"/>
          </a:xfrm>
          <a:prstGeom prst="ellipse">
            <a:avLst/>
          </a:prstGeom>
          <a:solidFill>
            <a:schemeClr val="bg1">
              <a:lumMod val="65000"/>
            </a:schemeClr>
          </a:solidFill>
          <a:ln w="19050">
            <a:solidFill>
              <a:schemeClr val="bg1">
                <a:lumMod val="6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GB" sz="1000" b="1" i="0" u="none" strike="noStrike" kern="1200" cap="none" spc="0" normalizeH="0" baseline="0" noProof="0" dirty="0">
                <a:ln>
                  <a:noFill/>
                </a:ln>
                <a:solidFill>
                  <a:prstClr val="white"/>
                </a:solidFill>
                <a:effectLst/>
                <a:uLnTx/>
                <a:uFillTx/>
                <a:latin typeface="Arial"/>
                <a:ea typeface="+mn-ea"/>
                <a:cs typeface="+mn-cs"/>
              </a:rPr>
              <a:t>SoC</a:t>
            </a:r>
            <a:endParaRPr kumimoji="0" lang="en-US" sz="1000" b="1" i="0" u="none" strike="noStrike" kern="1200" cap="none" spc="0" normalizeH="0" baseline="0" noProof="0" dirty="0">
              <a:ln>
                <a:noFill/>
              </a:ln>
              <a:solidFill>
                <a:prstClr val="white"/>
              </a:solidFill>
              <a:effectLst/>
              <a:uLnTx/>
              <a:uFillTx/>
              <a:latin typeface="Arial"/>
              <a:ea typeface="+mn-ea"/>
              <a:cs typeface="+mn-cs"/>
            </a:endParaRPr>
          </a:p>
        </p:txBody>
      </p:sp>
      <p:sp>
        <p:nvSpPr>
          <p:cNvPr id="19" name="Oval 18">
            <a:extLst>
              <a:ext uri="{FF2B5EF4-FFF2-40B4-BE49-F238E27FC236}">
                <a16:creationId xmlns:a16="http://schemas.microsoft.com/office/drawing/2014/main" id="{588E4F0B-5DF1-4FF4-BCED-72F6C01BF798}"/>
              </a:ext>
            </a:extLst>
          </p:cNvPr>
          <p:cNvSpPr/>
          <p:nvPr/>
        </p:nvSpPr>
        <p:spPr>
          <a:xfrm>
            <a:off x="7563938" y="3203788"/>
            <a:ext cx="360000" cy="360000"/>
          </a:xfrm>
          <a:prstGeom prst="ellipse">
            <a:avLst/>
          </a:prstGeom>
          <a:solidFill>
            <a:schemeClr val="bg1">
              <a:lumMod val="65000"/>
            </a:schemeClr>
          </a:solidFill>
          <a:ln w="19050">
            <a:solidFill>
              <a:schemeClr val="bg1">
                <a:lumMod val="6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GB" sz="1000" b="1" i="0" u="none" strike="noStrike" kern="1200" cap="none" spc="0" normalizeH="0" baseline="0" noProof="0" dirty="0">
                <a:ln>
                  <a:noFill/>
                </a:ln>
                <a:solidFill>
                  <a:prstClr val="white"/>
                </a:solidFill>
                <a:effectLst/>
                <a:uLnTx/>
                <a:uFillTx/>
                <a:latin typeface="Arial"/>
                <a:ea typeface="+mn-ea"/>
                <a:cs typeface="+mn-cs"/>
              </a:rPr>
              <a:t>P</a:t>
            </a:r>
            <a:endParaRPr kumimoji="0" lang="en-US" sz="1000" b="1" i="0" u="none" strike="noStrike" kern="1200" cap="none" spc="0" normalizeH="0" baseline="0" noProof="0" dirty="0">
              <a:ln>
                <a:noFill/>
              </a:ln>
              <a:solidFill>
                <a:prstClr val="white"/>
              </a:solidFill>
              <a:effectLst/>
              <a:uLnTx/>
              <a:uFillTx/>
              <a:latin typeface="Arial"/>
              <a:ea typeface="+mn-ea"/>
              <a:cs typeface="+mn-cs"/>
            </a:endParaRPr>
          </a:p>
        </p:txBody>
      </p:sp>
      <p:sp>
        <p:nvSpPr>
          <p:cNvPr id="20" name="Oval 19">
            <a:extLst>
              <a:ext uri="{FF2B5EF4-FFF2-40B4-BE49-F238E27FC236}">
                <a16:creationId xmlns:a16="http://schemas.microsoft.com/office/drawing/2014/main" id="{30F604A6-9DFF-4114-8B53-CC70C2B9A64D}"/>
              </a:ext>
            </a:extLst>
          </p:cNvPr>
          <p:cNvSpPr/>
          <p:nvPr/>
        </p:nvSpPr>
        <p:spPr>
          <a:xfrm>
            <a:off x="7563938" y="5264173"/>
            <a:ext cx="360000" cy="360000"/>
          </a:xfrm>
          <a:prstGeom prst="ellipse">
            <a:avLst/>
          </a:prstGeom>
          <a:solidFill>
            <a:schemeClr val="bg1">
              <a:lumMod val="65000"/>
            </a:schemeClr>
          </a:solidFill>
          <a:ln w="19050">
            <a:solidFill>
              <a:schemeClr val="bg1">
                <a:lumMod val="6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GB" sz="1000" b="1" i="0" u="none" strike="noStrike" kern="1200" cap="none" spc="0" normalizeH="0" baseline="0" noProof="0" dirty="0">
                <a:ln>
                  <a:noFill/>
                </a:ln>
                <a:solidFill>
                  <a:prstClr val="white"/>
                </a:solidFill>
                <a:effectLst/>
                <a:uLnTx/>
                <a:uFillTx/>
                <a:latin typeface="Arial"/>
                <a:ea typeface="+mn-ea"/>
                <a:cs typeface="+mn-cs"/>
              </a:rPr>
              <a:t>P</a:t>
            </a:r>
            <a:endParaRPr kumimoji="0" lang="en-US" sz="1000" b="1" i="0" u="none" strike="noStrike" kern="1200" cap="none" spc="0" normalizeH="0" baseline="0" noProof="0" dirty="0">
              <a:ln>
                <a:noFill/>
              </a:ln>
              <a:solidFill>
                <a:prstClr val="white"/>
              </a:solidFill>
              <a:effectLst/>
              <a:uLnTx/>
              <a:uFillTx/>
              <a:latin typeface="Arial"/>
              <a:ea typeface="+mn-ea"/>
              <a:cs typeface="+mn-cs"/>
            </a:endParaRPr>
          </a:p>
        </p:txBody>
      </p:sp>
      <p:sp>
        <p:nvSpPr>
          <p:cNvPr id="21" name="Oval 20">
            <a:extLst>
              <a:ext uri="{FF2B5EF4-FFF2-40B4-BE49-F238E27FC236}">
                <a16:creationId xmlns:a16="http://schemas.microsoft.com/office/drawing/2014/main" id="{4B63FAEB-EF98-4746-AAD4-4738E406C7D0}"/>
              </a:ext>
            </a:extLst>
          </p:cNvPr>
          <p:cNvSpPr/>
          <p:nvPr/>
        </p:nvSpPr>
        <p:spPr>
          <a:xfrm>
            <a:off x="7563938" y="6115061"/>
            <a:ext cx="360000" cy="360000"/>
          </a:xfrm>
          <a:prstGeom prst="ellipse">
            <a:avLst/>
          </a:prstGeom>
          <a:solidFill>
            <a:schemeClr val="bg1">
              <a:lumMod val="65000"/>
            </a:schemeClr>
          </a:solidFill>
          <a:ln w="19050">
            <a:solidFill>
              <a:schemeClr val="bg1">
                <a:lumMod val="6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GB" sz="1000" b="1" i="0" u="none" strike="noStrike" kern="1200" cap="none" spc="0" normalizeH="0" baseline="0" noProof="0" dirty="0">
                <a:ln>
                  <a:noFill/>
                </a:ln>
                <a:solidFill>
                  <a:prstClr val="white"/>
                </a:solidFill>
                <a:effectLst/>
                <a:uLnTx/>
                <a:uFillTx/>
                <a:latin typeface="Arial"/>
                <a:ea typeface="+mn-ea"/>
                <a:cs typeface="+mn-cs"/>
              </a:rPr>
              <a:t>P</a:t>
            </a:r>
            <a:endParaRPr kumimoji="0" lang="en-US" sz="1000" b="1" i="0" u="none" strike="noStrike" kern="1200" cap="none" spc="0" normalizeH="0" baseline="0" noProof="0" dirty="0">
              <a:ln>
                <a:noFill/>
              </a:ln>
              <a:solidFill>
                <a:prstClr val="white"/>
              </a:solidFill>
              <a:effectLst/>
              <a:uLnTx/>
              <a:uFillTx/>
              <a:latin typeface="Arial"/>
              <a:ea typeface="+mn-ea"/>
              <a:cs typeface="+mn-cs"/>
            </a:endParaRPr>
          </a:p>
        </p:txBody>
      </p:sp>
      <p:sp>
        <p:nvSpPr>
          <p:cNvPr id="23" name="Oval 22">
            <a:extLst>
              <a:ext uri="{FF2B5EF4-FFF2-40B4-BE49-F238E27FC236}">
                <a16:creationId xmlns:a16="http://schemas.microsoft.com/office/drawing/2014/main" id="{9356B2A5-751C-46BB-B3D0-6289F57566FB}"/>
              </a:ext>
            </a:extLst>
          </p:cNvPr>
          <p:cNvSpPr/>
          <p:nvPr/>
        </p:nvSpPr>
        <p:spPr>
          <a:xfrm>
            <a:off x="4304991" y="2564728"/>
            <a:ext cx="360000" cy="360000"/>
          </a:xfrm>
          <a:prstGeom prst="ellipse">
            <a:avLst/>
          </a:prstGeom>
          <a:solidFill>
            <a:schemeClr val="accent1">
              <a:lumMod val="40000"/>
              <a:lumOff val="60000"/>
            </a:schemeClr>
          </a:solidFill>
          <a:ln w="19050">
            <a:solidFill>
              <a:schemeClr val="accent1">
                <a:lumMod val="40000"/>
                <a:lumOff val="6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GB" sz="1050" b="1" i="0" u="none" strike="noStrike" kern="1200" cap="none" spc="0" normalizeH="0" baseline="0" noProof="0" dirty="0">
                <a:ln>
                  <a:noFill/>
                </a:ln>
                <a:solidFill>
                  <a:prstClr val="white"/>
                </a:solidFill>
                <a:effectLst/>
                <a:uLnTx/>
                <a:uFillTx/>
                <a:latin typeface="Arial"/>
                <a:ea typeface="+mn-ea"/>
                <a:cs typeface="+mn-cs"/>
              </a:rPr>
              <a:t>M</a:t>
            </a:r>
            <a:endParaRPr kumimoji="0" lang="en-US" sz="1050" b="1" i="0" u="none" strike="noStrike" kern="1200" cap="none" spc="0" normalizeH="0" baseline="0" noProof="0" dirty="0">
              <a:ln>
                <a:noFill/>
              </a:ln>
              <a:solidFill>
                <a:prstClr val="white"/>
              </a:solidFill>
              <a:effectLst/>
              <a:uLnTx/>
              <a:uFillTx/>
              <a:latin typeface="Arial"/>
              <a:ea typeface="+mn-ea"/>
              <a:cs typeface="+mn-cs"/>
            </a:endParaRPr>
          </a:p>
        </p:txBody>
      </p:sp>
      <p:sp>
        <p:nvSpPr>
          <p:cNvPr id="24" name="Oval 23">
            <a:extLst>
              <a:ext uri="{FF2B5EF4-FFF2-40B4-BE49-F238E27FC236}">
                <a16:creationId xmlns:a16="http://schemas.microsoft.com/office/drawing/2014/main" id="{44A2DF3E-FDE0-431F-9909-41761A180090}"/>
              </a:ext>
            </a:extLst>
          </p:cNvPr>
          <p:cNvSpPr/>
          <p:nvPr/>
        </p:nvSpPr>
        <p:spPr>
          <a:xfrm>
            <a:off x="4304991" y="3203788"/>
            <a:ext cx="360000" cy="360000"/>
          </a:xfrm>
          <a:prstGeom prst="ellipse">
            <a:avLst/>
          </a:prstGeom>
          <a:solidFill>
            <a:schemeClr val="accent1">
              <a:lumMod val="40000"/>
              <a:lumOff val="60000"/>
            </a:schemeClr>
          </a:solidFill>
          <a:ln w="19050">
            <a:solidFill>
              <a:schemeClr val="accent1">
                <a:lumMod val="40000"/>
                <a:lumOff val="6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GB" sz="1050" b="1" i="0" u="none" strike="noStrike" kern="1200" cap="none" spc="0" normalizeH="0" baseline="0" noProof="0" dirty="0">
                <a:ln>
                  <a:noFill/>
                </a:ln>
                <a:solidFill>
                  <a:prstClr val="white"/>
                </a:solidFill>
                <a:effectLst/>
                <a:uLnTx/>
                <a:uFillTx/>
                <a:latin typeface="Arial"/>
                <a:ea typeface="+mn-ea"/>
                <a:cs typeface="+mn-cs"/>
              </a:rPr>
              <a:t>M</a:t>
            </a:r>
            <a:endParaRPr kumimoji="0" lang="en-US" sz="1050" b="1" i="0" u="none" strike="noStrike" kern="1200" cap="none" spc="0" normalizeH="0" baseline="0" noProof="0" dirty="0">
              <a:ln>
                <a:noFill/>
              </a:ln>
              <a:solidFill>
                <a:prstClr val="white"/>
              </a:solidFill>
              <a:effectLst/>
              <a:uLnTx/>
              <a:uFillTx/>
              <a:latin typeface="Arial"/>
              <a:ea typeface="+mn-ea"/>
              <a:cs typeface="+mn-cs"/>
            </a:endParaRPr>
          </a:p>
        </p:txBody>
      </p:sp>
      <p:sp>
        <p:nvSpPr>
          <p:cNvPr id="25" name="Oval 24">
            <a:extLst>
              <a:ext uri="{FF2B5EF4-FFF2-40B4-BE49-F238E27FC236}">
                <a16:creationId xmlns:a16="http://schemas.microsoft.com/office/drawing/2014/main" id="{FA64EEB6-1CAC-4A62-BB3A-BCA34F648522}"/>
              </a:ext>
            </a:extLst>
          </p:cNvPr>
          <p:cNvSpPr/>
          <p:nvPr/>
        </p:nvSpPr>
        <p:spPr>
          <a:xfrm>
            <a:off x="4304991" y="3789248"/>
            <a:ext cx="360000" cy="360000"/>
          </a:xfrm>
          <a:prstGeom prst="ellipse">
            <a:avLst/>
          </a:prstGeom>
          <a:solidFill>
            <a:schemeClr val="accent1">
              <a:lumMod val="40000"/>
              <a:lumOff val="60000"/>
            </a:schemeClr>
          </a:solidFill>
          <a:ln w="19050">
            <a:solidFill>
              <a:schemeClr val="accent1">
                <a:lumMod val="40000"/>
                <a:lumOff val="6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GB" sz="1050" b="1" i="0" u="none" strike="noStrike" kern="1200" cap="none" spc="0" normalizeH="0" baseline="0" noProof="0" dirty="0">
                <a:ln>
                  <a:noFill/>
                </a:ln>
                <a:solidFill>
                  <a:prstClr val="white"/>
                </a:solidFill>
                <a:effectLst/>
                <a:uLnTx/>
                <a:uFillTx/>
                <a:latin typeface="Arial"/>
                <a:ea typeface="+mn-ea"/>
                <a:cs typeface="+mn-cs"/>
              </a:rPr>
              <a:t>M</a:t>
            </a:r>
            <a:endParaRPr kumimoji="0" lang="en-US" sz="1050" b="1" i="0" u="none" strike="noStrike" kern="1200" cap="none" spc="0" normalizeH="0" baseline="0" noProof="0" dirty="0">
              <a:ln>
                <a:noFill/>
              </a:ln>
              <a:solidFill>
                <a:prstClr val="white"/>
              </a:solidFill>
              <a:effectLst/>
              <a:uLnTx/>
              <a:uFillTx/>
              <a:latin typeface="Arial"/>
              <a:ea typeface="+mn-ea"/>
              <a:cs typeface="+mn-cs"/>
            </a:endParaRPr>
          </a:p>
        </p:txBody>
      </p:sp>
      <p:sp>
        <p:nvSpPr>
          <p:cNvPr id="26" name="Oval 25">
            <a:extLst>
              <a:ext uri="{FF2B5EF4-FFF2-40B4-BE49-F238E27FC236}">
                <a16:creationId xmlns:a16="http://schemas.microsoft.com/office/drawing/2014/main" id="{91AA6C0A-F996-4C92-A997-F6CB3312E9BE}"/>
              </a:ext>
            </a:extLst>
          </p:cNvPr>
          <p:cNvSpPr/>
          <p:nvPr/>
        </p:nvSpPr>
        <p:spPr>
          <a:xfrm>
            <a:off x="4321033" y="4342572"/>
            <a:ext cx="360000" cy="360000"/>
          </a:xfrm>
          <a:prstGeom prst="ellipse">
            <a:avLst/>
          </a:prstGeom>
          <a:solidFill>
            <a:schemeClr val="accent1">
              <a:lumMod val="40000"/>
              <a:lumOff val="60000"/>
            </a:schemeClr>
          </a:solidFill>
          <a:ln w="19050">
            <a:solidFill>
              <a:schemeClr val="accent1">
                <a:lumMod val="40000"/>
                <a:lumOff val="6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GB" sz="1050" b="1" i="0" u="none" strike="noStrike" kern="1200" cap="none" spc="0" normalizeH="0" baseline="0" noProof="0" dirty="0">
                <a:ln>
                  <a:noFill/>
                </a:ln>
                <a:solidFill>
                  <a:prstClr val="white"/>
                </a:solidFill>
                <a:effectLst/>
                <a:uLnTx/>
                <a:uFillTx/>
                <a:latin typeface="Arial"/>
                <a:ea typeface="+mn-ea"/>
                <a:cs typeface="+mn-cs"/>
              </a:rPr>
              <a:t>M</a:t>
            </a:r>
            <a:endParaRPr kumimoji="0" lang="en-US" sz="1050" b="1" i="0" u="none" strike="noStrike" kern="1200" cap="none" spc="0" normalizeH="0" baseline="0" noProof="0" dirty="0">
              <a:ln>
                <a:noFill/>
              </a:ln>
              <a:solidFill>
                <a:prstClr val="white"/>
              </a:solidFill>
              <a:effectLst/>
              <a:uLnTx/>
              <a:uFillTx/>
              <a:latin typeface="Arial"/>
              <a:ea typeface="+mn-ea"/>
              <a:cs typeface="+mn-cs"/>
            </a:endParaRPr>
          </a:p>
        </p:txBody>
      </p:sp>
      <p:sp>
        <p:nvSpPr>
          <p:cNvPr id="27" name="Oval 26">
            <a:extLst>
              <a:ext uri="{FF2B5EF4-FFF2-40B4-BE49-F238E27FC236}">
                <a16:creationId xmlns:a16="http://schemas.microsoft.com/office/drawing/2014/main" id="{400408F5-4A23-47ED-8AE2-CD7EFA3FFED7}"/>
              </a:ext>
            </a:extLst>
          </p:cNvPr>
          <p:cNvSpPr/>
          <p:nvPr/>
        </p:nvSpPr>
        <p:spPr>
          <a:xfrm>
            <a:off x="5403689" y="1881648"/>
            <a:ext cx="360000" cy="360000"/>
          </a:xfrm>
          <a:prstGeom prst="ellipse">
            <a:avLst/>
          </a:prstGeom>
          <a:solidFill>
            <a:schemeClr val="accent1">
              <a:lumMod val="60000"/>
              <a:lumOff val="40000"/>
            </a:schemeClr>
          </a:solidFill>
          <a:ln w="19050">
            <a:solidFill>
              <a:schemeClr val="accent1">
                <a:lumMod val="60000"/>
                <a:lumOff val="4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GB" sz="1050" b="1" i="0" u="none" strike="noStrike" kern="1200" cap="none" spc="0" normalizeH="0" baseline="0" noProof="0" dirty="0">
                <a:ln>
                  <a:noFill/>
                </a:ln>
                <a:solidFill>
                  <a:prstClr val="white"/>
                </a:solidFill>
                <a:effectLst/>
                <a:uLnTx/>
                <a:uFillTx/>
                <a:latin typeface="Arial"/>
                <a:ea typeface="+mn-ea"/>
                <a:cs typeface="+mn-cs"/>
              </a:rPr>
              <a:t>S</a:t>
            </a:r>
            <a:endParaRPr kumimoji="0" lang="en-US" sz="1050" b="1" i="0" u="none" strike="noStrike" kern="1200" cap="none" spc="0" normalizeH="0" baseline="0" noProof="0" dirty="0">
              <a:ln>
                <a:noFill/>
              </a:ln>
              <a:solidFill>
                <a:prstClr val="white"/>
              </a:solidFill>
              <a:effectLst/>
              <a:uLnTx/>
              <a:uFillTx/>
              <a:latin typeface="Arial"/>
              <a:ea typeface="+mn-ea"/>
              <a:cs typeface="+mn-cs"/>
            </a:endParaRPr>
          </a:p>
        </p:txBody>
      </p:sp>
      <p:sp>
        <p:nvSpPr>
          <p:cNvPr id="28" name="Oval 27">
            <a:extLst>
              <a:ext uri="{FF2B5EF4-FFF2-40B4-BE49-F238E27FC236}">
                <a16:creationId xmlns:a16="http://schemas.microsoft.com/office/drawing/2014/main" id="{E8F8BA3E-D5FF-44A3-9DE4-EF6281518E5B}"/>
              </a:ext>
            </a:extLst>
          </p:cNvPr>
          <p:cNvSpPr/>
          <p:nvPr/>
        </p:nvSpPr>
        <p:spPr>
          <a:xfrm>
            <a:off x="5373383" y="3203788"/>
            <a:ext cx="360000" cy="360000"/>
          </a:xfrm>
          <a:prstGeom prst="ellipse">
            <a:avLst/>
          </a:prstGeom>
          <a:solidFill>
            <a:schemeClr val="accent1">
              <a:lumMod val="60000"/>
              <a:lumOff val="40000"/>
            </a:schemeClr>
          </a:solidFill>
          <a:ln w="19050">
            <a:solidFill>
              <a:schemeClr val="accent1">
                <a:lumMod val="60000"/>
                <a:lumOff val="4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GB" sz="1050" b="1" i="0" u="none" strike="noStrike" kern="1200" cap="none" spc="0" normalizeH="0" baseline="0" noProof="0" dirty="0">
                <a:ln>
                  <a:noFill/>
                </a:ln>
                <a:solidFill>
                  <a:prstClr val="white"/>
                </a:solidFill>
                <a:effectLst/>
                <a:uLnTx/>
                <a:uFillTx/>
                <a:latin typeface="Arial"/>
                <a:ea typeface="+mn-ea"/>
                <a:cs typeface="+mn-cs"/>
              </a:rPr>
              <a:t>S</a:t>
            </a:r>
            <a:endParaRPr kumimoji="0" lang="en-US" sz="1050" b="1" i="0" u="none" strike="noStrike" kern="1200" cap="none" spc="0" normalizeH="0" baseline="0" noProof="0" dirty="0">
              <a:ln>
                <a:noFill/>
              </a:ln>
              <a:solidFill>
                <a:prstClr val="white"/>
              </a:solidFill>
              <a:effectLst/>
              <a:uLnTx/>
              <a:uFillTx/>
              <a:latin typeface="Arial"/>
              <a:ea typeface="+mn-ea"/>
              <a:cs typeface="+mn-cs"/>
            </a:endParaRPr>
          </a:p>
        </p:txBody>
      </p:sp>
      <p:sp>
        <p:nvSpPr>
          <p:cNvPr id="29" name="Oval 28">
            <a:extLst>
              <a:ext uri="{FF2B5EF4-FFF2-40B4-BE49-F238E27FC236}">
                <a16:creationId xmlns:a16="http://schemas.microsoft.com/office/drawing/2014/main" id="{8EA5C786-EBD3-4FAE-BF97-B9F6900928C0}"/>
              </a:ext>
            </a:extLst>
          </p:cNvPr>
          <p:cNvSpPr/>
          <p:nvPr/>
        </p:nvSpPr>
        <p:spPr>
          <a:xfrm>
            <a:off x="5373383" y="3789248"/>
            <a:ext cx="360000" cy="360000"/>
          </a:xfrm>
          <a:prstGeom prst="ellipse">
            <a:avLst/>
          </a:prstGeom>
          <a:solidFill>
            <a:schemeClr val="accent1">
              <a:lumMod val="60000"/>
              <a:lumOff val="40000"/>
            </a:schemeClr>
          </a:solidFill>
          <a:ln w="19050">
            <a:solidFill>
              <a:schemeClr val="accent1">
                <a:lumMod val="60000"/>
                <a:lumOff val="4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GB" sz="1050" b="1" i="0" u="none" strike="noStrike" kern="1200" cap="none" spc="0" normalizeH="0" baseline="0" noProof="0" dirty="0">
                <a:ln>
                  <a:noFill/>
                </a:ln>
                <a:solidFill>
                  <a:prstClr val="white"/>
                </a:solidFill>
                <a:effectLst/>
                <a:uLnTx/>
                <a:uFillTx/>
                <a:latin typeface="Arial"/>
                <a:ea typeface="+mn-ea"/>
                <a:cs typeface="+mn-cs"/>
              </a:rPr>
              <a:t>S</a:t>
            </a:r>
            <a:endParaRPr kumimoji="0" lang="en-US" sz="1050" b="1" i="0" u="none" strike="noStrike" kern="1200" cap="none" spc="0" normalizeH="0" baseline="0" noProof="0" dirty="0">
              <a:ln>
                <a:noFill/>
              </a:ln>
              <a:solidFill>
                <a:prstClr val="white"/>
              </a:solidFill>
              <a:effectLst/>
              <a:uLnTx/>
              <a:uFillTx/>
              <a:latin typeface="Arial"/>
              <a:ea typeface="+mn-ea"/>
              <a:cs typeface="+mn-cs"/>
            </a:endParaRPr>
          </a:p>
        </p:txBody>
      </p:sp>
      <p:sp>
        <p:nvSpPr>
          <p:cNvPr id="30" name="Oval 29">
            <a:extLst>
              <a:ext uri="{FF2B5EF4-FFF2-40B4-BE49-F238E27FC236}">
                <a16:creationId xmlns:a16="http://schemas.microsoft.com/office/drawing/2014/main" id="{6D27F9F4-19FB-4F90-99E8-45C2AFD57055}"/>
              </a:ext>
            </a:extLst>
          </p:cNvPr>
          <p:cNvSpPr/>
          <p:nvPr/>
        </p:nvSpPr>
        <p:spPr>
          <a:xfrm>
            <a:off x="5389425" y="4342572"/>
            <a:ext cx="360000" cy="360000"/>
          </a:xfrm>
          <a:prstGeom prst="ellipse">
            <a:avLst/>
          </a:prstGeom>
          <a:solidFill>
            <a:schemeClr val="accent1">
              <a:lumMod val="60000"/>
              <a:lumOff val="40000"/>
            </a:schemeClr>
          </a:solidFill>
          <a:ln w="19050">
            <a:solidFill>
              <a:schemeClr val="accent1">
                <a:lumMod val="60000"/>
                <a:lumOff val="4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GB" sz="1050" b="1" i="0" u="none" strike="noStrike" kern="1200" cap="none" spc="0" normalizeH="0" baseline="0" noProof="0" dirty="0">
                <a:ln>
                  <a:noFill/>
                </a:ln>
                <a:solidFill>
                  <a:prstClr val="white"/>
                </a:solidFill>
                <a:effectLst/>
                <a:uLnTx/>
                <a:uFillTx/>
                <a:latin typeface="Arial"/>
                <a:ea typeface="+mn-ea"/>
                <a:cs typeface="+mn-cs"/>
              </a:rPr>
              <a:t>S</a:t>
            </a:r>
            <a:endParaRPr kumimoji="0" lang="en-US" sz="1050" b="1" i="0" u="none" strike="noStrike" kern="1200" cap="none" spc="0" normalizeH="0" baseline="0" noProof="0" dirty="0">
              <a:ln>
                <a:noFill/>
              </a:ln>
              <a:solidFill>
                <a:prstClr val="white"/>
              </a:solidFill>
              <a:effectLst/>
              <a:uLnTx/>
              <a:uFillTx/>
              <a:latin typeface="Arial"/>
              <a:ea typeface="+mn-ea"/>
              <a:cs typeface="+mn-cs"/>
            </a:endParaRPr>
          </a:p>
        </p:txBody>
      </p:sp>
      <p:sp>
        <p:nvSpPr>
          <p:cNvPr id="31" name="Oval 30">
            <a:extLst>
              <a:ext uri="{FF2B5EF4-FFF2-40B4-BE49-F238E27FC236}">
                <a16:creationId xmlns:a16="http://schemas.microsoft.com/office/drawing/2014/main" id="{58E80F7F-FB2F-4897-8A90-AA07C34E6B2A}"/>
              </a:ext>
            </a:extLst>
          </p:cNvPr>
          <p:cNvSpPr/>
          <p:nvPr/>
        </p:nvSpPr>
        <p:spPr>
          <a:xfrm>
            <a:off x="6472159" y="3203788"/>
            <a:ext cx="360000" cy="360000"/>
          </a:xfrm>
          <a:prstGeom prst="ellipse">
            <a:avLst/>
          </a:prstGeom>
          <a:solidFill>
            <a:schemeClr val="tx2">
              <a:lumMod val="75000"/>
            </a:schemeClr>
          </a:solidFill>
          <a:ln w="19050">
            <a:solidFill>
              <a:schemeClr val="tx2">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GB" sz="1050" b="1" i="0" u="none" strike="noStrike" kern="1200" cap="none" spc="0" normalizeH="0" baseline="0" noProof="0" dirty="0">
                <a:ln>
                  <a:noFill/>
                </a:ln>
                <a:solidFill>
                  <a:prstClr val="white"/>
                </a:solidFill>
                <a:effectLst/>
                <a:uLnTx/>
                <a:uFillTx/>
                <a:latin typeface="Arial"/>
                <a:ea typeface="+mn-ea"/>
                <a:cs typeface="+mn-cs"/>
              </a:rPr>
              <a:t>C</a:t>
            </a:r>
            <a:endParaRPr kumimoji="0" lang="en-US" sz="1050" b="1" i="0" u="none" strike="noStrike" kern="1200" cap="none" spc="0" normalizeH="0" baseline="0" noProof="0" dirty="0">
              <a:ln>
                <a:noFill/>
              </a:ln>
              <a:solidFill>
                <a:prstClr val="white"/>
              </a:solidFill>
              <a:effectLst/>
              <a:uLnTx/>
              <a:uFillTx/>
              <a:latin typeface="Arial"/>
              <a:ea typeface="+mn-ea"/>
              <a:cs typeface="+mn-cs"/>
            </a:endParaRPr>
          </a:p>
        </p:txBody>
      </p:sp>
      <p:sp>
        <p:nvSpPr>
          <p:cNvPr id="34" name="Oval 33">
            <a:extLst>
              <a:ext uri="{FF2B5EF4-FFF2-40B4-BE49-F238E27FC236}">
                <a16:creationId xmlns:a16="http://schemas.microsoft.com/office/drawing/2014/main" id="{566E59C3-31EA-4ECE-9455-92055ABF407A}"/>
              </a:ext>
            </a:extLst>
          </p:cNvPr>
          <p:cNvSpPr/>
          <p:nvPr/>
        </p:nvSpPr>
        <p:spPr>
          <a:xfrm>
            <a:off x="5365933" y="5232528"/>
            <a:ext cx="360000" cy="360000"/>
          </a:xfrm>
          <a:prstGeom prst="ellipse">
            <a:avLst/>
          </a:prstGeom>
          <a:solidFill>
            <a:schemeClr val="accent1">
              <a:lumMod val="60000"/>
              <a:lumOff val="40000"/>
            </a:schemeClr>
          </a:solidFill>
          <a:ln w="19050">
            <a:solidFill>
              <a:schemeClr val="accent1">
                <a:lumMod val="60000"/>
                <a:lumOff val="4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GB" sz="1050" b="1" i="0" u="none" strike="noStrike" kern="1200" cap="none" spc="0" normalizeH="0" baseline="0" noProof="0" dirty="0">
                <a:ln>
                  <a:noFill/>
                </a:ln>
                <a:solidFill>
                  <a:prstClr val="white"/>
                </a:solidFill>
                <a:effectLst/>
                <a:uLnTx/>
                <a:uFillTx/>
                <a:latin typeface="Arial"/>
                <a:ea typeface="+mn-ea"/>
                <a:cs typeface="+mn-cs"/>
              </a:rPr>
              <a:t>S</a:t>
            </a:r>
            <a:endParaRPr kumimoji="0" lang="en-US" sz="1050" b="1" i="0" u="none" strike="noStrike" kern="1200" cap="none" spc="0" normalizeH="0" baseline="0" noProof="0" dirty="0">
              <a:ln>
                <a:noFill/>
              </a:ln>
              <a:solidFill>
                <a:prstClr val="white"/>
              </a:solidFill>
              <a:effectLst/>
              <a:uLnTx/>
              <a:uFillTx/>
              <a:latin typeface="Arial"/>
              <a:ea typeface="+mn-ea"/>
              <a:cs typeface="+mn-cs"/>
            </a:endParaRPr>
          </a:p>
        </p:txBody>
      </p:sp>
      <p:sp>
        <p:nvSpPr>
          <p:cNvPr id="35" name="Oval 34">
            <a:extLst>
              <a:ext uri="{FF2B5EF4-FFF2-40B4-BE49-F238E27FC236}">
                <a16:creationId xmlns:a16="http://schemas.microsoft.com/office/drawing/2014/main" id="{09A2422A-F329-44AE-B96E-CCB3A6CBA10C}"/>
              </a:ext>
            </a:extLst>
          </p:cNvPr>
          <p:cNvSpPr/>
          <p:nvPr/>
        </p:nvSpPr>
        <p:spPr>
          <a:xfrm>
            <a:off x="4304991" y="6115061"/>
            <a:ext cx="360000" cy="360000"/>
          </a:xfrm>
          <a:prstGeom prst="ellipse">
            <a:avLst/>
          </a:prstGeom>
          <a:solidFill>
            <a:schemeClr val="accent1">
              <a:lumMod val="40000"/>
              <a:lumOff val="60000"/>
            </a:schemeClr>
          </a:solidFill>
          <a:ln w="19050">
            <a:solidFill>
              <a:schemeClr val="accent1">
                <a:lumMod val="40000"/>
                <a:lumOff val="6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GB" sz="1050" b="1" i="0" u="none" strike="noStrike" kern="1200" cap="none" spc="0" normalizeH="0" baseline="0" noProof="0" dirty="0">
                <a:ln>
                  <a:noFill/>
                </a:ln>
                <a:solidFill>
                  <a:prstClr val="white"/>
                </a:solidFill>
                <a:effectLst/>
                <a:uLnTx/>
                <a:uFillTx/>
                <a:latin typeface="Arial"/>
                <a:ea typeface="+mn-ea"/>
                <a:cs typeface="+mn-cs"/>
              </a:rPr>
              <a:t>M</a:t>
            </a:r>
            <a:endParaRPr kumimoji="0" lang="en-US" sz="1050" b="1" i="0" u="none" strike="noStrike" kern="1200" cap="none" spc="0" normalizeH="0" baseline="0" noProof="0" dirty="0">
              <a:ln>
                <a:noFill/>
              </a:ln>
              <a:solidFill>
                <a:prstClr val="white"/>
              </a:solidFill>
              <a:effectLst/>
              <a:uLnTx/>
              <a:uFillTx/>
              <a:latin typeface="Arial"/>
              <a:ea typeface="+mn-ea"/>
              <a:cs typeface="+mn-cs"/>
            </a:endParaRPr>
          </a:p>
        </p:txBody>
      </p:sp>
      <p:sp>
        <p:nvSpPr>
          <p:cNvPr id="9" name="TextBox 8">
            <a:extLst>
              <a:ext uri="{FF2B5EF4-FFF2-40B4-BE49-F238E27FC236}">
                <a16:creationId xmlns:a16="http://schemas.microsoft.com/office/drawing/2014/main" id="{DEB1BDBE-E635-4A17-8C3D-EC7E2C0D4A1B}"/>
              </a:ext>
            </a:extLst>
          </p:cNvPr>
          <p:cNvSpPr txBox="1"/>
          <p:nvPr/>
        </p:nvSpPr>
        <p:spPr>
          <a:xfrm>
            <a:off x="442145" y="3458722"/>
            <a:ext cx="974530" cy="138499"/>
          </a:xfrm>
          <a:prstGeom prst="rect">
            <a:avLst/>
          </a:prstGeom>
          <a:noFill/>
        </p:spPr>
        <p:txBody>
          <a:bodyPr wrap="square" lIns="0" tIns="0" rIns="0" bIns="0" rtlCol="0">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charset="0"/>
                <a:ea typeface="+mn-ea"/>
                <a:cs typeface="+mn-cs"/>
              </a:rPr>
              <a:t>NCT04280705</a:t>
            </a:r>
          </a:p>
        </p:txBody>
      </p:sp>
      <p:sp>
        <p:nvSpPr>
          <p:cNvPr id="11" name="TextBox 10">
            <a:extLst>
              <a:ext uri="{FF2B5EF4-FFF2-40B4-BE49-F238E27FC236}">
                <a16:creationId xmlns:a16="http://schemas.microsoft.com/office/drawing/2014/main" id="{181C429C-DCCD-42D7-B75B-68E77781145C}"/>
              </a:ext>
            </a:extLst>
          </p:cNvPr>
          <p:cNvSpPr txBox="1"/>
          <p:nvPr/>
        </p:nvSpPr>
        <p:spPr>
          <a:xfrm>
            <a:off x="987333" y="5248650"/>
            <a:ext cx="574767" cy="166199"/>
          </a:xfrm>
          <a:prstGeom prst="rect">
            <a:avLst/>
          </a:prstGeom>
          <a:noFill/>
        </p:spPr>
        <p:txBody>
          <a:bodyPr wrap="square" lIns="0" tIns="0" rIns="0" bIns="0" rtlCol="0">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charset="0"/>
                <a:ea typeface="+mn-ea"/>
                <a:cs typeface="+mn-cs"/>
              </a:rPr>
              <a:t>China</a:t>
            </a:r>
          </a:p>
        </p:txBody>
      </p:sp>
      <p:sp>
        <p:nvSpPr>
          <p:cNvPr id="37" name="TextBox 36">
            <a:extLst>
              <a:ext uri="{FF2B5EF4-FFF2-40B4-BE49-F238E27FC236}">
                <a16:creationId xmlns:a16="http://schemas.microsoft.com/office/drawing/2014/main" id="{A59973A7-72BC-424E-B2A5-48D864C3C49E}"/>
              </a:ext>
            </a:extLst>
          </p:cNvPr>
          <p:cNvSpPr txBox="1"/>
          <p:nvPr/>
        </p:nvSpPr>
        <p:spPr>
          <a:xfrm>
            <a:off x="949233" y="6239250"/>
            <a:ext cx="574767" cy="166199"/>
          </a:xfrm>
          <a:prstGeom prst="rect">
            <a:avLst/>
          </a:prstGeom>
          <a:noFill/>
        </p:spPr>
        <p:txBody>
          <a:bodyPr wrap="square" lIns="0" tIns="0" rIns="0" bIns="0" rtlCol="0">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charset="0"/>
                <a:ea typeface="+mn-ea"/>
                <a:cs typeface="+mn-cs"/>
              </a:rPr>
              <a:t>China</a:t>
            </a:r>
          </a:p>
        </p:txBody>
      </p:sp>
      <p:sp>
        <p:nvSpPr>
          <p:cNvPr id="38" name="TextBox 37">
            <a:extLst>
              <a:ext uri="{FF2B5EF4-FFF2-40B4-BE49-F238E27FC236}">
                <a16:creationId xmlns:a16="http://schemas.microsoft.com/office/drawing/2014/main" id="{3D655C67-3556-47BA-870B-6432BBB3FAB3}"/>
              </a:ext>
            </a:extLst>
          </p:cNvPr>
          <p:cNvSpPr txBox="1"/>
          <p:nvPr/>
        </p:nvSpPr>
        <p:spPr>
          <a:xfrm>
            <a:off x="442145" y="2146482"/>
            <a:ext cx="974530" cy="138499"/>
          </a:xfrm>
          <a:prstGeom prst="rect">
            <a:avLst/>
          </a:prstGeom>
          <a:noFill/>
        </p:spPr>
        <p:txBody>
          <a:bodyPr wrap="square" lIns="0" tIns="0" rIns="0" bIns="0" rtlCol="0">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charset="0"/>
                <a:ea typeface="+mn-ea"/>
                <a:cs typeface="+mn-cs"/>
              </a:rPr>
              <a:t>NCT04292899</a:t>
            </a:r>
          </a:p>
        </p:txBody>
      </p:sp>
      <p:sp>
        <p:nvSpPr>
          <p:cNvPr id="39" name="TextBox 38">
            <a:extLst>
              <a:ext uri="{FF2B5EF4-FFF2-40B4-BE49-F238E27FC236}">
                <a16:creationId xmlns:a16="http://schemas.microsoft.com/office/drawing/2014/main" id="{EAF3F87B-C813-4284-AE16-01F2EEF794C7}"/>
              </a:ext>
            </a:extLst>
          </p:cNvPr>
          <p:cNvSpPr txBox="1"/>
          <p:nvPr/>
        </p:nvSpPr>
        <p:spPr>
          <a:xfrm>
            <a:off x="442145" y="2758664"/>
            <a:ext cx="974530" cy="153888"/>
          </a:xfrm>
          <a:prstGeom prst="rect">
            <a:avLst/>
          </a:prstGeom>
          <a:noFill/>
        </p:spPr>
        <p:txBody>
          <a:bodyPr wrap="square" lIns="0" tIns="0" rIns="0" bIns="0" rtlCol="0">
            <a:spAutoFit/>
          </a:bodyPr>
          <a:lstStyle/>
          <a:p>
            <a:pPr marL="0" marR="0" lvl="0" indent="0" algn="l" defTabSz="914377" rtl="0" eaLnBrk="1" fontAlgn="base"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charset="0"/>
                <a:ea typeface="+mn-ea"/>
                <a:cs typeface="+mn-cs"/>
              </a:rPr>
              <a:t>NCT04292730</a:t>
            </a:r>
          </a:p>
        </p:txBody>
      </p:sp>
      <p:sp>
        <p:nvSpPr>
          <p:cNvPr id="40" name="TextBox 39">
            <a:extLst>
              <a:ext uri="{FF2B5EF4-FFF2-40B4-BE49-F238E27FC236}">
                <a16:creationId xmlns:a16="http://schemas.microsoft.com/office/drawing/2014/main" id="{D8CB07BB-B48B-4821-99E0-45F7FD46EF3F}"/>
              </a:ext>
            </a:extLst>
          </p:cNvPr>
          <p:cNvSpPr txBox="1"/>
          <p:nvPr/>
        </p:nvSpPr>
        <p:spPr>
          <a:xfrm>
            <a:off x="442145" y="3887799"/>
            <a:ext cx="974530" cy="338554"/>
          </a:xfrm>
          <a:prstGeom prst="rect">
            <a:avLst/>
          </a:prstGeom>
          <a:noFill/>
        </p:spPr>
        <p:txBody>
          <a:bodyPr wrap="squar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Discovery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NCT04315948</a:t>
            </a:r>
            <a:endParaRPr kumimoji="0" lang="en-US" sz="10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41" name="Oval 40">
            <a:extLst>
              <a:ext uri="{FF2B5EF4-FFF2-40B4-BE49-F238E27FC236}">
                <a16:creationId xmlns:a16="http://schemas.microsoft.com/office/drawing/2014/main" id="{300E52D4-7886-4429-8BE2-AF711ADF9C10}"/>
              </a:ext>
            </a:extLst>
          </p:cNvPr>
          <p:cNvSpPr/>
          <p:nvPr/>
        </p:nvSpPr>
        <p:spPr>
          <a:xfrm>
            <a:off x="7571374" y="2541916"/>
            <a:ext cx="360000" cy="360000"/>
          </a:xfrm>
          <a:prstGeom prst="ellipse">
            <a:avLst/>
          </a:prstGeom>
          <a:solidFill>
            <a:schemeClr val="bg1">
              <a:lumMod val="65000"/>
            </a:schemeClr>
          </a:solidFill>
          <a:ln w="19050">
            <a:solidFill>
              <a:schemeClr val="bg1">
                <a:lumMod val="6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GB" sz="1000" b="1" i="0" u="none" strike="noStrike" kern="1200" cap="none" spc="0" normalizeH="0" baseline="0" noProof="0" dirty="0">
                <a:ln>
                  <a:noFill/>
                </a:ln>
                <a:solidFill>
                  <a:prstClr val="white"/>
                </a:solidFill>
                <a:effectLst/>
                <a:uLnTx/>
                <a:uFillTx/>
                <a:latin typeface="Arial"/>
                <a:ea typeface="+mn-ea"/>
                <a:cs typeface="+mn-cs"/>
              </a:rPr>
              <a:t>SoC</a:t>
            </a:r>
            <a:endParaRPr kumimoji="0" lang="en-US" sz="1000" b="1" i="0" u="none" strike="noStrike" kern="1200" cap="none" spc="0" normalizeH="0" baseline="0" noProof="0" dirty="0">
              <a:ln>
                <a:noFill/>
              </a:ln>
              <a:solidFill>
                <a:prstClr val="white"/>
              </a:solidFill>
              <a:effectLst/>
              <a:uLnTx/>
              <a:uFillTx/>
              <a:latin typeface="Arial"/>
              <a:ea typeface="+mn-ea"/>
              <a:cs typeface="+mn-cs"/>
            </a:endParaRPr>
          </a:p>
        </p:txBody>
      </p:sp>
      <p:sp>
        <p:nvSpPr>
          <p:cNvPr id="36" name="Oval 35">
            <a:extLst>
              <a:ext uri="{FF2B5EF4-FFF2-40B4-BE49-F238E27FC236}">
                <a16:creationId xmlns:a16="http://schemas.microsoft.com/office/drawing/2014/main" id="{46C0CEC8-5752-480E-92E4-FC89ED51A611}"/>
              </a:ext>
            </a:extLst>
          </p:cNvPr>
          <p:cNvSpPr/>
          <p:nvPr/>
        </p:nvSpPr>
        <p:spPr>
          <a:xfrm>
            <a:off x="6454740" y="3826451"/>
            <a:ext cx="360000" cy="360000"/>
          </a:xfrm>
          <a:prstGeom prst="ellipse">
            <a:avLst/>
          </a:prstGeom>
          <a:solidFill>
            <a:schemeClr val="tx2">
              <a:lumMod val="75000"/>
            </a:schemeClr>
          </a:solidFill>
          <a:ln w="19050">
            <a:solidFill>
              <a:schemeClr val="tx2">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GB" sz="1050" b="1" i="0" u="none" strike="noStrike" kern="1200" cap="none" spc="0" normalizeH="0" baseline="0" noProof="0" dirty="0">
                <a:ln>
                  <a:noFill/>
                </a:ln>
                <a:solidFill>
                  <a:prstClr val="white"/>
                </a:solidFill>
                <a:effectLst/>
                <a:uLnTx/>
                <a:uFillTx/>
                <a:latin typeface="Arial"/>
                <a:ea typeface="+mn-ea"/>
                <a:cs typeface="+mn-cs"/>
              </a:rPr>
              <a:t>C</a:t>
            </a:r>
            <a:endParaRPr kumimoji="0" lang="en-US" sz="1050" b="1" i="0" u="none" strike="noStrike" kern="1200" cap="none" spc="0" normalizeH="0" baseline="0" noProof="0" dirty="0">
              <a:ln>
                <a:noFill/>
              </a:ln>
              <a:solidFill>
                <a:prstClr val="white"/>
              </a:solidFill>
              <a:effectLst/>
              <a:uLnTx/>
              <a:uFillTx/>
              <a:latin typeface="Arial"/>
              <a:ea typeface="+mn-ea"/>
              <a:cs typeface="+mn-cs"/>
            </a:endParaRPr>
          </a:p>
        </p:txBody>
      </p:sp>
      <p:sp>
        <p:nvSpPr>
          <p:cNvPr id="42" name="Oval 41">
            <a:extLst>
              <a:ext uri="{FF2B5EF4-FFF2-40B4-BE49-F238E27FC236}">
                <a16:creationId xmlns:a16="http://schemas.microsoft.com/office/drawing/2014/main" id="{5A1096A5-F9CB-4947-A34C-F345DCD220B5}"/>
              </a:ext>
            </a:extLst>
          </p:cNvPr>
          <p:cNvSpPr/>
          <p:nvPr/>
        </p:nvSpPr>
        <p:spPr>
          <a:xfrm>
            <a:off x="6454741" y="4348966"/>
            <a:ext cx="360000" cy="360000"/>
          </a:xfrm>
          <a:prstGeom prst="ellipse">
            <a:avLst/>
          </a:prstGeom>
          <a:solidFill>
            <a:schemeClr val="tx2">
              <a:lumMod val="75000"/>
            </a:schemeClr>
          </a:solidFill>
          <a:ln w="19050">
            <a:solidFill>
              <a:schemeClr val="tx2">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GB" sz="1050" b="1" i="0" u="none" strike="noStrike" kern="1200" cap="none" spc="0" normalizeH="0" baseline="0" noProof="0" dirty="0">
                <a:ln>
                  <a:noFill/>
                </a:ln>
                <a:solidFill>
                  <a:prstClr val="white"/>
                </a:solidFill>
                <a:effectLst/>
                <a:uLnTx/>
                <a:uFillTx/>
                <a:latin typeface="Arial"/>
                <a:ea typeface="+mn-ea"/>
                <a:cs typeface="+mn-cs"/>
              </a:rPr>
              <a:t>C</a:t>
            </a:r>
            <a:endParaRPr kumimoji="0" lang="en-US" sz="1050" b="1"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19555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2802946-8832-427C-BE0D-E83394DADF28}"/>
              </a:ext>
            </a:extLst>
          </p:cNvPr>
          <p:cNvSpPr>
            <a:spLocks noGrp="1"/>
          </p:cNvSpPr>
          <p:nvPr>
            <p:ph type="ctrTitle"/>
          </p:nvPr>
        </p:nvSpPr>
        <p:spPr/>
        <p:txBody>
          <a:bodyPr/>
          <a:lstStyle/>
          <a:p>
            <a:r>
              <a:rPr lang="en-GB" dirty="0"/>
              <a:t>RDV Gilead SIMPLE Trials</a:t>
            </a:r>
            <a:br>
              <a:rPr lang="en-GB" dirty="0"/>
            </a:br>
            <a:br>
              <a:rPr lang="en-GB" sz="2000" dirty="0"/>
            </a:br>
            <a:r>
              <a:rPr lang="en-GB" sz="2000" b="1" dirty="0"/>
              <a:t>Severe</a:t>
            </a:r>
            <a:r>
              <a:rPr lang="en-US" sz="2000" b="1" dirty="0"/>
              <a:t>	    GS-US-540-5773 - NCT04292899</a:t>
            </a:r>
            <a:br>
              <a:rPr lang="en-US" sz="2000" b="1" dirty="0"/>
            </a:br>
            <a:r>
              <a:rPr lang="en-US" sz="2000" b="1" dirty="0"/>
              <a:t>Moderate GS-US-540-5774 - NCT04292730</a:t>
            </a:r>
            <a:endParaRPr lang="en-US" dirty="0"/>
          </a:p>
        </p:txBody>
      </p:sp>
      <p:sp>
        <p:nvSpPr>
          <p:cNvPr id="6" name="Subtitle 5">
            <a:extLst>
              <a:ext uri="{FF2B5EF4-FFF2-40B4-BE49-F238E27FC236}">
                <a16:creationId xmlns:a16="http://schemas.microsoft.com/office/drawing/2014/main" id="{7775BE5F-DAF1-4BA0-9DEE-D7E49C91D00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05575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C00000"/>
                </a:solidFill>
              </a:rPr>
              <a:t>SIMPLE Study: Severe COVID-19</a:t>
            </a:r>
            <a:endParaRPr lang="en-US"/>
          </a:p>
        </p:txBody>
      </p:sp>
      <p:grpSp>
        <p:nvGrpSpPr>
          <p:cNvPr id="53" name="Group 52">
            <a:extLst>
              <a:ext uri="{FF2B5EF4-FFF2-40B4-BE49-F238E27FC236}">
                <a16:creationId xmlns:a16="http://schemas.microsoft.com/office/drawing/2014/main" id="{734827BE-79AE-F840-A7B0-E8DD8D11AFDB}"/>
              </a:ext>
            </a:extLst>
          </p:cNvPr>
          <p:cNvGrpSpPr/>
          <p:nvPr/>
        </p:nvGrpSpPr>
        <p:grpSpPr>
          <a:xfrm>
            <a:off x="4586532" y="2219573"/>
            <a:ext cx="4523160" cy="1095976"/>
            <a:chOff x="1520988" y="1352764"/>
            <a:chExt cx="3392370" cy="1367673"/>
          </a:xfrm>
        </p:grpSpPr>
        <p:sp>
          <p:nvSpPr>
            <p:cNvPr id="54" name="Rectangle 53">
              <a:extLst>
                <a:ext uri="{FF2B5EF4-FFF2-40B4-BE49-F238E27FC236}">
                  <a16:creationId xmlns:a16="http://schemas.microsoft.com/office/drawing/2014/main" id="{6A63EEF8-06D4-7F4A-A0CD-544B9E7D3946}"/>
                </a:ext>
              </a:extLst>
            </p:cNvPr>
            <p:cNvSpPr/>
            <p:nvPr/>
          </p:nvSpPr>
          <p:spPr>
            <a:xfrm>
              <a:off x="1520988" y="1489882"/>
              <a:ext cx="3392370" cy="1029909"/>
            </a:xfrm>
            <a:prstGeom prst="rect">
              <a:avLst/>
            </a:prstGeom>
            <a:noFill/>
            <a:ln w="12700">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65" name="Rectangle 64">
              <a:extLst>
                <a:ext uri="{FF2B5EF4-FFF2-40B4-BE49-F238E27FC236}">
                  <a16:creationId xmlns:a16="http://schemas.microsoft.com/office/drawing/2014/main" id="{1809FC2D-6C6C-264C-9DBA-39A921026138}"/>
                </a:ext>
              </a:extLst>
            </p:cNvPr>
            <p:cNvSpPr/>
            <p:nvPr/>
          </p:nvSpPr>
          <p:spPr>
            <a:xfrm>
              <a:off x="2104243" y="1352764"/>
              <a:ext cx="137935" cy="13676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49" name="Line 6">
            <a:extLst>
              <a:ext uri="{FF2B5EF4-FFF2-40B4-BE49-F238E27FC236}">
                <a16:creationId xmlns:a16="http://schemas.microsoft.com/office/drawing/2014/main" id="{55D8B760-9BA9-4482-BEF2-299C8C5AABC8}"/>
              </a:ext>
            </a:extLst>
          </p:cNvPr>
          <p:cNvSpPr>
            <a:spLocks noChangeShapeType="1"/>
          </p:cNvSpPr>
          <p:nvPr/>
        </p:nvSpPr>
        <p:spPr bwMode="auto">
          <a:xfrm flipV="1">
            <a:off x="4084354" y="2701451"/>
            <a:ext cx="502179" cy="0"/>
          </a:xfrm>
          <a:prstGeom prst="line">
            <a:avLst/>
          </a:prstGeom>
          <a:noFill/>
          <a:ln w="12700">
            <a:solidFill>
              <a:schemeClr val="bg1">
                <a:lumMod val="50000"/>
              </a:schemeClr>
            </a:solidFill>
            <a:round/>
            <a:headEnd/>
            <a:tailEnd/>
          </a:ln>
          <a:extLst>
            <a:ext uri="{909E8E84-426E-40DD-AFC4-6F175D3DCCD1}">
              <a14:hiddenFill xmlns:a14="http://schemas.microsoft.com/office/drawing/2010/main">
                <a:noFill/>
              </a14:hiddenFill>
            </a:ext>
          </a:extLst>
        </p:spPr>
        <p:txBody>
          <a:bodyPr/>
          <a:lstStyle/>
          <a:p>
            <a:pPr marL="0" marR="0" lvl="0" indent="0" algn="l" defTabSz="914354"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prstClr val="black"/>
              </a:solidFill>
              <a:effectLst/>
              <a:uLnTx/>
              <a:uFillTx/>
              <a:latin typeface="Arial"/>
              <a:ea typeface="+mn-ea"/>
              <a:cs typeface="+mn-cs"/>
            </a:endParaRPr>
          </a:p>
        </p:txBody>
      </p:sp>
      <p:sp>
        <p:nvSpPr>
          <p:cNvPr id="51" name="Rounded Rectangle 13">
            <a:extLst>
              <a:ext uri="{FF2B5EF4-FFF2-40B4-BE49-F238E27FC236}">
                <a16:creationId xmlns:a16="http://schemas.microsoft.com/office/drawing/2014/main" id="{3ED5B408-ABA0-41B2-8692-7761D998C399}"/>
              </a:ext>
            </a:extLst>
          </p:cNvPr>
          <p:cNvSpPr/>
          <p:nvPr/>
        </p:nvSpPr>
        <p:spPr bwMode="auto">
          <a:xfrm>
            <a:off x="5333957" y="2043505"/>
            <a:ext cx="3274705" cy="612774"/>
          </a:xfrm>
          <a:prstGeom prst="rect">
            <a:avLst/>
          </a:prstGeom>
          <a:solidFill>
            <a:srgbClr val="C00000"/>
          </a:solidFill>
          <a:ln w="19050" cap="flat" cmpd="sng" algn="ctr">
            <a:noFill/>
            <a:prstDash val="solid"/>
            <a:miter lim="800000"/>
          </a:ln>
          <a:effectLst/>
        </p:spPr>
        <p:txBody>
          <a:bodyPr anchor="ctr"/>
          <a:lstStyle/>
          <a:p>
            <a:pPr marL="0" marR="0" lvl="0" indent="0" algn="ctr" defTabSz="914354" rtl="0" eaLnBrk="0" fontAlgn="base" latinLnBrk="0" hangingPunct="0">
              <a:lnSpc>
                <a:spcPct val="100000"/>
              </a:lnSpc>
              <a:spcBef>
                <a:spcPct val="0"/>
              </a:spcBef>
              <a:spcAft>
                <a:spcPct val="0"/>
              </a:spcAft>
              <a:buClr>
                <a:srgbClr val="990000"/>
              </a:buClr>
              <a:buSzPct val="120000"/>
              <a:buFontTx/>
              <a:buNone/>
              <a:tabLst/>
              <a:defRPr/>
            </a:pPr>
            <a:r>
              <a:rPr kumimoji="0" lang="en-US" sz="1200" b="1" i="0" u="none" strike="noStrike" kern="0" cap="none" spc="0" normalizeH="0" baseline="0" noProof="0" dirty="0">
                <a:ln>
                  <a:noFill/>
                </a:ln>
                <a:solidFill>
                  <a:srgbClr val="FFFFFF"/>
                </a:solidFill>
                <a:effectLst/>
                <a:uLnTx/>
                <a:uFillTx/>
                <a:latin typeface="Arial" panose="020B0604020202020204" pitchFamily="34" charset="0"/>
                <a:ea typeface="MS Mincho" pitchFamily="49" charset="-128"/>
                <a:cs typeface="Arial" panose="020B0604020202020204" pitchFamily="34" charset="0"/>
              </a:rPr>
              <a:t>RDV 200 mg loading/100 mg QD IV 10D + SoC</a:t>
            </a:r>
          </a:p>
        </p:txBody>
      </p:sp>
      <p:sp>
        <p:nvSpPr>
          <p:cNvPr id="52" name="TextBox 11">
            <a:extLst>
              <a:ext uri="{FF2B5EF4-FFF2-40B4-BE49-F238E27FC236}">
                <a16:creationId xmlns:a16="http://schemas.microsoft.com/office/drawing/2014/main" id="{14AA4C89-3AD7-4B1F-A269-5B2AE21D9C85}"/>
              </a:ext>
            </a:extLst>
          </p:cNvPr>
          <p:cNvSpPr txBox="1">
            <a:spLocks noChangeArrowheads="1"/>
          </p:cNvSpPr>
          <p:nvPr/>
        </p:nvSpPr>
        <p:spPr bwMode="auto">
          <a:xfrm>
            <a:off x="4593199" y="2065526"/>
            <a:ext cx="7151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a:defRPr sz="2400">
                <a:solidFill>
                  <a:schemeClr val="tx1"/>
                </a:solidFill>
                <a:latin typeface="Arial" charset="0"/>
                <a:cs typeface="Arial" charset="0"/>
              </a:defRPr>
            </a:lvl1pPr>
            <a:lvl2pPr>
              <a:defRPr sz="2000">
                <a:solidFill>
                  <a:schemeClr val="tx1"/>
                </a:solidFill>
                <a:latin typeface="Arial" charset="0"/>
                <a:cs typeface="Arial" charset="0"/>
              </a:defRPr>
            </a:lvl2pPr>
            <a:lvl3pPr>
              <a:defRPr>
                <a:solidFill>
                  <a:schemeClr val="tx1"/>
                </a:solidFill>
                <a:latin typeface="Arial" charset="0"/>
                <a:cs typeface="Arial" charset="0"/>
              </a:defRPr>
            </a:lvl3pPr>
            <a:lvl4pPr>
              <a:defRPr sz="1600">
                <a:solidFill>
                  <a:schemeClr val="tx1"/>
                </a:solidFill>
                <a:latin typeface="Calibri" pitchFamily="34" charset="0"/>
                <a:cs typeface="Arial" charset="0"/>
              </a:defRPr>
            </a:lvl4pPr>
            <a:lvl5pPr>
              <a:defRPr sz="1600">
                <a:solidFill>
                  <a:schemeClr val="tx1"/>
                </a:solidFill>
                <a:latin typeface="Calibri" pitchFamily="34" charset="0"/>
                <a:cs typeface="Arial" charset="0"/>
              </a:defRPr>
            </a:lvl5pPr>
            <a:lvl6pPr fontAlgn="base">
              <a:spcAft>
                <a:spcPct val="0"/>
              </a:spcAft>
              <a:buFont typeface="Arial" charset="0"/>
              <a:buChar char="»"/>
              <a:defRPr sz="1600">
                <a:solidFill>
                  <a:schemeClr val="tx1"/>
                </a:solidFill>
                <a:latin typeface="Calibri" pitchFamily="34" charset="0"/>
                <a:cs typeface="Arial" charset="0"/>
              </a:defRPr>
            </a:lvl6pPr>
            <a:lvl7pPr fontAlgn="base">
              <a:spcAft>
                <a:spcPct val="0"/>
              </a:spcAft>
              <a:buFont typeface="Arial" charset="0"/>
              <a:buChar char="»"/>
              <a:defRPr sz="1600">
                <a:solidFill>
                  <a:schemeClr val="tx1"/>
                </a:solidFill>
                <a:latin typeface="Calibri" pitchFamily="34" charset="0"/>
                <a:cs typeface="Arial" charset="0"/>
              </a:defRPr>
            </a:lvl7pPr>
            <a:lvl8pPr fontAlgn="base">
              <a:spcAft>
                <a:spcPct val="0"/>
              </a:spcAft>
              <a:buFont typeface="Arial" charset="0"/>
              <a:buChar char="»"/>
              <a:defRPr sz="1600">
                <a:solidFill>
                  <a:schemeClr val="tx1"/>
                </a:solidFill>
                <a:latin typeface="Calibri" pitchFamily="34" charset="0"/>
                <a:cs typeface="Arial" charset="0"/>
              </a:defRPr>
            </a:lvl8pPr>
            <a:lvl9pPr fontAlgn="base">
              <a:spcAft>
                <a:spcPct val="0"/>
              </a:spcAft>
              <a:buFont typeface="Arial" charset="0"/>
              <a:buChar char="»"/>
              <a:defRPr sz="1600">
                <a:solidFill>
                  <a:schemeClr val="tx1"/>
                </a:solidFill>
                <a:latin typeface="Calibri" pitchFamily="34" charset="0"/>
                <a:cs typeface="Arial" charset="0"/>
              </a:defRPr>
            </a:lvl9pPr>
          </a:lstStyle>
          <a:p>
            <a:pPr marL="0" marR="0" lvl="0" indent="0" algn="ctr" defTabSz="914354"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Arial" charset="0"/>
                <a:ea typeface="MS PGothic" pitchFamily="34" charset="-128"/>
                <a:cs typeface="Arial" charset="0"/>
              </a:rPr>
              <a:t>n = 200</a:t>
            </a:r>
          </a:p>
        </p:txBody>
      </p:sp>
      <p:sp>
        <p:nvSpPr>
          <p:cNvPr id="66" name="TextBox 11">
            <a:extLst>
              <a:ext uri="{FF2B5EF4-FFF2-40B4-BE49-F238E27FC236}">
                <a16:creationId xmlns:a16="http://schemas.microsoft.com/office/drawing/2014/main" id="{64C9C9CD-827A-491D-9583-D35845087E55}"/>
              </a:ext>
            </a:extLst>
          </p:cNvPr>
          <p:cNvSpPr txBox="1">
            <a:spLocks noChangeArrowheads="1"/>
          </p:cNvSpPr>
          <p:nvPr/>
        </p:nvSpPr>
        <p:spPr bwMode="auto">
          <a:xfrm>
            <a:off x="4590452" y="2887098"/>
            <a:ext cx="7151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a:defRPr sz="2400">
                <a:solidFill>
                  <a:schemeClr val="tx1"/>
                </a:solidFill>
                <a:latin typeface="Arial" charset="0"/>
                <a:cs typeface="Arial" charset="0"/>
              </a:defRPr>
            </a:lvl1pPr>
            <a:lvl2pPr>
              <a:defRPr sz="2000">
                <a:solidFill>
                  <a:schemeClr val="tx1"/>
                </a:solidFill>
                <a:latin typeface="Arial" charset="0"/>
                <a:cs typeface="Arial" charset="0"/>
              </a:defRPr>
            </a:lvl2pPr>
            <a:lvl3pPr>
              <a:defRPr>
                <a:solidFill>
                  <a:schemeClr val="tx1"/>
                </a:solidFill>
                <a:latin typeface="Arial" charset="0"/>
                <a:cs typeface="Arial" charset="0"/>
              </a:defRPr>
            </a:lvl3pPr>
            <a:lvl4pPr>
              <a:defRPr sz="1600">
                <a:solidFill>
                  <a:schemeClr val="tx1"/>
                </a:solidFill>
                <a:latin typeface="Calibri" pitchFamily="34" charset="0"/>
                <a:cs typeface="Arial" charset="0"/>
              </a:defRPr>
            </a:lvl4pPr>
            <a:lvl5pPr>
              <a:defRPr sz="1600">
                <a:solidFill>
                  <a:schemeClr val="tx1"/>
                </a:solidFill>
                <a:latin typeface="Calibri" pitchFamily="34" charset="0"/>
                <a:cs typeface="Arial" charset="0"/>
              </a:defRPr>
            </a:lvl5pPr>
            <a:lvl6pPr fontAlgn="base">
              <a:spcAft>
                <a:spcPct val="0"/>
              </a:spcAft>
              <a:buFont typeface="Arial" charset="0"/>
              <a:buChar char="»"/>
              <a:defRPr sz="1600">
                <a:solidFill>
                  <a:schemeClr val="tx1"/>
                </a:solidFill>
                <a:latin typeface="Calibri" pitchFamily="34" charset="0"/>
                <a:cs typeface="Arial" charset="0"/>
              </a:defRPr>
            </a:lvl6pPr>
            <a:lvl7pPr fontAlgn="base">
              <a:spcAft>
                <a:spcPct val="0"/>
              </a:spcAft>
              <a:buFont typeface="Arial" charset="0"/>
              <a:buChar char="»"/>
              <a:defRPr sz="1600">
                <a:solidFill>
                  <a:schemeClr val="tx1"/>
                </a:solidFill>
                <a:latin typeface="Calibri" pitchFamily="34" charset="0"/>
                <a:cs typeface="Arial" charset="0"/>
              </a:defRPr>
            </a:lvl7pPr>
            <a:lvl8pPr fontAlgn="base">
              <a:spcAft>
                <a:spcPct val="0"/>
              </a:spcAft>
              <a:buFont typeface="Arial" charset="0"/>
              <a:buChar char="»"/>
              <a:defRPr sz="1600">
                <a:solidFill>
                  <a:schemeClr val="tx1"/>
                </a:solidFill>
                <a:latin typeface="Calibri" pitchFamily="34" charset="0"/>
                <a:cs typeface="Arial" charset="0"/>
              </a:defRPr>
            </a:lvl8pPr>
            <a:lvl9pPr fontAlgn="base">
              <a:spcAft>
                <a:spcPct val="0"/>
              </a:spcAft>
              <a:buFont typeface="Arial" charset="0"/>
              <a:buChar char="»"/>
              <a:defRPr sz="1600">
                <a:solidFill>
                  <a:schemeClr val="tx1"/>
                </a:solidFill>
                <a:latin typeface="Calibri" pitchFamily="34" charset="0"/>
                <a:cs typeface="Arial" charset="0"/>
              </a:defRPr>
            </a:lvl9pPr>
          </a:lstStyle>
          <a:p>
            <a:pPr marL="0" marR="0" lvl="0" indent="0" algn="ctr" defTabSz="914354"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Arial" charset="0"/>
                <a:ea typeface="MS PGothic" pitchFamily="34" charset="-128"/>
                <a:cs typeface="Arial" charset="0"/>
              </a:rPr>
              <a:t>n = 200</a:t>
            </a:r>
          </a:p>
        </p:txBody>
      </p:sp>
      <p:sp>
        <p:nvSpPr>
          <p:cNvPr id="67" name="Rounded Rectangle 13">
            <a:extLst>
              <a:ext uri="{FF2B5EF4-FFF2-40B4-BE49-F238E27FC236}">
                <a16:creationId xmlns:a16="http://schemas.microsoft.com/office/drawing/2014/main" id="{60481EC1-ED53-4C69-AE26-51C78174058B}"/>
              </a:ext>
            </a:extLst>
          </p:cNvPr>
          <p:cNvSpPr/>
          <p:nvPr/>
        </p:nvSpPr>
        <p:spPr bwMode="auto">
          <a:xfrm>
            <a:off x="5339599" y="2791665"/>
            <a:ext cx="1618949" cy="604893"/>
          </a:xfrm>
          <a:prstGeom prst="rect">
            <a:avLst/>
          </a:prstGeom>
          <a:solidFill>
            <a:schemeClr val="accent1">
              <a:lumMod val="60000"/>
              <a:lumOff val="40000"/>
            </a:schemeClr>
          </a:solidFill>
          <a:ln w="19050" cap="flat" cmpd="sng" algn="ctr">
            <a:noFill/>
            <a:prstDash val="solid"/>
            <a:miter lim="800000"/>
          </a:ln>
          <a:effectLst/>
        </p:spPr>
        <p:txBody>
          <a:bodyPr anchor="ctr"/>
          <a:lstStyle/>
          <a:p>
            <a:pPr marL="0" marR="0" lvl="0" indent="0" algn="ctr" defTabSz="914354" rtl="0" eaLnBrk="0" fontAlgn="base" latinLnBrk="0" hangingPunct="0">
              <a:lnSpc>
                <a:spcPct val="100000"/>
              </a:lnSpc>
              <a:spcBef>
                <a:spcPct val="0"/>
              </a:spcBef>
              <a:spcAft>
                <a:spcPct val="0"/>
              </a:spcAft>
              <a:buClr>
                <a:srgbClr val="990000"/>
              </a:buClr>
              <a:buSzPct val="120000"/>
              <a:buFontTx/>
              <a:buNone/>
              <a:tabLst/>
              <a:defRPr/>
            </a:pPr>
            <a:r>
              <a:rPr kumimoji="0" lang="en-US" sz="1200" b="1" i="0" u="none" strike="noStrike" kern="0" cap="none" spc="0" normalizeH="0" baseline="0" noProof="0" dirty="0">
                <a:ln>
                  <a:noFill/>
                </a:ln>
                <a:solidFill>
                  <a:srgbClr val="FFFFFF"/>
                </a:solidFill>
                <a:effectLst/>
                <a:uLnTx/>
                <a:uFillTx/>
                <a:latin typeface="Arial" charset="0"/>
                <a:ea typeface="MS Mincho" pitchFamily="49" charset="-128"/>
                <a:cs typeface="Calibri"/>
              </a:rPr>
              <a:t>RDV 200 mg loading/ 100 mg QD IV 5D + SoC</a:t>
            </a:r>
          </a:p>
        </p:txBody>
      </p:sp>
      <p:sp>
        <p:nvSpPr>
          <p:cNvPr id="70" name="Rounded Rectangle 13">
            <a:extLst>
              <a:ext uri="{FF2B5EF4-FFF2-40B4-BE49-F238E27FC236}">
                <a16:creationId xmlns:a16="http://schemas.microsoft.com/office/drawing/2014/main" id="{2897C9EE-1932-43A9-8D94-DBAD9D4B90D6}"/>
              </a:ext>
            </a:extLst>
          </p:cNvPr>
          <p:cNvSpPr/>
          <p:nvPr/>
        </p:nvSpPr>
        <p:spPr bwMode="auto">
          <a:xfrm>
            <a:off x="3278238" y="2444893"/>
            <a:ext cx="806116" cy="548640"/>
          </a:xfrm>
          <a:prstGeom prst="rect">
            <a:avLst/>
          </a:prstGeom>
          <a:solidFill>
            <a:schemeClr val="tx1">
              <a:lumMod val="65000"/>
              <a:lumOff val="35000"/>
            </a:schemeClr>
          </a:solidFill>
          <a:ln w="19050" cap="flat" cmpd="sng" algn="ctr">
            <a:noFill/>
            <a:prstDash val="solid"/>
            <a:miter lim="800000"/>
          </a:ln>
          <a:effectLst/>
        </p:spPr>
        <p:txBody>
          <a:bodyPr anchor="ctr"/>
          <a:lstStyle/>
          <a:p>
            <a:pPr marL="0" marR="0" lvl="0" indent="0" algn="ctr" defTabSz="914354" rtl="0" eaLnBrk="0" fontAlgn="base" latinLnBrk="0" hangingPunct="0">
              <a:lnSpc>
                <a:spcPct val="100000"/>
              </a:lnSpc>
              <a:spcBef>
                <a:spcPct val="0"/>
              </a:spcBef>
              <a:spcAft>
                <a:spcPct val="0"/>
              </a:spcAft>
              <a:buClr>
                <a:srgbClr val="990000"/>
              </a:buClr>
              <a:buSzPct val="120000"/>
              <a:buFontTx/>
              <a:buNone/>
              <a:tabLst/>
              <a:defRPr/>
            </a:pPr>
            <a:r>
              <a:rPr kumimoji="0" lang="en-US" sz="1400" b="0" i="0" u="none" strike="noStrike" kern="0" cap="none" spc="0" normalizeH="0" baseline="0" noProof="0">
                <a:ln>
                  <a:noFill/>
                </a:ln>
                <a:solidFill>
                  <a:srgbClr val="FFFFFF"/>
                </a:solidFill>
                <a:effectLst/>
                <a:uLnTx/>
                <a:uFillTx/>
                <a:latin typeface="Arial"/>
                <a:ea typeface="MS Mincho" pitchFamily="49" charset="-128"/>
                <a:cs typeface="Calibri"/>
              </a:rPr>
              <a:t>n=400</a:t>
            </a:r>
            <a:endParaRPr kumimoji="0" lang="en-US" sz="1400" b="0" i="0" u="none" strike="noStrike" kern="0" cap="none" spc="0" normalizeH="0" baseline="30000" noProof="0">
              <a:ln>
                <a:noFill/>
              </a:ln>
              <a:solidFill>
                <a:srgbClr val="FFFFFF"/>
              </a:solidFill>
              <a:effectLst/>
              <a:uLnTx/>
              <a:uFillTx/>
              <a:latin typeface="Arial"/>
              <a:ea typeface="MS Mincho" pitchFamily="49" charset="-128"/>
              <a:cs typeface="Calibri"/>
            </a:endParaRPr>
          </a:p>
        </p:txBody>
      </p:sp>
      <p:sp>
        <p:nvSpPr>
          <p:cNvPr id="71" name="TextBox 11">
            <a:extLst>
              <a:ext uri="{FF2B5EF4-FFF2-40B4-BE49-F238E27FC236}">
                <a16:creationId xmlns:a16="http://schemas.microsoft.com/office/drawing/2014/main" id="{57B71AEC-313B-4DEA-86C1-4A9617E572BB}"/>
              </a:ext>
            </a:extLst>
          </p:cNvPr>
          <p:cNvSpPr txBox="1">
            <a:spLocks noChangeArrowheads="1"/>
          </p:cNvSpPr>
          <p:nvPr/>
        </p:nvSpPr>
        <p:spPr bwMode="auto">
          <a:xfrm>
            <a:off x="4084363" y="2457346"/>
            <a:ext cx="50216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a:defRPr sz="2400">
                <a:solidFill>
                  <a:schemeClr val="tx1"/>
                </a:solidFill>
                <a:latin typeface="Arial" charset="0"/>
                <a:cs typeface="Arial" charset="0"/>
              </a:defRPr>
            </a:lvl1pPr>
            <a:lvl2pPr>
              <a:defRPr sz="2000">
                <a:solidFill>
                  <a:schemeClr val="tx1"/>
                </a:solidFill>
                <a:latin typeface="Arial" charset="0"/>
                <a:cs typeface="Arial" charset="0"/>
              </a:defRPr>
            </a:lvl2pPr>
            <a:lvl3pPr>
              <a:defRPr>
                <a:solidFill>
                  <a:schemeClr val="tx1"/>
                </a:solidFill>
                <a:latin typeface="Arial" charset="0"/>
                <a:cs typeface="Arial" charset="0"/>
              </a:defRPr>
            </a:lvl3pPr>
            <a:lvl4pPr>
              <a:defRPr sz="1600">
                <a:solidFill>
                  <a:schemeClr val="tx1"/>
                </a:solidFill>
                <a:latin typeface="Calibri" pitchFamily="34" charset="0"/>
                <a:cs typeface="Arial" charset="0"/>
              </a:defRPr>
            </a:lvl4pPr>
            <a:lvl5pPr>
              <a:defRPr sz="1600">
                <a:solidFill>
                  <a:schemeClr val="tx1"/>
                </a:solidFill>
                <a:latin typeface="Calibri" pitchFamily="34" charset="0"/>
                <a:cs typeface="Arial" charset="0"/>
              </a:defRPr>
            </a:lvl5pPr>
            <a:lvl6pPr fontAlgn="base">
              <a:spcAft>
                <a:spcPct val="0"/>
              </a:spcAft>
              <a:buFont typeface="Arial" charset="0"/>
              <a:buChar char="»"/>
              <a:defRPr sz="1600">
                <a:solidFill>
                  <a:schemeClr val="tx1"/>
                </a:solidFill>
                <a:latin typeface="Calibri" pitchFamily="34" charset="0"/>
                <a:cs typeface="Arial" charset="0"/>
              </a:defRPr>
            </a:lvl6pPr>
            <a:lvl7pPr fontAlgn="base">
              <a:spcAft>
                <a:spcPct val="0"/>
              </a:spcAft>
              <a:buFont typeface="Arial" charset="0"/>
              <a:buChar char="»"/>
              <a:defRPr sz="1600">
                <a:solidFill>
                  <a:schemeClr val="tx1"/>
                </a:solidFill>
                <a:latin typeface="Calibri" pitchFamily="34" charset="0"/>
                <a:cs typeface="Arial" charset="0"/>
              </a:defRPr>
            </a:lvl7pPr>
            <a:lvl8pPr fontAlgn="base">
              <a:spcAft>
                <a:spcPct val="0"/>
              </a:spcAft>
              <a:buFont typeface="Arial" charset="0"/>
              <a:buChar char="»"/>
              <a:defRPr sz="1600">
                <a:solidFill>
                  <a:schemeClr val="tx1"/>
                </a:solidFill>
                <a:latin typeface="Calibri" pitchFamily="34" charset="0"/>
                <a:cs typeface="Arial" charset="0"/>
              </a:defRPr>
            </a:lvl8pPr>
            <a:lvl9pPr fontAlgn="base">
              <a:spcAft>
                <a:spcPct val="0"/>
              </a:spcAft>
              <a:buFont typeface="Arial" charset="0"/>
              <a:buChar char="»"/>
              <a:defRPr sz="1600">
                <a:solidFill>
                  <a:schemeClr val="tx1"/>
                </a:solidFill>
                <a:latin typeface="Calibri" pitchFamily="34" charset="0"/>
                <a:cs typeface="Arial" charset="0"/>
              </a:defRPr>
            </a:lvl9pPr>
          </a:lstStyle>
          <a:p>
            <a:pPr marL="0" marR="0" lvl="0" indent="0" algn="ctr" defTabSz="914354"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Arial" charset="0"/>
                <a:ea typeface="MS PGothic" pitchFamily="34" charset="-128"/>
                <a:cs typeface="Arial" charset="0"/>
              </a:rPr>
              <a:t>1:1</a:t>
            </a:r>
          </a:p>
        </p:txBody>
      </p:sp>
      <p:sp>
        <p:nvSpPr>
          <p:cNvPr id="86" name="TextBox 85">
            <a:extLst>
              <a:ext uri="{FF2B5EF4-FFF2-40B4-BE49-F238E27FC236}">
                <a16:creationId xmlns:a16="http://schemas.microsoft.com/office/drawing/2014/main" id="{6614C7A4-00CD-4644-BF76-2AAA70CAF35B}"/>
              </a:ext>
            </a:extLst>
          </p:cNvPr>
          <p:cNvSpPr txBox="1"/>
          <p:nvPr/>
        </p:nvSpPr>
        <p:spPr>
          <a:xfrm>
            <a:off x="280155" y="1315047"/>
            <a:ext cx="11689976" cy="37965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67" b="1" i="0" u="none" strike="noStrike" kern="1200" cap="none" spc="0" normalizeH="0" baseline="0" noProof="0">
                <a:ln>
                  <a:noFill/>
                </a:ln>
                <a:solidFill>
                  <a:prstClr val="black"/>
                </a:solidFill>
                <a:effectLst/>
                <a:uLnTx/>
                <a:uFillTx/>
                <a:latin typeface="Arial" charset="0"/>
                <a:ea typeface="+mn-ea"/>
                <a:cs typeface="+mn-cs"/>
              </a:rPr>
              <a:t>Phase 3 randomized, open-label, multicenter trial in countries with high prevalence of COVID-19</a:t>
            </a:r>
          </a:p>
        </p:txBody>
      </p:sp>
      <p:sp>
        <p:nvSpPr>
          <p:cNvPr id="88" name="Content Placeholder 3">
            <a:extLst>
              <a:ext uri="{FF2B5EF4-FFF2-40B4-BE49-F238E27FC236}">
                <a16:creationId xmlns:a16="http://schemas.microsoft.com/office/drawing/2014/main" id="{D00F02F9-F664-4A1D-9EF0-47810AC641E4}"/>
              </a:ext>
            </a:extLst>
          </p:cNvPr>
          <p:cNvSpPr txBox="1">
            <a:spLocks/>
          </p:cNvSpPr>
          <p:nvPr/>
        </p:nvSpPr>
        <p:spPr>
          <a:xfrm>
            <a:off x="77046" y="1799536"/>
            <a:ext cx="2955651" cy="2404107"/>
          </a:xfrm>
          <a:prstGeom prst="rect">
            <a:avLst/>
          </a:prstGeom>
          <a:ln>
            <a:noFill/>
          </a:ln>
        </p:spPr>
        <p:txBody>
          <a:bodyPr vert="horz" lIns="0" tIns="0" rIns="0" bIns="0" rtlCol="0" anchor="t">
            <a:noAutofit/>
          </a:bodyPr>
          <a:lstStyle>
            <a:lvl1pPr marL="342900" indent="-342900" algn="l" defTabSz="685800" rtl="0" eaLnBrk="1" latinLnBrk="0" hangingPunct="1">
              <a:lnSpc>
                <a:spcPct val="100000"/>
              </a:lnSpc>
              <a:spcBef>
                <a:spcPts val="225"/>
              </a:spcBef>
              <a:spcAft>
                <a:spcPts val="450"/>
              </a:spcAft>
              <a:buClr>
                <a:srgbClr val="C00000"/>
              </a:buClr>
              <a:buSzPct val="90000"/>
              <a:buFont typeface="Arial" panose="020B0604020202020204" pitchFamily="34" charset="0"/>
              <a:buChar char="•"/>
              <a:defRPr sz="1500" b="0" kern="1200">
                <a:solidFill>
                  <a:schemeClr val="tx1"/>
                </a:solidFill>
                <a:latin typeface="+mn-lt"/>
                <a:ea typeface="+mn-ea"/>
                <a:cs typeface="+mn-cs"/>
              </a:defRPr>
            </a:lvl1pPr>
            <a:lvl2pPr marL="461939" indent="-231764" algn="l" defTabSz="685800" rtl="0" eaLnBrk="1" latinLnBrk="0" hangingPunct="1">
              <a:lnSpc>
                <a:spcPct val="100000"/>
              </a:lnSpc>
              <a:spcBef>
                <a:spcPts val="225"/>
              </a:spcBef>
              <a:spcAft>
                <a:spcPts val="450"/>
              </a:spcAft>
              <a:buClrTx/>
              <a:buSzPct val="90000"/>
              <a:buFont typeface="Wingdings" panose="05000000000000000000" pitchFamily="2" charset="2"/>
              <a:buChar char="Ø"/>
              <a:tabLst/>
              <a:defRPr sz="1350" b="0" kern="1200">
                <a:solidFill>
                  <a:schemeClr val="tx1"/>
                </a:solidFill>
                <a:latin typeface="+mn-lt"/>
                <a:ea typeface="+mn-ea"/>
                <a:cs typeface="+mn-cs"/>
              </a:defRPr>
            </a:lvl2pPr>
            <a:lvl3pPr marL="684179" indent="-222239" algn="l" defTabSz="685800" rtl="0" eaLnBrk="1" latinLnBrk="0" hangingPunct="1">
              <a:lnSpc>
                <a:spcPct val="100000"/>
              </a:lnSpc>
              <a:spcBef>
                <a:spcPts val="225"/>
              </a:spcBef>
              <a:spcAft>
                <a:spcPts val="450"/>
              </a:spcAft>
              <a:buClrTx/>
              <a:buSzPct val="90000"/>
              <a:buFont typeface="Wingdings" panose="05000000000000000000" pitchFamily="2" charset="2"/>
              <a:buChar char="§"/>
              <a:tabLst/>
              <a:defRPr sz="1200" b="0" kern="1200">
                <a:solidFill>
                  <a:schemeClr val="tx1"/>
                </a:solidFill>
                <a:latin typeface="+mn-lt"/>
                <a:ea typeface="+mn-ea"/>
                <a:cs typeface="+mn-cs"/>
              </a:defRPr>
            </a:lvl3pPr>
            <a:lvl4pPr marL="914355" indent="-230177" algn="l" defTabSz="685800" rtl="0" eaLnBrk="1" latinLnBrk="0" hangingPunct="1">
              <a:lnSpc>
                <a:spcPct val="100000"/>
              </a:lnSpc>
              <a:spcBef>
                <a:spcPts val="225"/>
              </a:spcBef>
              <a:spcAft>
                <a:spcPts val="450"/>
              </a:spcAft>
              <a:buClrTx/>
              <a:buSzPct val="90000"/>
              <a:buFont typeface="Calibri" panose="020F0502020204030204" pitchFamily="34" charset="0"/>
              <a:buChar char="−"/>
              <a:tabLst/>
              <a:defRPr sz="1050" b="0" kern="1200">
                <a:solidFill>
                  <a:schemeClr val="tx1"/>
                </a:solidFill>
                <a:latin typeface="+mn-lt"/>
                <a:ea typeface="+mn-ea"/>
                <a:cs typeface="+mn-cs"/>
              </a:defRPr>
            </a:lvl4pPr>
            <a:lvl5pPr marL="1144531" indent="-230177" algn="l" defTabSz="685800" rtl="0" eaLnBrk="1" latinLnBrk="0" hangingPunct="1">
              <a:lnSpc>
                <a:spcPct val="100000"/>
              </a:lnSpc>
              <a:spcBef>
                <a:spcPts val="225"/>
              </a:spcBef>
              <a:spcAft>
                <a:spcPts val="450"/>
              </a:spcAft>
              <a:buClrTx/>
              <a:buSzPct val="90000"/>
              <a:buFont typeface="Calibri" pitchFamily="34" charset="0"/>
              <a:buNone/>
              <a:tabLst/>
              <a:defRPr sz="1050" b="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06705" marR="0" lvl="1" indent="0" algn="l" defTabSz="914354" rtl="0" eaLnBrk="1" fontAlgn="base" latinLnBrk="0" hangingPunct="1">
              <a:lnSpc>
                <a:spcPct val="100000"/>
              </a:lnSpc>
              <a:spcBef>
                <a:spcPts val="225"/>
              </a:spcBef>
              <a:spcAft>
                <a:spcPts val="333"/>
              </a:spcAft>
              <a:buClrTx/>
              <a:buSzPct val="90000"/>
              <a:buFont typeface="Wingdings" panose="05000000000000000000" pitchFamily="2" charset="2"/>
              <a:buNone/>
              <a:tabLst/>
              <a:defRPr/>
            </a:pPr>
            <a:r>
              <a:rPr kumimoji="0" lang="en-US" sz="1400" b="1" i="0" u="none" strike="noStrike" kern="1200" cap="none" spc="0" normalizeH="0" baseline="0" noProof="0">
                <a:ln>
                  <a:noFill/>
                </a:ln>
                <a:solidFill>
                  <a:srgbClr val="000000"/>
                </a:solidFill>
                <a:effectLst/>
                <a:uLnTx/>
                <a:uFillTx/>
                <a:latin typeface="Arial"/>
                <a:ea typeface="+mn-ea"/>
                <a:cs typeface="Arial"/>
              </a:rPr>
              <a:t>      Key Inclusion Criteria</a:t>
            </a:r>
            <a:endParaRPr kumimoji="0" lang="en-US" sz="1400" b="0" i="0" u="none" strike="noStrike" kern="1200" cap="none" spc="0" normalizeH="0" baseline="0" noProof="0">
              <a:ln>
                <a:noFill/>
              </a:ln>
              <a:solidFill>
                <a:prstClr val="black"/>
              </a:solidFill>
              <a:effectLst/>
              <a:uLnTx/>
              <a:uFillTx/>
              <a:latin typeface="Arial"/>
              <a:ea typeface="+mn-ea"/>
              <a:cs typeface="Arial"/>
            </a:endParaRPr>
          </a:p>
          <a:p>
            <a:pPr marL="615315" marR="0" lvl="1" indent="-308610" algn="l" defTabSz="914354" rtl="0" eaLnBrk="1" fontAlgn="base" latinLnBrk="0" hangingPunct="1">
              <a:lnSpc>
                <a:spcPct val="100000"/>
              </a:lnSpc>
              <a:spcBef>
                <a:spcPts val="225"/>
              </a:spcBef>
              <a:spcAft>
                <a:spcPts val="333"/>
              </a:spcAft>
              <a:buClrTx/>
              <a:buSzPct val="90000"/>
              <a:buFont typeface="Wingdings" panose="05000000000000000000" pitchFamily="2" charset="2"/>
              <a:buChar char="Ø"/>
              <a:tabLst/>
              <a:defRPr/>
            </a:pPr>
            <a:r>
              <a:rPr kumimoji="0" lang="en-US" sz="1400" b="0" i="0" u="none" strike="noStrike" kern="1200" cap="none" spc="0" normalizeH="0" baseline="0" noProof="0">
                <a:ln>
                  <a:noFill/>
                </a:ln>
                <a:solidFill>
                  <a:srgbClr val="000000"/>
                </a:solidFill>
                <a:effectLst/>
                <a:uLnTx/>
                <a:uFillTx/>
                <a:latin typeface="Arial"/>
                <a:ea typeface="+mn-ea"/>
                <a:cs typeface="Arial"/>
              </a:rPr>
              <a:t>Age ≥12*</a:t>
            </a:r>
          </a:p>
          <a:p>
            <a:pPr marL="615315" marR="0" lvl="1" indent="-308610" algn="l" defTabSz="914354" rtl="0" eaLnBrk="1" fontAlgn="base" latinLnBrk="0" hangingPunct="1">
              <a:lnSpc>
                <a:spcPct val="100000"/>
              </a:lnSpc>
              <a:spcBef>
                <a:spcPts val="225"/>
              </a:spcBef>
              <a:spcAft>
                <a:spcPts val="333"/>
              </a:spcAft>
              <a:buClrTx/>
              <a:buSzPct val="90000"/>
              <a:buFont typeface="Wingdings" panose="05000000000000000000" pitchFamily="2" charset="2"/>
              <a:buChar char="Ø"/>
              <a:tabLst/>
              <a:defRPr/>
            </a:pPr>
            <a:r>
              <a:rPr kumimoji="0" lang="en-US" sz="1400" b="0" i="0" u="none" strike="noStrike" kern="1200" cap="none" spc="0" normalizeH="0" baseline="0" noProof="0">
                <a:ln>
                  <a:noFill/>
                </a:ln>
                <a:solidFill>
                  <a:srgbClr val="000000"/>
                </a:solidFill>
                <a:effectLst/>
                <a:uLnTx/>
                <a:uFillTx/>
                <a:latin typeface="Arial"/>
                <a:ea typeface="+mn-ea"/>
                <a:cs typeface="Arial"/>
              </a:rPr>
              <a:t>Hospitalized</a:t>
            </a:r>
          </a:p>
          <a:p>
            <a:pPr marL="615315" marR="0" lvl="1" indent="-308610" algn="l" defTabSz="914354" rtl="0" eaLnBrk="1" fontAlgn="base" latinLnBrk="0" hangingPunct="1">
              <a:lnSpc>
                <a:spcPct val="100000"/>
              </a:lnSpc>
              <a:spcBef>
                <a:spcPts val="225"/>
              </a:spcBef>
              <a:spcAft>
                <a:spcPts val="333"/>
              </a:spcAft>
              <a:buClrTx/>
              <a:buSzPct val="90000"/>
              <a:buFont typeface="Wingdings" panose="05000000000000000000" pitchFamily="2" charset="2"/>
              <a:buChar char="Ø"/>
              <a:tabLst/>
              <a:defRPr/>
            </a:pPr>
            <a:r>
              <a:rPr kumimoji="0" lang="en-US" sz="1400" b="0" i="0" u="none" strike="noStrike" kern="1200" cap="none" spc="0" normalizeH="0" baseline="0" noProof="0">
                <a:ln>
                  <a:noFill/>
                </a:ln>
                <a:solidFill>
                  <a:prstClr val="black"/>
                </a:solidFill>
                <a:effectLst/>
                <a:uLnTx/>
                <a:uFillTx/>
                <a:latin typeface="Arial"/>
                <a:ea typeface="+mn-ea"/>
                <a:cs typeface="+mn-cs"/>
              </a:rPr>
              <a:t>+SARS-CoV-2 by PCR ≤4 days prior to randomization</a:t>
            </a:r>
          </a:p>
          <a:p>
            <a:pPr marL="615315" marR="0" lvl="1" indent="-308610" algn="l" defTabSz="914354" rtl="0" eaLnBrk="1" fontAlgn="base" latinLnBrk="0" hangingPunct="1">
              <a:lnSpc>
                <a:spcPct val="100000"/>
              </a:lnSpc>
              <a:spcBef>
                <a:spcPts val="225"/>
              </a:spcBef>
              <a:spcAft>
                <a:spcPts val="333"/>
              </a:spcAft>
              <a:buClrTx/>
              <a:buSzPct val="90000"/>
              <a:buFont typeface="Wingdings" panose="05000000000000000000" pitchFamily="2" charset="2"/>
              <a:buChar char="Ø"/>
              <a:tabLst/>
              <a:defRPr/>
            </a:pPr>
            <a:r>
              <a:rPr kumimoji="0" lang="en-US" sz="1400" b="0" i="0" u="none" strike="noStrike" kern="1200" cap="none" spc="0" normalizeH="0" baseline="0" noProof="0">
                <a:ln>
                  <a:noFill/>
                </a:ln>
                <a:solidFill>
                  <a:srgbClr val="000000"/>
                </a:solidFill>
                <a:effectLst/>
                <a:uLnTx/>
                <a:uFillTx/>
                <a:latin typeface="Arial"/>
                <a:ea typeface="+mn-ea"/>
                <a:cs typeface="Arial"/>
              </a:rPr>
              <a:t>SpO2 ≤94% </a:t>
            </a:r>
            <a:r>
              <a:rPr kumimoji="0" lang="en-US" sz="1400" b="0" i="0" u="none" strike="noStrike" kern="1200" cap="none" spc="0" normalizeH="0" baseline="0" noProof="0">
                <a:ln>
                  <a:noFill/>
                </a:ln>
                <a:solidFill>
                  <a:prstClr val="black"/>
                </a:solidFill>
                <a:effectLst/>
                <a:uLnTx/>
                <a:uFillTx/>
                <a:latin typeface="Arial"/>
                <a:ea typeface="+mn-ea"/>
                <a:cs typeface="+mn-cs"/>
              </a:rPr>
              <a:t>on room air </a:t>
            </a:r>
            <a:r>
              <a:rPr kumimoji="0" lang="en-US" altLang="zh-HK" sz="1400" b="0" i="0" u="none" strike="noStrike" kern="1200" cap="none" spc="0" normalizeH="0" baseline="0" noProof="0">
                <a:ln>
                  <a:noFill/>
                </a:ln>
                <a:solidFill>
                  <a:srgbClr val="000000"/>
                </a:solidFill>
                <a:effectLst/>
                <a:uLnTx/>
                <a:uFillTx/>
                <a:latin typeface="Arial"/>
                <a:ea typeface="微軟正黑體" panose="020B0604030504040204" pitchFamily="34" charset="-120"/>
                <a:cs typeface="Arial"/>
              </a:rPr>
              <a:t>or requiring supplemental O2</a:t>
            </a:r>
          </a:p>
          <a:p>
            <a:pPr marL="615315" marR="0" lvl="1" indent="-308610" algn="l" defTabSz="914354" rtl="0" eaLnBrk="1" fontAlgn="base" latinLnBrk="0" hangingPunct="1">
              <a:lnSpc>
                <a:spcPct val="100000"/>
              </a:lnSpc>
              <a:spcBef>
                <a:spcPts val="225"/>
              </a:spcBef>
              <a:spcAft>
                <a:spcPts val="333"/>
              </a:spcAft>
              <a:buClrTx/>
              <a:buSzPct val="90000"/>
              <a:buFont typeface="Wingdings" panose="05000000000000000000" pitchFamily="2" charset="2"/>
              <a:buChar char="Ø"/>
              <a:tabLst/>
              <a:defRPr/>
            </a:pPr>
            <a:r>
              <a:rPr kumimoji="0" lang="en-US" altLang="zh-HK" sz="1350" b="0" i="0" u="none" strike="noStrike" kern="1200" cap="none" spc="0" normalizeH="0" baseline="0" noProof="0">
                <a:ln>
                  <a:noFill/>
                </a:ln>
                <a:solidFill>
                  <a:prstClr val="black"/>
                </a:solidFill>
                <a:effectLst/>
                <a:uLnTx/>
                <a:uFillTx/>
                <a:latin typeface="Arial"/>
                <a:ea typeface="微軟正黑體" panose="020B0604030504040204" pitchFamily="34" charset="-120"/>
                <a:cs typeface="+mn-cs"/>
              </a:rPr>
              <a:t>Radiographic evidence of pulmonary infiltrates</a:t>
            </a:r>
          </a:p>
          <a:p>
            <a:pPr marL="306705" marR="0" lvl="1" indent="0" algn="l" defTabSz="914354" rtl="0" eaLnBrk="1" fontAlgn="base" latinLnBrk="0" hangingPunct="1">
              <a:lnSpc>
                <a:spcPct val="100000"/>
              </a:lnSpc>
              <a:spcBef>
                <a:spcPts val="225"/>
              </a:spcBef>
              <a:spcAft>
                <a:spcPts val="333"/>
              </a:spcAft>
              <a:buClrTx/>
              <a:buSzPct val="90000"/>
              <a:buFont typeface="Wingdings" panose="05000000000000000000" pitchFamily="2" charset="2"/>
              <a:buNone/>
              <a:tabLst/>
              <a:defRPr/>
            </a:pPr>
            <a:endParaRPr kumimoji="0" lang="en-US" altLang="zh-HK" sz="1350" b="0" i="0" u="none" strike="noStrike" kern="1200" cap="none" spc="0" normalizeH="0" baseline="0" noProof="0">
              <a:ln>
                <a:noFill/>
              </a:ln>
              <a:solidFill>
                <a:prstClr val="black"/>
              </a:solidFill>
              <a:effectLst/>
              <a:uLnTx/>
              <a:uFillTx/>
              <a:latin typeface="Arial"/>
              <a:ea typeface="微軟正黑體" panose="020B0604030504040204" pitchFamily="34" charset="-120"/>
              <a:cs typeface="+mn-cs"/>
            </a:endParaRPr>
          </a:p>
          <a:p>
            <a:pPr marL="306705" marR="0" lvl="1" indent="0" algn="l" defTabSz="914354" rtl="0" eaLnBrk="1" fontAlgn="base" latinLnBrk="0" hangingPunct="1">
              <a:lnSpc>
                <a:spcPct val="100000"/>
              </a:lnSpc>
              <a:spcBef>
                <a:spcPts val="225"/>
              </a:spcBef>
              <a:spcAft>
                <a:spcPts val="333"/>
              </a:spcAft>
              <a:buClrTx/>
              <a:buSzPct val="90000"/>
              <a:buFont typeface="Wingdings" panose="05000000000000000000" pitchFamily="2" charset="2"/>
              <a:buNone/>
              <a:tabLst/>
              <a:defRPr/>
            </a:pPr>
            <a:r>
              <a:rPr kumimoji="0" lang="en-US" sz="1400" b="1" i="0" u="none" strike="noStrike" kern="1200" cap="none" spc="0" normalizeH="0" baseline="0" noProof="0">
                <a:ln>
                  <a:noFill/>
                </a:ln>
                <a:solidFill>
                  <a:srgbClr val="000000"/>
                </a:solidFill>
                <a:effectLst/>
                <a:uLnTx/>
                <a:uFillTx/>
                <a:latin typeface="Arial"/>
                <a:ea typeface="+mn-ea"/>
                <a:cs typeface="Arial"/>
              </a:rPr>
              <a:t>      Key Exclusion Criteria</a:t>
            </a:r>
            <a:endParaRPr kumimoji="0" lang="en-US" sz="1400" b="0" i="0" u="none" strike="noStrike" kern="1200" cap="none" spc="0" normalizeH="0" baseline="0" noProof="0">
              <a:ln>
                <a:noFill/>
              </a:ln>
              <a:solidFill>
                <a:prstClr val="black"/>
              </a:solidFill>
              <a:effectLst/>
              <a:uLnTx/>
              <a:uFillTx/>
              <a:latin typeface="Arial"/>
              <a:ea typeface="+mn-ea"/>
              <a:cs typeface="Arial"/>
            </a:endParaRPr>
          </a:p>
          <a:p>
            <a:pPr marL="615315" marR="0" lvl="1" indent="-308610" algn="l" defTabSz="914354" rtl="0" eaLnBrk="1" fontAlgn="base" latinLnBrk="0" hangingPunct="1">
              <a:lnSpc>
                <a:spcPct val="100000"/>
              </a:lnSpc>
              <a:spcBef>
                <a:spcPts val="225"/>
              </a:spcBef>
              <a:spcAft>
                <a:spcPts val="333"/>
              </a:spcAft>
              <a:buClrTx/>
              <a:buSzPct val="90000"/>
              <a:buFont typeface="Wingdings" panose="05000000000000000000" pitchFamily="2" charset="2"/>
              <a:buChar char="Ø"/>
              <a:tabLst/>
              <a:defRPr/>
            </a:pPr>
            <a:r>
              <a:rPr kumimoji="0" lang="en-US" sz="1400" b="0" i="0" u="none" strike="noStrike" kern="1200" cap="none" spc="0" normalizeH="0" baseline="0" noProof="0">
                <a:ln>
                  <a:noFill/>
                </a:ln>
                <a:solidFill>
                  <a:prstClr val="black"/>
                </a:solidFill>
                <a:effectLst/>
                <a:uLnTx/>
                <a:uFillTx/>
                <a:latin typeface="Arial"/>
                <a:ea typeface="+mn-ea"/>
                <a:cs typeface="+mn-cs"/>
              </a:rPr>
              <a:t>Part A: Mechanical ventilation at screening</a:t>
            </a:r>
          </a:p>
          <a:p>
            <a:pPr marL="306705" marR="0" lvl="1" indent="0" algn="l" defTabSz="914354" rtl="0" eaLnBrk="1" fontAlgn="base" latinLnBrk="0" hangingPunct="1">
              <a:lnSpc>
                <a:spcPct val="100000"/>
              </a:lnSpc>
              <a:spcBef>
                <a:spcPts val="225"/>
              </a:spcBef>
              <a:spcAft>
                <a:spcPts val="333"/>
              </a:spcAft>
              <a:buClrTx/>
              <a:buSzPct val="90000"/>
              <a:buFont typeface="Wingdings" panose="05000000000000000000" pitchFamily="2" charset="2"/>
              <a:buNone/>
              <a:tabLst/>
              <a:defRPr/>
            </a:pPr>
            <a:r>
              <a:rPr kumimoji="0" lang="en-US" sz="1400" b="0" i="0" u="none" strike="noStrike" kern="1200" cap="none" spc="0" normalizeH="0" baseline="0" noProof="0">
                <a:ln>
                  <a:noFill/>
                </a:ln>
                <a:solidFill>
                  <a:prstClr val="black"/>
                </a:solidFill>
                <a:effectLst/>
                <a:uLnTx/>
                <a:uFillTx/>
                <a:latin typeface="Arial"/>
                <a:ea typeface="+mn-ea"/>
                <a:cs typeface="+mn-cs"/>
              </a:rPr>
              <a:t>      Part B: Mechanical ventilation      </a:t>
            </a:r>
          </a:p>
          <a:p>
            <a:pPr marL="306705" marR="0" lvl="1" indent="0" algn="l" defTabSz="914354" rtl="0" eaLnBrk="1" fontAlgn="base" latinLnBrk="0" hangingPunct="1">
              <a:lnSpc>
                <a:spcPct val="100000"/>
              </a:lnSpc>
              <a:spcBef>
                <a:spcPts val="225"/>
              </a:spcBef>
              <a:spcAft>
                <a:spcPts val="333"/>
              </a:spcAft>
              <a:buClrTx/>
              <a:buSzPct val="90000"/>
              <a:buFont typeface="Wingdings" panose="05000000000000000000" pitchFamily="2" charset="2"/>
              <a:buNone/>
              <a:tabLst/>
              <a:defRPr/>
            </a:pPr>
            <a:r>
              <a:rPr kumimoji="0" lang="en-US" sz="1400" b="0" i="0" u="none" strike="noStrike" kern="1200" cap="none" spc="0" normalizeH="0" baseline="0" noProof="0">
                <a:ln>
                  <a:noFill/>
                </a:ln>
                <a:solidFill>
                  <a:prstClr val="black"/>
                </a:solidFill>
                <a:effectLst/>
                <a:uLnTx/>
                <a:uFillTx/>
                <a:latin typeface="Arial"/>
                <a:ea typeface="+mn-ea"/>
                <a:cs typeface="+mn-cs"/>
              </a:rPr>
              <a:t>      ≥ 5 days</a:t>
            </a:r>
          </a:p>
          <a:p>
            <a:pPr marL="615315" marR="0" lvl="1" indent="-308610" algn="l" defTabSz="914354" rtl="0" eaLnBrk="1" fontAlgn="base" latinLnBrk="0" hangingPunct="1">
              <a:lnSpc>
                <a:spcPct val="100000"/>
              </a:lnSpc>
              <a:spcBef>
                <a:spcPts val="225"/>
              </a:spcBef>
              <a:spcAft>
                <a:spcPts val="333"/>
              </a:spcAft>
              <a:buClrTx/>
              <a:buSzPct val="90000"/>
              <a:buFont typeface="Wingdings" panose="05000000000000000000" pitchFamily="2" charset="2"/>
              <a:buChar char="Ø"/>
              <a:tabLst/>
              <a:defRPr/>
            </a:pPr>
            <a:r>
              <a:rPr kumimoji="0" lang="en-US" sz="1400" b="0" i="0" u="none" strike="noStrike" kern="1200" cap="none" spc="0" normalizeH="0" baseline="0" noProof="0" err="1">
                <a:ln>
                  <a:noFill/>
                </a:ln>
                <a:solidFill>
                  <a:prstClr val="black"/>
                </a:solidFill>
                <a:effectLst/>
                <a:uLnTx/>
                <a:uFillTx/>
                <a:latin typeface="Arial"/>
                <a:ea typeface="+mn-ea"/>
                <a:cs typeface="+mn-cs"/>
              </a:rPr>
              <a:t>CrCl</a:t>
            </a:r>
            <a:r>
              <a:rPr kumimoji="0" lang="en-US" sz="1400" b="0" i="0" u="none" strike="noStrike" kern="1200" cap="none" spc="0" normalizeH="0" baseline="0" noProof="0">
                <a:ln>
                  <a:noFill/>
                </a:ln>
                <a:solidFill>
                  <a:prstClr val="black"/>
                </a:solidFill>
                <a:effectLst/>
                <a:uLnTx/>
                <a:uFillTx/>
                <a:latin typeface="Arial"/>
                <a:ea typeface="+mn-ea"/>
                <a:cs typeface="+mn-cs"/>
              </a:rPr>
              <a:t> &lt;50 mL/min</a:t>
            </a:r>
          </a:p>
          <a:p>
            <a:pPr marL="615315" marR="0" lvl="1" indent="-308610" algn="l" defTabSz="914354" rtl="0" eaLnBrk="1" fontAlgn="base" latinLnBrk="0" hangingPunct="1">
              <a:lnSpc>
                <a:spcPct val="100000"/>
              </a:lnSpc>
              <a:spcBef>
                <a:spcPts val="225"/>
              </a:spcBef>
              <a:spcAft>
                <a:spcPts val="333"/>
              </a:spcAft>
              <a:buClrTx/>
              <a:buSzPct val="90000"/>
              <a:buFont typeface="Wingdings" panose="05000000000000000000" pitchFamily="2" charset="2"/>
              <a:buChar char="Ø"/>
              <a:tabLst/>
              <a:defRPr/>
            </a:pPr>
            <a:r>
              <a:rPr kumimoji="0" lang="en-US" sz="1400" b="0" i="0" u="none" strike="noStrike" kern="1200" cap="none" spc="0" normalizeH="0" baseline="0" noProof="0">
                <a:ln>
                  <a:noFill/>
                </a:ln>
                <a:solidFill>
                  <a:prstClr val="black"/>
                </a:solidFill>
                <a:effectLst/>
                <a:uLnTx/>
                <a:uFillTx/>
                <a:latin typeface="Arial"/>
                <a:ea typeface="+mn-ea"/>
                <a:cs typeface="+mn-cs"/>
              </a:rPr>
              <a:t>AST or ALT &gt; 5xULN</a:t>
            </a:r>
          </a:p>
          <a:p>
            <a:pPr marL="615315" marR="0" lvl="1" indent="-308610" algn="l" defTabSz="914354" rtl="0" eaLnBrk="1" fontAlgn="base" latinLnBrk="0" hangingPunct="1">
              <a:lnSpc>
                <a:spcPct val="100000"/>
              </a:lnSpc>
              <a:spcBef>
                <a:spcPts val="225"/>
              </a:spcBef>
              <a:spcAft>
                <a:spcPts val="333"/>
              </a:spcAft>
              <a:buClrTx/>
              <a:buSzPct val="90000"/>
              <a:buFont typeface="Wingdings" panose="05000000000000000000" pitchFamily="2" charset="2"/>
              <a:buChar char="Ø"/>
              <a:tabLst/>
              <a:defRPr/>
            </a:pPr>
            <a:r>
              <a:rPr kumimoji="0" lang="en-US" sz="1400" b="0" i="0" u="none" strike="noStrike" kern="1200" cap="none" spc="0" normalizeH="0" baseline="0" noProof="0">
                <a:ln>
                  <a:noFill/>
                </a:ln>
                <a:solidFill>
                  <a:prstClr val="black"/>
                </a:solidFill>
                <a:effectLst/>
                <a:uLnTx/>
                <a:uFillTx/>
                <a:latin typeface="Arial"/>
                <a:ea typeface="+mn-ea"/>
                <a:cs typeface="+mn-cs"/>
              </a:rPr>
              <a:t>Pregnant and lactating women</a:t>
            </a:r>
          </a:p>
          <a:p>
            <a:pPr marL="615315" marR="0" lvl="1" indent="-308610" algn="l" defTabSz="914354" rtl="0" eaLnBrk="1" fontAlgn="base" latinLnBrk="0" hangingPunct="1">
              <a:lnSpc>
                <a:spcPct val="100000"/>
              </a:lnSpc>
              <a:spcBef>
                <a:spcPts val="225"/>
              </a:spcBef>
              <a:spcAft>
                <a:spcPts val="333"/>
              </a:spcAft>
              <a:buClrTx/>
              <a:buSzPct val="90000"/>
              <a:buFont typeface="Wingdings" panose="05000000000000000000" pitchFamily="2" charset="2"/>
              <a:buChar char="Ø"/>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a:endParaRPr>
          </a:p>
          <a:p>
            <a:pPr marL="306705" marR="0" lvl="1" indent="0" algn="l" defTabSz="914354" rtl="0" eaLnBrk="1" fontAlgn="base" latinLnBrk="0" hangingPunct="1">
              <a:lnSpc>
                <a:spcPct val="100000"/>
              </a:lnSpc>
              <a:spcBef>
                <a:spcPts val="225"/>
              </a:spcBef>
              <a:spcAft>
                <a:spcPts val="333"/>
              </a:spcAft>
              <a:buClrTx/>
              <a:buSzPct val="90000"/>
              <a:buFont typeface="Wingdings" panose="05000000000000000000" pitchFamily="2" charset="2"/>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68" name="Right Bracket 67">
            <a:extLst>
              <a:ext uri="{FF2B5EF4-FFF2-40B4-BE49-F238E27FC236}">
                <a16:creationId xmlns:a16="http://schemas.microsoft.com/office/drawing/2014/main" id="{AF311793-64D7-2D42-BC3E-5E3CBF429983}"/>
              </a:ext>
            </a:extLst>
          </p:cNvPr>
          <p:cNvSpPr/>
          <p:nvPr/>
        </p:nvSpPr>
        <p:spPr bwMode="auto">
          <a:xfrm rot="5400000">
            <a:off x="7100530" y="2459444"/>
            <a:ext cx="112069" cy="5148097"/>
          </a:xfrm>
          <a:prstGeom prst="rightBracket">
            <a:avLst>
              <a:gd name="adj" fmla="val 0"/>
            </a:avLst>
          </a:prstGeom>
          <a:noFill/>
          <a:ln w="12700" cap="flat" cmpd="sng" algn="ctr">
            <a:solidFill>
              <a:sysClr val="windowText" lastClr="000000">
                <a:lumMod val="50000"/>
                <a:lumOff val="50000"/>
              </a:sysClr>
            </a:solidFill>
            <a:prstDash val="solid"/>
            <a:miter lim="800000"/>
            <a:headEnd type="none" w="med" len="med"/>
            <a:tailEnd type="none" w="med" len="med"/>
          </a:ln>
          <a:effectLst/>
        </p:spPr>
        <p:txBody>
          <a:bodyPr anchor="ctr"/>
          <a:lstStyle/>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prstClr val="black"/>
              </a:solidFill>
              <a:effectLst/>
              <a:uLnTx/>
              <a:uFillTx/>
              <a:latin typeface="Arial"/>
              <a:ea typeface="+mn-ea"/>
              <a:cs typeface="Calibri"/>
            </a:endParaRPr>
          </a:p>
        </p:txBody>
      </p:sp>
      <p:cxnSp>
        <p:nvCxnSpPr>
          <p:cNvPr id="69" name="Straight Connector 47">
            <a:extLst>
              <a:ext uri="{FF2B5EF4-FFF2-40B4-BE49-F238E27FC236}">
                <a16:creationId xmlns:a16="http://schemas.microsoft.com/office/drawing/2014/main" id="{ED864F28-FBF6-0748-B699-D42DD8ED3F8B}"/>
              </a:ext>
            </a:extLst>
          </p:cNvPr>
          <p:cNvCxnSpPr>
            <a:cxnSpLocks noChangeShapeType="1"/>
          </p:cNvCxnSpPr>
          <p:nvPr/>
        </p:nvCxnSpPr>
        <p:spPr bwMode="auto">
          <a:xfrm>
            <a:off x="5404482" y="5058467"/>
            <a:ext cx="0" cy="117111"/>
          </a:xfrm>
          <a:prstGeom prst="line">
            <a:avLst/>
          </a:prstGeom>
          <a:noFill/>
          <a:ln w="12700" algn="ctr">
            <a:solidFill>
              <a:srgbClr val="7F7F7F"/>
            </a:solidFill>
            <a:miter lim="800000"/>
            <a:headEnd/>
            <a:tailEnd/>
          </a:ln>
          <a:extLst>
            <a:ext uri="{909E8E84-426E-40DD-AFC4-6F175D3DCCD1}">
              <a14:hiddenFill xmlns:a14="http://schemas.microsoft.com/office/drawing/2010/main">
                <a:noFill/>
              </a14:hiddenFill>
            </a:ext>
          </a:extLst>
        </p:spPr>
      </p:cxnSp>
      <p:sp>
        <p:nvSpPr>
          <p:cNvPr id="72" name="TextBox 11">
            <a:extLst>
              <a:ext uri="{FF2B5EF4-FFF2-40B4-BE49-F238E27FC236}">
                <a16:creationId xmlns:a16="http://schemas.microsoft.com/office/drawing/2014/main" id="{87E41ACD-3F42-D045-969D-D8CC4430C037}"/>
              </a:ext>
            </a:extLst>
          </p:cNvPr>
          <p:cNvSpPr txBox="1">
            <a:spLocks noChangeArrowheads="1"/>
          </p:cNvSpPr>
          <p:nvPr/>
        </p:nvSpPr>
        <p:spPr bwMode="auto">
          <a:xfrm>
            <a:off x="4439862" y="4737311"/>
            <a:ext cx="312585" cy="205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a:defRPr sz="2400">
                <a:solidFill>
                  <a:schemeClr val="tx1"/>
                </a:solidFill>
                <a:latin typeface="Arial" charset="0"/>
                <a:cs typeface="Arial" charset="0"/>
              </a:defRPr>
            </a:lvl1pPr>
            <a:lvl2pPr>
              <a:defRPr sz="2000">
                <a:solidFill>
                  <a:schemeClr val="tx1"/>
                </a:solidFill>
                <a:latin typeface="Arial" charset="0"/>
                <a:cs typeface="Arial" charset="0"/>
              </a:defRPr>
            </a:lvl2pPr>
            <a:lvl3pPr>
              <a:defRPr>
                <a:solidFill>
                  <a:schemeClr val="tx1"/>
                </a:solidFill>
                <a:latin typeface="Arial" charset="0"/>
                <a:cs typeface="Arial" charset="0"/>
              </a:defRPr>
            </a:lvl3pPr>
            <a:lvl4pPr>
              <a:defRPr sz="1600">
                <a:solidFill>
                  <a:schemeClr val="tx1"/>
                </a:solidFill>
                <a:latin typeface="Calibri" pitchFamily="34" charset="0"/>
                <a:cs typeface="Arial" charset="0"/>
              </a:defRPr>
            </a:lvl4pPr>
            <a:lvl5pPr>
              <a:defRPr sz="1600">
                <a:solidFill>
                  <a:schemeClr val="tx1"/>
                </a:solidFill>
                <a:latin typeface="Calibri" pitchFamily="34" charset="0"/>
                <a:cs typeface="Arial" charset="0"/>
              </a:defRPr>
            </a:lvl5pPr>
            <a:lvl6pPr fontAlgn="base">
              <a:spcAft>
                <a:spcPct val="0"/>
              </a:spcAft>
              <a:buFont typeface="Arial" charset="0"/>
              <a:buChar char="»"/>
              <a:defRPr sz="1600">
                <a:solidFill>
                  <a:schemeClr val="tx1"/>
                </a:solidFill>
                <a:latin typeface="Calibri" pitchFamily="34" charset="0"/>
                <a:cs typeface="Arial" charset="0"/>
              </a:defRPr>
            </a:lvl6pPr>
            <a:lvl7pPr fontAlgn="base">
              <a:spcAft>
                <a:spcPct val="0"/>
              </a:spcAft>
              <a:buFont typeface="Arial" charset="0"/>
              <a:buChar char="»"/>
              <a:defRPr sz="1600">
                <a:solidFill>
                  <a:schemeClr val="tx1"/>
                </a:solidFill>
                <a:latin typeface="Calibri" pitchFamily="34" charset="0"/>
                <a:cs typeface="Arial" charset="0"/>
              </a:defRPr>
            </a:lvl7pPr>
            <a:lvl8pPr fontAlgn="base">
              <a:spcAft>
                <a:spcPct val="0"/>
              </a:spcAft>
              <a:buFont typeface="Arial" charset="0"/>
              <a:buChar char="»"/>
              <a:defRPr sz="1600">
                <a:solidFill>
                  <a:schemeClr val="tx1"/>
                </a:solidFill>
                <a:latin typeface="Calibri" pitchFamily="34" charset="0"/>
                <a:cs typeface="Arial" charset="0"/>
              </a:defRPr>
            </a:lvl8pPr>
            <a:lvl9pPr fontAlgn="base">
              <a:spcAft>
                <a:spcPct val="0"/>
              </a:spcAft>
              <a:buFont typeface="Arial" charset="0"/>
              <a:buChar char="»"/>
              <a:defRPr sz="1600">
                <a:solidFill>
                  <a:schemeClr val="tx1"/>
                </a:solidFill>
                <a:latin typeface="Calibri" pitchFamily="34" charset="0"/>
                <a:cs typeface="Arial" charset="0"/>
              </a:defRPr>
            </a:lvl9pPr>
          </a:lstStyle>
          <a:p>
            <a:pPr marL="0" marR="0" lvl="0" indent="0" algn="ctr" defTabSz="914354" rtl="0" eaLnBrk="0" fontAlgn="base" latinLnBrk="0" hangingPunct="0">
              <a:lnSpc>
                <a:spcPct val="100000"/>
              </a:lnSpc>
              <a:spcBef>
                <a:spcPct val="0"/>
              </a:spcBef>
              <a:spcAft>
                <a:spcPct val="0"/>
              </a:spcAft>
              <a:buClrTx/>
              <a:buSzTx/>
              <a:buFontTx/>
              <a:buNone/>
              <a:tabLst/>
              <a:defRPr/>
            </a:pPr>
            <a:r>
              <a:rPr kumimoji="0" lang="en-US" altLang="en-US" sz="1333" b="1" i="0" u="none" strike="noStrike" kern="1200" cap="none" spc="0" normalizeH="0" baseline="0" noProof="0">
                <a:ln>
                  <a:noFill/>
                </a:ln>
                <a:solidFill>
                  <a:srgbClr val="000000">
                    <a:lumMod val="65000"/>
                    <a:lumOff val="35000"/>
                  </a:srgbClr>
                </a:solidFill>
                <a:effectLst/>
                <a:uLnTx/>
                <a:uFillTx/>
                <a:latin typeface="Arial" charset="0"/>
                <a:ea typeface="MS PGothic" pitchFamily="34" charset="-128"/>
                <a:cs typeface="Arial" charset="0"/>
              </a:rPr>
              <a:t>Day</a:t>
            </a:r>
            <a:endParaRPr kumimoji="0" lang="en-US" altLang="en-US" sz="1200" b="1" i="0" u="none" strike="noStrike" kern="1200" cap="none" spc="0" normalizeH="0" baseline="0" noProof="0">
              <a:ln>
                <a:noFill/>
              </a:ln>
              <a:solidFill>
                <a:srgbClr val="000000">
                  <a:lumMod val="65000"/>
                  <a:lumOff val="35000"/>
                </a:srgbClr>
              </a:solidFill>
              <a:effectLst/>
              <a:uLnTx/>
              <a:uFillTx/>
              <a:latin typeface="Arial" charset="0"/>
              <a:ea typeface="MS PGothic" pitchFamily="34" charset="-128"/>
              <a:cs typeface="Arial" charset="0"/>
            </a:endParaRPr>
          </a:p>
        </p:txBody>
      </p:sp>
      <p:cxnSp>
        <p:nvCxnSpPr>
          <p:cNvPr id="75" name="Straight Connector 47">
            <a:extLst>
              <a:ext uri="{FF2B5EF4-FFF2-40B4-BE49-F238E27FC236}">
                <a16:creationId xmlns:a16="http://schemas.microsoft.com/office/drawing/2014/main" id="{FA8D95CD-FBB7-2D43-8C60-1CD7C306BF6E}"/>
              </a:ext>
            </a:extLst>
          </p:cNvPr>
          <p:cNvCxnSpPr>
            <a:cxnSpLocks noChangeShapeType="1"/>
          </p:cNvCxnSpPr>
          <p:nvPr/>
        </p:nvCxnSpPr>
        <p:spPr bwMode="auto">
          <a:xfrm>
            <a:off x="6995342" y="5062345"/>
            <a:ext cx="0" cy="117111"/>
          </a:xfrm>
          <a:prstGeom prst="line">
            <a:avLst/>
          </a:prstGeom>
          <a:noFill/>
          <a:ln w="12700" algn="ctr">
            <a:solidFill>
              <a:srgbClr val="7F7F7F"/>
            </a:solidFill>
            <a:miter lim="800000"/>
            <a:headEnd/>
            <a:tailEnd/>
          </a:ln>
          <a:extLst>
            <a:ext uri="{909E8E84-426E-40DD-AFC4-6F175D3DCCD1}">
              <a14:hiddenFill xmlns:a14="http://schemas.microsoft.com/office/drawing/2010/main">
                <a:noFill/>
              </a14:hiddenFill>
            </a:ext>
          </a:extLst>
        </p:spPr>
      </p:cxnSp>
      <p:sp>
        <p:nvSpPr>
          <p:cNvPr id="78" name="TextBox 11">
            <a:extLst>
              <a:ext uri="{FF2B5EF4-FFF2-40B4-BE49-F238E27FC236}">
                <a16:creationId xmlns:a16="http://schemas.microsoft.com/office/drawing/2014/main" id="{9B2BC27F-74A0-534E-A2E3-E105B3F0ABC6}"/>
              </a:ext>
            </a:extLst>
          </p:cNvPr>
          <p:cNvSpPr txBox="1">
            <a:spLocks noChangeArrowheads="1"/>
          </p:cNvSpPr>
          <p:nvPr/>
        </p:nvSpPr>
        <p:spPr bwMode="auto">
          <a:xfrm>
            <a:off x="8531156" y="4771199"/>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a:defRPr sz="2400">
                <a:solidFill>
                  <a:schemeClr val="tx1"/>
                </a:solidFill>
                <a:latin typeface="Arial" charset="0"/>
                <a:cs typeface="Arial" charset="0"/>
              </a:defRPr>
            </a:lvl1pPr>
            <a:lvl2pPr>
              <a:defRPr sz="2000">
                <a:solidFill>
                  <a:schemeClr val="tx1"/>
                </a:solidFill>
                <a:latin typeface="Arial" charset="0"/>
                <a:cs typeface="Arial" charset="0"/>
              </a:defRPr>
            </a:lvl2pPr>
            <a:lvl3pPr>
              <a:defRPr>
                <a:solidFill>
                  <a:schemeClr val="tx1"/>
                </a:solidFill>
                <a:latin typeface="Arial" charset="0"/>
                <a:cs typeface="Arial" charset="0"/>
              </a:defRPr>
            </a:lvl3pPr>
            <a:lvl4pPr>
              <a:defRPr sz="1600">
                <a:solidFill>
                  <a:schemeClr val="tx1"/>
                </a:solidFill>
                <a:latin typeface="Calibri" pitchFamily="34" charset="0"/>
                <a:cs typeface="Arial" charset="0"/>
              </a:defRPr>
            </a:lvl4pPr>
            <a:lvl5pPr>
              <a:defRPr sz="1600">
                <a:solidFill>
                  <a:schemeClr val="tx1"/>
                </a:solidFill>
                <a:latin typeface="Calibri" pitchFamily="34" charset="0"/>
                <a:cs typeface="Arial" charset="0"/>
              </a:defRPr>
            </a:lvl5pPr>
            <a:lvl6pPr fontAlgn="base">
              <a:spcAft>
                <a:spcPct val="0"/>
              </a:spcAft>
              <a:buFont typeface="Arial" charset="0"/>
              <a:buChar char="»"/>
              <a:defRPr sz="1600">
                <a:solidFill>
                  <a:schemeClr val="tx1"/>
                </a:solidFill>
                <a:latin typeface="Calibri" pitchFamily="34" charset="0"/>
                <a:cs typeface="Arial" charset="0"/>
              </a:defRPr>
            </a:lvl6pPr>
            <a:lvl7pPr fontAlgn="base">
              <a:spcAft>
                <a:spcPct val="0"/>
              </a:spcAft>
              <a:buFont typeface="Arial" charset="0"/>
              <a:buChar char="»"/>
              <a:defRPr sz="1600">
                <a:solidFill>
                  <a:schemeClr val="tx1"/>
                </a:solidFill>
                <a:latin typeface="Calibri" pitchFamily="34" charset="0"/>
                <a:cs typeface="Arial" charset="0"/>
              </a:defRPr>
            </a:lvl7pPr>
            <a:lvl8pPr fontAlgn="base">
              <a:spcAft>
                <a:spcPct val="0"/>
              </a:spcAft>
              <a:buFont typeface="Arial" charset="0"/>
              <a:buChar char="»"/>
              <a:defRPr sz="1600">
                <a:solidFill>
                  <a:schemeClr val="tx1"/>
                </a:solidFill>
                <a:latin typeface="Calibri" pitchFamily="34" charset="0"/>
                <a:cs typeface="Arial" charset="0"/>
              </a:defRPr>
            </a:lvl8pPr>
            <a:lvl9pPr fontAlgn="base">
              <a:spcAft>
                <a:spcPct val="0"/>
              </a:spcAft>
              <a:buFont typeface="Arial" charset="0"/>
              <a:buChar char="»"/>
              <a:defRPr sz="1600">
                <a:solidFill>
                  <a:schemeClr val="tx1"/>
                </a:solidFill>
                <a:latin typeface="Calibri" pitchFamily="34" charset="0"/>
                <a:cs typeface="Arial" charset="0"/>
              </a:defRPr>
            </a:lvl9pPr>
          </a:lstStyle>
          <a:p>
            <a:pPr marL="0" marR="0" lvl="0" indent="0" algn="ctr" defTabSz="914354"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lumMod val="65000"/>
                    <a:lumOff val="35000"/>
                  </a:srgbClr>
                </a:solidFill>
                <a:effectLst/>
                <a:uLnTx/>
                <a:uFillTx/>
                <a:latin typeface="Arial" charset="0"/>
                <a:ea typeface="MS PGothic" pitchFamily="34" charset="-128"/>
                <a:cs typeface="Arial" charset="0"/>
              </a:rPr>
              <a:t>10</a:t>
            </a:r>
          </a:p>
        </p:txBody>
      </p:sp>
      <p:sp>
        <p:nvSpPr>
          <p:cNvPr id="79" name="TextBox 11">
            <a:extLst>
              <a:ext uri="{FF2B5EF4-FFF2-40B4-BE49-F238E27FC236}">
                <a16:creationId xmlns:a16="http://schemas.microsoft.com/office/drawing/2014/main" id="{EEF0A823-7AB4-A641-945F-85463C098B1D}"/>
              </a:ext>
            </a:extLst>
          </p:cNvPr>
          <p:cNvSpPr txBox="1">
            <a:spLocks noChangeArrowheads="1"/>
          </p:cNvSpPr>
          <p:nvPr/>
        </p:nvSpPr>
        <p:spPr bwMode="auto">
          <a:xfrm>
            <a:off x="5244182" y="4745084"/>
            <a:ext cx="32060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400">
                <a:solidFill>
                  <a:schemeClr val="tx1"/>
                </a:solidFill>
                <a:latin typeface="Arial" charset="0"/>
                <a:cs typeface="Arial" charset="0"/>
              </a:defRPr>
            </a:lvl1pPr>
            <a:lvl2pPr>
              <a:defRPr sz="2000">
                <a:solidFill>
                  <a:schemeClr val="tx1"/>
                </a:solidFill>
                <a:latin typeface="Arial" charset="0"/>
                <a:cs typeface="Arial" charset="0"/>
              </a:defRPr>
            </a:lvl2pPr>
            <a:lvl3pPr>
              <a:defRPr>
                <a:solidFill>
                  <a:schemeClr val="tx1"/>
                </a:solidFill>
                <a:latin typeface="Arial" charset="0"/>
                <a:cs typeface="Arial" charset="0"/>
              </a:defRPr>
            </a:lvl3pPr>
            <a:lvl4pPr>
              <a:defRPr sz="1600">
                <a:solidFill>
                  <a:schemeClr val="tx1"/>
                </a:solidFill>
                <a:latin typeface="Calibri" pitchFamily="34" charset="0"/>
                <a:cs typeface="Arial" charset="0"/>
              </a:defRPr>
            </a:lvl4pPr>
            <a:lvl5pPr>
              <a:defRPr sz="1600">
                <a:solidFill>
                  <a:schemeClr val="tx1"/>
                </a:solidFill>
                <a:latin typeface="Calibri" pitchFamily="34" charset="0"/>
                <a:cs typeface="Arial" charset="0"/>
              </a:defRPr>
            </a:lvl5pPr>
            <a:lvl6pPr fontAlgn="base">
              <a:spcAft>
                <a:spcPct val="0"/>
              </a:spcAft>
              <a:buFont typeface="Arial" charset="0"/>
              <a:buChar char="»"/>
              <a:defRPr sz="1600">
                <a:solidFill>
                  <a:schemeClr val="tx1"/>
                </a:solidFill>
                <a:latin typeface="Calibri" pitchFamily="34" charset="0"/>
                <a:cs typeface="Arial" charset="0"/>
              </a:defRPr>
            </a:lvl6pPr>
            <a:lvl7pPr fontAlgn="base">
              <a:spcAft>
                <a:spcPct val="0"/>
              </a:spcAft>
              <a:buFont typeface="Arial" charset="0"/>
              <a:buChar char="»"/>
              <a:defRPr sz="1600">
                <a:solidFill>
                  <a:schemeClr val="tx1"/>
                </a:solidFill>
                <a:latin typeface="Calibri" pitchFamily="34" charset="0"/>
                <a:cs typeface="Arial" charset="0"/>
              </a:defRPr>
            </a:lvl7pPr>
            <a:lvl8pPr fontAlgn="base">
              <a:spcAft>
                <a:spcPct val="0"/>
              </a:spcAft>
              <a:buFont typeface="Arial" charset="0"/>
              <a:buChar char="»"/>
              <a:defRPr sz="1600">
                <a:solidFill>
                  <a:schemeClr val="tx1"/>
                </a:solidFill>
                <a:latin typeface="Calibri" pitchFamily="34" charset="0"/>
                <a:cs typeface="Arial" charset="0"/>
              </a:defRPr>
            </a:lvl8pPr>
            <a:lvl9pPr fontAlgn="base">
              <a:spcAft>
                <a:spcPct val="0"/>
              </a:spcAft>
              <a:buFont typeface="Arial" charset="0"/>
              <a:buChar char="»"/>
              <a:defRPr sz="1600">
                <a:solidFill>
                  <a:schemeClr val="tx1"/>
                </a:solidFill>
                <a:latin typeface="Calibri" pitchFamily="34" charset="0"/>
                <a:cs typeface="Arial" charset="0"/>
              </a:defRPr>
            </a:lvl9pPr>
          </a:lstStyle>
          <a:p>
            <a:pPr marL="0" marR="0" lvl="0" indent="0" algn="ctr" defTabSz="914354"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lumMod val="65000"/>
                    <a:lumOff val="35000"/>
                  </a:srgbClr>
                </a:solidFill>
                <a:effectLst/>
                <a:uLnTx/>
                <a:uFillTx/>
                <a:latin typeface="Arial" charset="0"/>
                <a:ea typeface="MS PGothic" pitchFamily="34" charset="-128"/>
                <a:cs typeface="Arial" charset="0"/>
              </a:rPr>
              <a:t>1</a:t>
            </a:r>
          </a:p>
        </p:txBody>
      </p:sp>
      <p:sp>
        <p:nvSpPr>
          <p:cNvPr id="80" name="TextBox 11">
            <a:extLst>
              <a:ext uri="{FF2B5EF4-FFF2-40B4-BE49-F238E27FC236}">
                <a16:creationId xmlns:a16="http://schemas.microsoft.com/office/drawing/2014/main" id="{7B756338-0A14-A547-82D6-619F4E79EFC5}"/>
              </a:ext>
            </a:extLst>
          </p:cNvPr>
          <p:cNvSpPr txBox="1">
            <a:spLocks noChangeArrowheads="1"/>
          </p:cNvSpPr>
          <p:nvPr/>
        </p:nvSpPr>
        <p:spPr bwMode="auto">
          <a:xfrm>
            <a:off x="6511038" y="4751700"/>
            <a:ext cx="98056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400">
                <a:solidFill>
                  <a:schemeClr val="tx1"/>
                </a:solidFill>
                <a:latin typeface="Arial" charset="0"/>
                <a:cs typeface="Arial" charset="0"/>
              </a:defRPr>
            </a:lvl1pPr>
            <a:lvl2pPr>
              <a:defRPr sz="2000">
                <a:solidFill>
                  <a:schemeClr val="tx1"/>
                </a:solidFill>
                <a:latin typeface="Arial" charset="0"/>
                <a:cs typeface="Arial" charset="0"/>
              </a:defRPr>
            </a:lvl2pPr>
            <a:lvl3pPr>
              <a:defRPr>
                <a:solidFill>
                  <a:schemeClr val="tx1"/>
                </a:solidFill>
                <a:latin typeface="Arial" charset="0"/>
                <a:cs typeface="Arial" charset="0"/>
              </a:defRPr>
            </a:lvl3pPr>
            <a:lvl4pPr>
              <a:defRPr sz="1600">
                <a:solidFill>
                  <a:schemeClr val="tx1"/>
                </a:solidFill>
                <a:latin typeface="Calibri" pitchFamily="34" charset="0"/>
                <a:cs typeface="Arial" charset="0"/>
              </a:defRPr>
            </a:lvl4pPr>
            <a:lvl5pPr>
              <a:defRPr sz="1600">
                <a:solidFill>
                  <a:schemeClr val="tx1"/>
                </a:solidFill>
                <a:latin typeface="Calibri" pitchFamily="34" charset="0"/>
                <a:cs typeface="Arial" charset="0"/>
              </a:defRPr>
            </a:lvl5pPr>
            <a:lvl6pPr fontAlgn="base">
              <a:spcAft>
                <a:spcPct val="0"/>
              </a:spcAft>
              <a:buFont typeface="Arial" charset="0"/>
              <a:buChar char="»"/>
              <a:defRPr sz="1600">
                <a:solidFill>
                  <a:schemeClr val="tx1"/>
                </a:solidFill>
                <a:latin typeface="Calibri" pitchFamily="34" charset="0"/>
                <a:cs typeface="Arial" charset="0"/>
              </a:defRPr>
            </a:lvl6pPr>
            <a:lvl7pPr fontAlgn="base">
              <a:spcAft>
                <a:spcPct val="0"/>
              </a:spcAft>
              <a:buFont typeface="Arial" charset="0"/>
              <a:buChar char="»"/>
              <a:defRPr sz="1600">
                <a:solidFill>
                  <a:schemeClr val="tx1"/>
                </a:solidFill>
                <a:latin typeface="Calibri" pitchFamily="34" charset="0"/>
                <a:cs typeface="Arial" charset="0"/>
              </a:defRPr>
            </a:lvl7pPr>
            <a:lvl8pPr fontAlgn="base">
              <a:spcAft>
                <a:spcPct val="0"/>
              </a:spcAft>
              <a:buFont typeface="Arial" charset="0"/>
              <a:buChar char="»"/>
              <a:defRPr sz="1600">
                <a:solidFill>
                  <a:schemeClr val="tx1"/>
                </a:solidFill>
                <a:latin typeface="Calibri" pitchFamily="34" charset="0"/>
                <a:cs typeface="Arial" charset="0"/>
              </a:defRPr>
            </a:lvl8pPr>
            <a:lvl9pPr fontAlgn="base">
              <a:spcAft>
                <a:spcPct val="0"/>
              </a:spcAft>
              <a:buFont typeface="Arial" charset="0"/>
              <a:buChar char="»"/>
              <a:defRPr sz="1600">
                <a:solidFill>
                  <a:schemeClr val="tx1"/>
                </a:solidFill>
                <a:latin typeface="Calibri" pitchFamily="34" charset="0"/>
                <a:cs typeface="Arial" charset="0"/>
              </a:defRPr>
            </a:lvl9pPr>
          </a:lstStyle>
          <a:p>
            <a:pPr marL="0" marR="0" lvl="0" indent="0" algn="ctr" defTabSz="914354"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lumMod val="65000"/>
                    <a:lumOff val="35000"/>
                  </a:srgbClr>
                </a:solidFill>
                <a:effectLst/>
                <a:uLnTx/>
                <a:uFillTx/>
                <a:latin typeface="Arial" charset="0"/>
                <a:ea typeface="MS PGothic" pitchFamily="34" charset="-128"/>
                <a:cs typeface="Arial" charset="0"/>
              </a:rPr>
              <a:t>5</a:t>
            </a:r>
          </a:p>
        </p:txBody>
      </p:sp>
      <p:sp>
        <p:nvSpPr>
          <p:cNvPr id="48" name="Rectangle 47">
            <a:extLst>
              <a:ext uri="{FF2B5EF4-FFF2-40B4-BE49-F238E27FC236}">
                <a16:creationId xmlns:a16="http://schemas.microsoft.com/office/drawing/2014/main" id="{CB8E5378-4286-4005-9AB7-A3F9571043F8}"/>
              </a:ext>
            </a:extLst>
          </p:cNvPr>
          <p:cNvSpPr/>
          <p:nvPr/>
        </p:nvSpPr>
        <p:spPr>
          <a:xfrm>
            <a:off x="280155" y="1767864"/>
            <a:ext cx="2838310" cy="4908565"/>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cxnSp>
        <p:nvCxnSpPr>
          <p:cNvPr id="47" name="Straight Connector 47">
            <a:extLst>
              <a:ext uri="{FF2B5EF4-FFF2-40B4-BE49-F238E27FC236}">
                <a16:creationId xmlns:a16="http://schemas.microsoft.com/office/drawing/2014/main" id="{DD1942F9-E816-4E62-96DF-4E7281D8FB68}"/>
              </a:ext>
            </a:extLst>
          </p:cNvPr>
          <p:cNvCxnSpPr>
            <a:cxnSpLocks noChangeShapeType="1"/>
          </p:cNvCxnSpPr>
          <p:nvPr/>
        </p:nvCxnSpPr>
        <p:spPr bwMode="auto">
          <a:xfrm>
            <a:off x="8616211" y="5067071"/>
            <a:ext cx="0" cy="117111"/>
          </a:xfrm>
          <a:prstGeom prst="line">
            <a:avLst/>
          </a:prstGeom>
          <a:noFill/>
          <a:ln w="12700" algn="ctr">
            <a:solidFill>
              <a:srgbClr val="7F7F7F"/>
            </a:solidFill>
            <a:miter lim="800000"/>
            <a:headEnd/>
            <a:tailEnd/>
          </a:ln>
          <a:extLst>
            <a:ext uri="{909E8E84-426E-40DD-AFC4-6F175D3DCCD1}">
              <a14:hiddenFill xmlns:a14="http://schemas.microsoft.com/office/drawing/2010/main">
                <a:noFill/>
              </a14:hiddenFill>
            </a:ext>
          </a:extLst>
        </p:spPr>
      </p:cxnSp>
      <p:sp>
        <p:nvSpPr>
          <p:cNvPr id="50" name="TextBox 11">
            <a:extLst>
              <a:ext uri="{FF2B5EF4-FFF2-40B4-BE49-F238E27FC236}">
                <a16:creationId xmlns:a16="http://schemas.microsoft.com/office/drawing/2014/main" id="{7ECA70E5-FDD7-4BA8-895E-FB1845AC4D99}"/>
              </a:ext>
            </a:extLst>
          </p:cNvPr>
          <p:cNvSpPr txBox="1">
            <a:spLocks noChangeArrowheads="1"/>
          </p:cNvSpPr>
          <p:nvPr/>
        </p:nvSpPr>
        <p:spPr bwMode="auto">
          <a:xfrm>
            <a:off x="9648757" y="4768839"/>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a:defRPr sz="2400">
                <a:solidFill>
                  <a:schemeClr val="tx1"/>
                </a:solidFill>
                <a:latin typeface="Arial" charset="0"/>
                <a:cs typeface="Arial" charset="0"/>
              </a:defRPr>
            </a:lvl1pPr>
            <a:lvl2pPr>
              <a:defRPr sz="2000">
                <a:solidFill>
                  <a:schemeClr val="tx1"/>
                </a:solidFill>
                <a:latin typeface="Arial" charset="0"/>
                <a:cs typeface="Arial" charset="0"/>
              </a:defRPr>
            </a:lvl2pPr>
            <a:lvl3pPr>
              <a:defRPr>
                <a:solidFill>
                  <a:schemeClr val="tx1"/>
                </a:solidFill>
                <a:latin typeface="Arial" charset="0"/>
                <a:cs typeface="Arial" charset="0"/>
              </a:defRPr>
            </a:lvl3pPr>
            <a:lvl4pPr>
              <a:defRPr sz="1600">
                <a:solidFill>
                  <a:schemeClr val="tx1"/>
                </a:solidFill>
                <a:latin typeface="Calibri" pitchFamily="34" charset="0"/>
                <a:cs typeface="Arial" charset="0"/>
              </a:defRPr>
            </a:lvl4pPr>
            <a:lvl5pPr>
              <a:defRPr sz="1600">
                <a:solidFill>
                  <a:schemeClr val="tx1"/>
                </a:solidFill>
                <a:latin typeface="Calibri" pitchFamily="34" charset="0"/>
                <a:cs typeface="Arial" charset="0"/>
              </a:defRPr>
            </a:lvl5pPr>
            <a:lvl6pPr fontAlgn="base">
              <a:spcAft>
                <a:spcPct val="0"/>
              </a:spcAft>
              <a:buFont typeface="Arial" charset="0"/>
              <a:buChar char="»"/>
              <a:defRPr sz="1600">
                <a:solidFill>
                  <a:schemeClr val="tx1"/>
                </a:solidFill>
                <a:latin typeface="Calibri" pitchFamily="34" charset="0"/>
                <a:cs typeface="Arial" charset="0"/>
              </a:defRPr>
            </a:lvl6pPr>
            <a:lvl7pPr fontAlgn="base">
              <a:spcAft>
                <a:spcPct val="0"/>
              </a:spcAft>
              <a:buFont typeface="Arial" charset="0"/>
              <a:buChar char="»"/>
              <a:defRPr sz="1600">
                <a:solidFill>
                  <a:schemeClr val="tx1"/>
                </a:solidFill>
                <a:latin typeface="Calibri" pitchFamily="34" charset="0"/>
                <a:cs typeface="Arial" charset="0"/>
              </a:defRPr>
            </a:lvl7pPr>
            <a:lvl8pPr fontAlgn="base">
              <a:spcAft>
                <a:spcPct val="0"/>
              </a:spcAft>
              <a:buFont typeface="Arial" charset="0"/>
              <a:buChar char="»"/>
              <a:defRPr sz="1600">
                <a:solidFill>
                  <a:schemeClr val="tx1"/>
                </a:solidFill>
                <a:latin typeface="Calibri" pitchFamily="34" charset="0"/>
                <a:cs typeface="Arial" charset="0"/>
              </a:defRPr>
            </a:lvl8pPr>
            <a:lvl9pPr fontAlgn="base">
              <a:spcAft>
                <a:spcPct val="0"/>
              </a:spcAft>
              <a:buFont typeface="Arial" charset="0"/>
              <a:buChar char="»"/>
              <a:defRPr sz="1600">
                <a:solidFill>
                  <a:schemeClr val="tx1"/>
                </a:solidFill>
                <a:latin typeface="Calibri" pitchFamily="34" charset="0"/>
                <a:cs typeface="Arial" charset="0"/>
              </a:defRPr>
            </a:lvl9pPr>
          </a:lstStyle>
          <a:p>
            <a:pPr marL="0" marR="0" lvl="0" indent="0" algn="ctr" defTabSz="914354"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lumMod val="65000"/>
                    <a:lumOff val="35000"/>
                  </a:srgbClr>
                </a:solidFill>
                <a:effectLst/>
                <a:uLnTx/>
                <a:uFillTx/>
                <a:latin typeface="Arial" charset="0"/>
                <a:ea typeface="MS PGothic" pitchFamily="34" charset="-128"/>
                <a:cs typeface="Arial" charset="0"/>
              </a:rPr>
              <a:t>14</a:t>
            </a:r>
          </a:p>
        </p:txBody>
      </p:sp>
      <p:cxnSp>
        <p:nvCxnSpPr>
          <p:cNvPr id="56" name="Straight Arrow Connector 55">
            <a:extLst>
              <a:ext uri="{FF2B5EF4-FFF2-40B4-BE49-F238E27FC236}">
                <a16:creationId xmlns:a16="http://schemas.microsoft.com/office/drawing/2014/main" id="{50B0EB6F-7800-4810-91AF-350922C882FC}"/>
              </a:ext>
            </a:extLst>
          </p:cNvPr>
          <p:cNvCxnSpPr>
            <a:cxnSpLocks/>
          </p:cNvCxnSpPr>
          <p:nvPr/>
        </p:nvCxnSpPr>
        <p:spPr>
          <a:xfrm flipV="1">
            <a:off x="9109692" y="2733871"/>
            <a:ext cx="580171" cy="0"/>
          </a:xfrm>
          <a:prstGeom prst="straightConnector1">
            <a:avLst/>
          </a:prstGeom>
          <a:ln w="12700">
            <a:solidFill>
              <a:srgbClr val="717074"/>
            </a:solidFill>
            <a:tailEnd type="diamond"/>
          </a:ln>
        </p:spPr>
        <p:style>
          <a:lnRef idx="1">
            <a:schemeClr val="accent1"/>
          </a:lnRef>
          <a:fillRef idx="0">
            <a:schemeClr val="accent1"/>
          </a:fillRef>
          <a:effectRef idx="0">
            <a:schemeClr val="accent1"/>
          </a:effectRef>
          <a:fontRef idx="minor">
            <a:schemeClr val="tx1"/>
          </a:fontRef>
        </p:style>
      </p:cxnSp>
      <p:sp>
        <p:nvSpPr>
          <p:cNvPr id="81" name="Rectangle 80">
            <a:extLst>
              <a:ext uri="{FF2B5EF4-FFF2-40B4-BE49-F238E27FC236}">
                <a16:creationId xmlns:a16="http://schemas.microsoft.com/office/drawing/2014/main" id="{A698EBEE-9F0F-42D6-B9A3-834AF175656C}"/>
              </a:ext>
            </a:extLst>
          </p:cNvPr>
          <p:cNvSpPr/>
          <p:nvPr/>
        </p:nvSpPr>
        <p:spPr>
          <a:xfrm>
            <a:off x="9716180" y="2009963"/>
            <a:ext cx="2067317" cy="2031325"/>
          </a:xfrm>
          <a:prstGeom prst="rect">
            <a:avLst/>
          </a:prstGeom>
        </p:spPr>
        <p:txBody>
          <a:bodyPr wrap="square">
            <a:spAutoFit/>
          </a:bodyPr>
          <a:lstStyle/>
          <a:p>
            <a:pPr marL="0" marR="0" lvl="0" indent="0" algn="ctr" defTabSz="914354"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prstClr val="black"/>
                </a:solidFill>
                <a:effectLst/>
                <a:uLnTx/>
                <a:uFillTx/>
                <a:latin typeface="Arial" charset="0"/>
                <a:ea typeface="MS PGothic" pitchFamily="34" charset="-128"/>
                <a:cs typeface="+mn-cs"/>
              </a:rPr>
              <a:t>Primary Endpoint</a:t>
            </a:r>
          </a:p>
          <a:p>
            <a:pPr marL="0" marR="0" lvl="0" indent="0" algn="ctr" defTabSz="914354"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charset="0"/>
                <a:ea typeface="MS PGothic" pitchFamily="34" charset="-128"/>
                <a:cs typeface="+mn-cs"/>
              </a:rPr>
              <a:t>Clinical status assessed by a 7-point</a:t>
            </a:r>
          </a:p>
          <a:p>
            <a:pPr marL="0" marR="0" lvl="0" indent="0" algn="ctr" defTabSz="914354"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charset="0"/>
                <a:ea typeface="MS PGothic" pitchFamily="34" charset="-128"/>
                <a:cs typeface="+mn-cs"/>
              </a:rPr>
              <a:t>ordinal scale on Day 14</a:t>
            </a:r>
          </a:p>
          <a:p>
            <a:pPr marL="0" marR="0" lvl="0" indent="0" algn="ctr" defTabSz="914354"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prstClr val="black"/>
                </a:solidFill>
                <a:effectLst/>
                <a:uLnTx/>
                <a:uFillTx/>
                <a:latin typeface="Arial" charset="0"/>
                <a:ea typeface="MS PGothic" pitchFamily="34" charset="-128"/>
                <a:cs typeface="+mn-cs"/>
              </a:rPr>
              <a:t>Secondary Endpoint</a:t>
            </a:r>
            <a:endParaRPr kumimoji="0" lang="en-US" altLang="en-US" sz="1400" b="0" i="0" u="none" strike="noStrike" kern="1200" cap="none" spc="0" normalizeH="0" baseline="0" noProof="0">
              <a:ln>
                <a:noFill/>
              </a:ln>
              <a:solidFill>
                <a:prstClr val="black"/>
              </a:solidFill>
              <a:effectLst/>
              <a:uLnTx/>
              <a:uFillTx/>
              <a:latin typeface="Arial" charset="0"/>
              <a:ea typeface="MS PGothic" pitchFamily="34" charset="-128"/>
              <a:cs typeface="+mn-cs"/>
            </a:endParaRPr>
          </a:p>
          <a:p>
            <a:pPr marL="0" marR="0" lvl="0" indent="0" algn="ctr" defTabSz="914354"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charset="0"/>
                <a:ea typeface="MS PGothic" pitchFamily="34" charset="-128"/>
                <a:cs typeface="+mn-cs"/>
              </a:rPr>
              <a:t>Proportion subjects with treatment emergent AEs</a:t>
            </a:r>
          </a:p>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prstClr val="black"/>
              </a:solidFill>
              <a:effectLst/>
              <a:uLnTx/>
              <a:uFillTx/>
              <a:latin typeface="Arial" charset="0"/>
              <a:ea typeface="MS PGothic" pitchFamily="34" charset="-128"/>
              <a:cs typeface="+mn-cs"/>
            </a:endParaRPr>
          </a:p>
        </p:txBody>
      </p:sp>
      <p:sp>
        <p:nvSpPr>
          <p:cNvPr id="4" name="Text Placeholder 3"/>
          <p:cNvSpPr>
            <a:spLocks noGrp="1"/>
          </p:cNvSpPr>
          <p:nvPr>
            <p:ph type="body" sz="quarter" idx="13"/>
          </p:nvPr>
        </p:nvSpPr>
        <p:spPr/>
        <p:txBody>
          <a:bodyPr/>
          <a:lstStyle/>
          <a:p>
            <a:r>
              <a:rPr lang="en-US" dirty="0"/>
              <a:t>NCT04292899</a:t>
            </a:r>
          </a:p>
          <a:p>
            <a:r>
              <a:rPr lang="en-US" dirty="0"/>
              <a:t>GS-US-540-5773 </a:t>
            </a:r>
          </a:p>
        </p:txBody>
      </p:sp>
      <p:sp>
        <p:nvSpPr>
          <p:cNvPr id="31" name="TextBox 30">
            <a:extLst>
              <a:ext uri="{FF2B5EF4-FFF2-40B4-BE49-F238E27FC236}">
                <a16:creationId xmlns:a16="http://schemas.microsoft.com/office/drawing/2014/main" id="{714C76FC-64FA-4974-B1A6-18699946A9D1}"/>
              </a:ext>
            </a:extLst>
          </p:cNvPr>
          <p:cNvSpPr txBox="1"/>
          <p:nvPr/>
        </p:nvSpPr>
        <p:spPr>
          <a:xfrm>
            <a:off x="312961" y="6735721"/>
            <a:ext cx="6731307" cy="110800"/>
          </a:xfrm>
          <a:prstGeom prst="rect">
            <a:avLst/>
          </a:prstGeom>
          <a:noFill/>
        </p:spPr>
        <p:txBody>
          <a:bodyPr wrap="square" lIns="0" tIns="0" rIns="0" bIns="0" rtlCol="0">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charset="0"/>
                <a:ea typeface="+mn-ea"/>
                <a:cs typeface="+mn-cs"/>
              </a:rPr>
              <a:t>For complete details of the trial, please go to clinicaltrials.gov</a:t>
            </a:r>
          </a:p>
        </p:txBody>
      </p:sp>
      <p:sp>
        <p:nvSpPr>
          <p:cNvPr id="3" name="TextBox 2">
            <a:extLst>
              <a:ext uri="{FF2B5EF4-FFF2-40B4-BE49-F238E27FC236}">
                <a16:creationId xmlns:a16="http://schemas.microsoft.com/office/drawing/2014/main" id="{18BC6532-CB9A-4626-B490-62BBA2E06E26}"/>
              </a:ext>
            </a:extLst>
          </p:cNvPr>
          <p:cNvSpPr txBox="1"/>
          <p:nvPr/>
        </p:nvSpPr>
        <p:spPr>
          <a:xfrm>
            <a:off x="3325333" y="2171748"/>
            <a:ext cx="628442" cy="249299"/>
          </a:xfrm>
          <a:prstGeom prst="rect">
            <a:avLst/>
          </a:prstGeom>
          <a:noFill/>
        </p:spPr>
        <p:txBody>
          <a:bodyPr wrap="none" lIns="0" tIns="0" rIns="0" bIns="0" rtlCol="0">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altLang="zh-HK" sz="1800" b="0" i="0" u="none" strike="noStrike" kern="1200" cap="none" spc="0" normalizeH="0" baseline="0" noProof="0">
                <a:ln>
                  <a:noFill/>
                </a:ln>
                <a:solidFill>
                  <a:prstClr val="black"/>
                </a:solidFill>
                <a:effectLst/>
                <a:uLnTx/>
                <a:uFillTx/>
                <a:latin typeface="Arial" charset="0"/>
                <a:ea typeface="微軟正黑體" panose="020B0604030504040204" pitchFamily="34" charset="-120"/>
                <a:cs typeface="+mn-cs"/>
              </a:rPr>
              <a:t>Part A</a:t>
            </a:r>
            <a:endParaRPr kumimoji="0" lang="zh-HK" altLang="en-US" sz="1800" b="0" i="0" u="none" strike="noStrike" kern="1200" cap="none" spc="0" normalizeH="0" baseline="0" noProof="0">
              <a:ln>
                <a:noFill/>
              </a:ln>
              <a:solidFill>
                <a:prstClr val="black"/>
              </a:solidFill>
              <a:effectLst/>
              <a:uLnTx/>
              <a:uFillTx/>
              <a:latin typeface="Arial" charset="0"/>
              <a:ea typeface="微軟正黑體" panose="020B0604030504040204" pitchFamily="34" charset="-120"/>
              <a:cs typeface="+mn-cs"/>
            </a:endParaRPr>
          </a:p>
        </p:txBody>
      </p:sp>
      <p:sp>
        <p:nvSpPr>
          <p:cNvPr id="35" name="Line 6">
            <a:extLst>
              <a:ext uri="{FF2B5EF4-FFF2-40B4-BE49-F238E27FC236}">
                <a16:creationId xmlns:a16="http://schemas.microsoft.com/office/drawing/2014/main" id="{C5756CDE-1375-4C59-9816-7BFEAC0C9273}"/>
              </a:ext>
            </a:extLst>
          </p:cNvPr>
          <p:cNvSpPr>
            <a:spLocks noChangeShapeType="1"/>
          </p:cNvSpPr>
          <p:nvPr/>
        </p:nvSpPr>
        <p:spPr bwMode="auto">
          <a:xfrm flipV="1">
            <a:off x="4090330" y="4315331"/>
            <a:ext cx="1314151" cy="0"/>
          </a:xfrm>
          <a:prstGeom prst="line">
            <a:avLst/>
          </a:prstGeom>
          <a:noFill/>
          <a:ln w="12700">
            <a:solidFill>
              <a:schemeClr val="bg1">
                <a:lumMod val="50000"/>
              </a:schemeClr>
            </a:solidFill>
            <a:round/>
            <a:headEnd/>
            <a:tailEnd/>
          </a:ln>
          <a:extLst>
            <a:ext uri="{909E8E84-426E-40DD-AFC4-6F175D3DCCD1}">
              <a14:hiddenFill xmlns:a14="http://schemas.microsoft.com/office/drawing/2010/main">
                <a:noFill/>
              </a14:hiddenFill>
            </a:ext>
          </a:extLst>
        </p:spPr>
        <p:txBody>
          <a:bodyPr/>
          <a:lstStyle/>
          <a:p>
            <a:pPr marL="0" marR="0" lvl="0" indent="0" algn="l" defTabSz="914354"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prstClr val="black"/>
              </a:solidFill>
              <a:effectLst/>
              <a:uLnTx/>
              <a:uFillTx/>
              <a:latin typeface="Arial"/>
              <a:ea typeface="+mn-ea"/>
              <a:cs typeface="+mn-cs"/>
            </a:endParaRPr>
          </a:p>
        </p:txBody>
      </p:sp>
      <p:sp>
        <p:nvSpPr>
          <p:cNvPr id="39" name="Rounded Rectangle 13">
            <a:extLst>
              <a:ext uri="{FF2B5EF4-FFF2-40B4-BE49-F238E27FC236}">
                <a16:creationId xmlns:a16="http://schemas.microsoft.com/office/drawing/2014/main" id="{770FBFCC-2CC8-4798-9056-08D5763193E9}"/>
              </a:ext>
            </a:extLst>
          </p:cNvPr>
          <p:cNvSpPr/>
          <p:nvPr/>
        </p:nvSpPr>
        <p:spPr bwMode="auto">
          <a:xfrm>
            <a:off x="5368646" y="4017151"/>
            <a:ext cx="3269063" cy="604893"/>
          </a:xfrm>
          <a:prstGeom prst="rect">
            <a:avLst/>
          </a:prstGeom>
          <a:solidFill>
            <a:srgbClr val="C00000"/>
          </a:solidFill>
          <a:ln w="19050" cap="flat" cmpd="sng" algn="ctr">
            <a:noFill/>
            <a:prstDash val="solid"/>
            <a:miter lim="800000"/>
          </a:ln>
          <a:effectLst/>
        </p:spPr>
        <p:txBody>
          <a:bodyPr anchor="ctr"/>
          <a:lstStyle/>
          <a:p>
            <a:pPr marL="0" marR="0" lvl="0" indent="0" algn="ctr" defTabSz="914354" rtl="0" eaLnBrk="0" fontAlgn="base" latinLnBrk="0" hangingPunct="0">
              <a:lnSpc>
                <a:spcPct val="100000"/>
              </a:lnSpc>
              <a:spcBef>
                <a:spcPct val="0"/>
              </a:spcBef>
              <a:spcAft>
                <a:spcPct val="0"/>
              </a:spcAft>
              <a:buClr>
                <a:srgbClr val="990000"/>
              </a:buClr>
              <a:buSzPct val="120000"/>
              <a:buFontTx/>
              <a:buNone/>
              <a:tabLst/>
              <a:defRPr/>
            </a:pPr>
            <a:r>
              <a:rPr kumimoji="0" lang="en-US" sz="1200" b="1" i="0" u="none" strike="noStrike" kern="0" cap="none" spc="0" normalizeH="0" baseline="0" noProof="0">
                <a:ln>
                  <a:noFill/>
                </a:ln>
                <a:solidFill>
                  <a:srgbClr val="FFFFFF"/>
                </a:solidFill>
                <a:effectLst/>
                <a:uLnTx/>
                <a:uFillTx/>
                <a:latin typeface="Arial" charset="0"/>
                <a:ea typeface="MS Mincho" pitchFamily="49" charset="-128"/>
                <a:cs typeface="Calibri"/>
              </a:rPr>
              <a:t>RDV 200 mg loading/100 mg QD IV 10D*** + SoC</a:t>
            </a:r>
          </a:p>
        </p:txBody>
      </p:sp>
      <p:sp>
        <p:nvSpPr>
          <p:cNvPr id="40" name="Rounded Rectangle 13">
            <a:extLst>
              <a:ext uri="{FF2B5EF4-FFF2-40B4-BE49-F238E27FC236}">
                <a16:creationId xmlns:a16="http://schemas.microsoft.com/office/drawing/2014/main" id="{DAE0EAE3-6821-4067-8F3B-BE86C722D94B}"/>
              </a:ext>
            </a:extLst>
          </p:cNvPr>
          <p:cNvSpPr/>
          <p:nvPr/>
        </p:nvSpPr>
        <p:spPr bwMode="auto">
          <a:xfrm>
            <a:off x="3274222" y="4065134"/>
            <a:ext cx="806116" cy="548640"/>
          </a:xfrm>
          <a:prstGeom prst="rect">
            <a:avLst/>
          </a:prstGeom>
          <a:solidFill>
            <a:schemeClr val="tx1">
              <a:lumMod val="65000"/>
              <a:lumOff val="35000"/>
            </a:schemeClr>
          </a:solidFill>
          <a:ln w="19050" cap="flat" cmpd="sng" algn="ctr">
            <a:noFill/>
            <a:prstDash val="solid"/>
            <a:miter lim="800000"/>
          </a:ln>
          <a:effectLst/>
        </p:spPr>
        <p:txBody>
          <a:bodyPr anchor="ctr"/>
          <a:lstStyle/>
          <a:p>
            <a:pPr marL="0" marR="0" lvl="0" indent="0" algn="ctr" defTabSz="914354" rtl="0" eaLnBrk="0" fontAlgn="base" latinLnBrk="0" hangingPunct="0">
              <a:lnSpc>
                <a:spcPct val="100000"/>
              </a:lnSpc>
              <a:spcBef>
                <a:spcPct val="0"/>
              </a:spcBef>
              <a:spcAft>
                <a:spcPct val="0"/>
              </a:spcAft>
              <a:buClr>
                <a:srgbClr val="990000"/>
              </a:buClr>
              <a:buSzPct val="120000"/>
              <a:buFontTx/>
              <a:buNone/>
              <a:tabLst/>
              <a:defRPr/>
            </a:pPr>
            <a:r>
              <a:rPr kumimoji="0" lang="en-US" sz="1400" b="0" i="0" u="none" strike="noStrike" kern="0" cap="none" spc="0" normalizeH="0" baseline="0" noProof="0">
                <a:ln>
                  <a:noFill/>
                </a:ln>
                <a:solidFill>
                  <a:srgbClr val="FFFFFF"/>
                </a:solidFill>
                <a:effectLst/>
                <a:uLnTx/>
                <a:uFillTx/>
                <a:latin typeface="Arial"/>
                <a:ea typeface="MS Mincho" pitchFamily="49" charset="-128"/>
                <a:cs typeface="Calibri"/>
              </a:rPr>
              <a:t>n=5600</a:t>
            </a:r>
            <a:endParaRPr kumimoji="0" lang="en-US" sz="1400" b="0" i="0" u="none" strike="noStrike" kern="0" cap="none" spc="0" normalizeH="0" baseline="30000" noProof="0">
              <a:ln>
                <a:noFill/>
              </a:ln>
              <a:solidFill>
                <a:srgbClr val="FFFFFF"/>
              </a:solidFill>
              <a:effectLst/>
              <a:uLnTx/>
              <a:uFillTx/>
              <a:latin typeface="Arial"/>
              <a:ea typeface="MS Mincho" pitchFamily="49" charset="-128"/>
              <a:cs typeface="Calibri"/>
            </a:endParaRPr>
          </a:p>
        </p:txBody>
      </p:sp>
      <p:cxnSp>
        <p:nvCxnSpPr>
          <p:cNvPr id="42" name="Straight Arrow Connector 41">
            <a:extLst>
              <a:ext uri="{FF2B5EF4-FFF2-40B4-BE49-F238E27FC236}">
                <a16:creationId xmlns:a16="http://schemas.microsoft.com/office/drawing/2014/main" id="{E17E7D6D-0502-4D80-B902-688879E3B4A5}"/>
              </a:ext>
            </a:extLst>
          </p:cNvPr>
          <p:cNvCxnSpPr>
            <a:cxnSpLocks/>
          </p:cNvCxnSpPr>
          <p:nvPr/>
        </p:nvCxnSpPr>
        <p:spPr>
          <a:xfrm>
            <a:off x="8637709" y="4354112"/>
            <a:ext cx="1048138" cy="0"/>
          </a:xfrm>
          <a:prstGeom prst="straightConnector1">
            <a:avLst/>
          </a:prstGeom>
          <a:ln w="12700">
            <a:solidFill>
              <a:srgbClr val="717074"/>
            </a:solidFill>
            <a:tailEnd type="diamond"/>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7B2C9B69-2FEB-4EF5-B0A9-FA91AB1790C5}"/>
              </a:ext>
            </a:extLst>
          </p:cNvPr>
          <p:cNvSpPr/>
          <p:nvPr/>
        </p:nvSpPr>
        <p:spPr>
          <a:xfrm>
            <a:off x="9695840" y="4100738"/>
            <a:ext cx="2067317" cy="523220"/>
          </a:xfrm>
          <a:prstGeom prst="rect">
            <a:avLst/>
          </a:prstGeom>
        </p:spPr>
        <p:txBody>
          <a:bodyPr wrap="square">
            <a:spAutoFit/>
          </a:bodyPr>
          <a:lstStyle/>
          <a:p>
            <a:pPr marL="0" marR="0" lvl="0" indent="0" algn="ctr" defTabSz="914354"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charset="0"/>
                <a:ea typeface="MS PGothic" pitchFamily="34" charset="-128"/>
                <a:cs typeface="+mn-cs"/>
              </a:rPr>
              <a:t>Data reported descriptively</a:t>
            </a:r>
          </a:p>
        </p:txBody>
      </p:sp>
      <p:sp>
        <p:nvSpPr>
          <p:cNvPr id="44" name="TextBox 43">
            <a:extLst>
              <a:ext uri="{FF2B5EF4-FFF2-40B4-BE49-F238E27FC236}">
                <a16:creationId xmlns:a16="http://schemas.microsoft.com/office/drawing/2014/main" id="{06BF65F5-65B0-4B65-9B6E-CD881CD5F47A}"/>
              </a:ext>
            </a:extLst>
          </p:cNvPr>
          <p:cNvSpPr txBox="1"/>
          <p:nvPr/>
        </p:nvSpPr>
        <p:spPr>
          <a:xfrm>
            <a:off x="3321317" y="3791989"/>
            <a:ext cx="820738" cy="249299"/>
          </a:xfrm>
          <a:prstGeom prst="rect">
            <a:avLst/>
          </a:prstGeom>
          <a:noFill/>
        </p:spPr>
        <p:txBody>
          <a:bodyPr wrap="none" lIns="0" tIns="0" rIns="0" bIns="0" rtlCol="0">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altLang="zh-HK" sz="1800" b="0" i="0" u="none" strike="noStrike" kern="1200" cap="none" spc="0" normalizeH="0" baseline="0" noProof="0">
                <a:ln>
                  <a:noFill/>
                </a:ln>
                <a:solidFill>
                  <a:prstClr val="black"/>
                </a:solidFill>
                <a:effectLst/>
                <a:uLnTx/>
                <a:uFillTx/>
                <a:latin typeface="Arial" charset="0"/>
                <a:ea typeface="微軟正黑體" panose="020B0604030504040204" pitchFamily="34" charset="-120"/>
                <a:cs typeface="+mn-cs"/>
              </a:rPr>
              <a:t>Part B**</a:t>
            </a:r>
            <a:endParaRPr kumimoji="0" lang="zh-HK" altLang="en-US" sz="1800" b="0" i="0" u="none" strike="noStrike" kern="1200" cap="none" spc="0" normalizeH="0" baseline="0" noProof="0">
              <a:ln>
                <a:noFill/>
              </a:ln>
              <a:solidFill>
                <a:prstClr val="black"/>
              </a:solidFill>
              <a:effectLst/>
              <a:uLnTx/>
              <a:uFillTx/>
              <a:latin typeface="Arial" charset="0"/>
              <a:ea typeface="微軟正黑體" panose="020B0604030504040204" pitchFamily="34" charset="-120"/>
              <a:cs typeface="+mn-cs"/>
            </a:endParaRPr>
          </a:p>
        </p:txBody>
      </p:sp>
      <p:sp>
        <p:nvSpPr>
          <p:cNvPr id="5" name="TextBox 4">
            <a:extLst>
              <a:ext uri="{FF2B5EF4-FFF2-40B4-BE49-F238E27FC236}">
                <a16:creationId xmlns:a16="http://schemas.microsoft.com/office/drawing/2014/main" id="{6FECEB04-E12D-4EF1-A4DA-4B8F3E5CC5F4}"/>
              </a:ext>
            </a:extLst>
          </p:cNvPr>
          <p:cNvSpPr txBox="1"/>
          <p:nvPr/>
        </p:nvSpPr>
        <p:spPr>
          <a:xfrm>
            <a:off x="3639554" y="5314410"/>
            <a:ext cx="7848302" cy="436273"/>
          </a:xfrm>
          <a:prstGeom prst="rect">
            <a:avLst/>
          </a:prstGeom>
          <a:noFill/>
        </p:spPr>
        <p:txBody>
          <a:bodyPr wrap="none" lIns="0" tIns="0" rIns="0" bIns="0" rtlCol="0">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Arial" charset="0"/>
                <a:ea typeface="+mn-ea"/>
                <a:cs typeface="+mn-cs"/>
              </a:rPr>
              <a:t>*Age ≥ 18 at all sites or ≥ 12 and &lt; 18 years of age weighing ≥ 40kg where permitted according to local law and approved nationally</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altLang="zh-HK" sz="1050" b="0" i="0" u="none" strike="noStrike" kern="1200" cap="none" spc="0" normalizeH="0" baseline="0" noProof="0">
                <a:ln>
                  <a:noFill/>
                </a:ln>
                <a:solidFill>
                  <a:prstClr val="black"/>
                </a:solidFill>
                <a:effectLst/>
                <a:uLnTx/>
                <a:uFillTx/>
                <a:latin typeface="Arial" charset="0"/>
                <a:ea typeface="微軟正黑體" panose="020B0604030504040204" pitchFamily="34" charset="-120"/>
                <a:cs typeface="+mn-cs"/>
              </a:rPr>
              <a:t>**</a:t>
            </a:r>
            <a:r>
              <a:rPr kumimoji="0" lang="en-US" sz="1050" b="0" i="0" u="none" strike="noStrike" kern="1200" cap="none" spc="0" normalizeH="0" baseline="0" noProof="0">
                <a:ln>
                  <a:noFill/>
                </a:ln>
                <a:solidFill>
                  <a:prstClr val="black"/>
                </a:solidFill>
                <a:effectLst/>
                <a:uLnTx/>
                <a:uFillTx/>
                <a:latin typeface="Arial" charset="0"/>
                <a:ea typeface="+mn-ea"/>
                <a:cs typeface="+mn-cs"/>
              </a:rPr>
              <a:t>Part B includes subjects who meet eligibility criteria for Part A and subjects who have been mechanically ventilated &lt; 5 days</a:t>
            </a:r>
            <a:endParaRPr kumimoji="0" lang="en-US" altLang="zh-HK" sz="1050" b="0" i="0" u="none" strike="noStrike" kern="1200" cap="none" spc="0" normalizeH="0" baseline="0" noProof="0">
              <a:ln>
                <a:noFill/>
              </a:ln>
              <a:solidFill>
                <a:prstClr val="black"/>
              </a:solidFill>
              <a:effectLst/>
              <a:uLnTx/>
              <a:uFillTx/>
              <a:latin typeface="Arial" charset="0"/>
              <a:ea typeface="微軟正黑體" panose="020B0604030504040204" pitchFamily="34" charset="-120"/>
              <a:cs typeface="+mn-cs"/>
            </a:endParaRP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altLang="zh-HK" sz="1050" b="0" i="0" u="none" strike="noStrike" kern="1200" cap="none" spc="0" normalizeH="0" baseline="0" noProof="0">
                <a:ln>
                  <a:noFill/>
                </a:ln>
                <a:solidFill>
                  <a:prstClr val="black"/>
                </a:solidFill>
                <a:effectLst/>
                <a:uLnTx/>
                <a:uFillTx/>
                <a:latin typeface="Arial" charset="0"/>
                <a:ea typeface="微軟正黑體" panose="020B0604030504040204" pitchFamily="34" charset="-120"/>
                <a:cs typeface="+mn-cs"/>
              </a:rPr>
              <a:t>*** Treatment may be reduced to a total of 5 days following an analysis of the data from Part A</a:t>
            </a:r>
            <a:endParaRPr kumimoji="0" lang="zh-HK" altLang="en-US" sz="1050" b="0" i="0" u="none" strike="noStrike" kern="1200" cap="none" spc="0" normalizeH="0" baseline="0" noProof="0">
              <a:ln>
                <a:noFill/>
              </a:ln>
              <a:solidFill>
                <a:prstClr val="black"/>
              </a:solidFill>
              <a:effectLst/>
              <a:uLnTx/>
              <a:uFillTx/>
              <a:latin typeface="Arial" charset="0"/>
              <a:ea typeface="微軟正黑體" panose="020B0604030504040204" pitchFamily="34" charset="-120"/>
              <a:cs typeface="+mn-cs"/>
            </a:endParaRPr>
          </a:p>
        </p:txBody>
      </p:sp>
      <p:sp>
        <p:nvSpPr>
          <p:cNvPr id="6" name="TextBox 5">
            <a:extLst>
              <a:ext uri="{FF2B5EF4-FFF2-40B4-BE49-F238E27FC236}">
                <a16:creationId xmlns:a16="http://schemas.microsoft.com/office/drawing/2014/main" id="{3BD4B407-6A88-4B32-B6F9-890A862ABC19}"/>
              </a:ext>
            </a:extLst>
          </p:cNvPr>
          <p:cNvSpPr txBox="1"/>
          <p:nvPr/>
        </p:nvSpPr>
        <p:spPr>
          <a:xfrm>
            <a:off x="4491088" y="5837651"/>
            <a:ext cx="5559214" cy="498598"/>
          </a:xfrm>
          <a:prstGeom prst="rect">
            <a:avLst/>
          </a:prstGeom>
          <a:noFill/>
        </p:spPr>
        <p:txBody>
          <a:bodyPr wrap="none" lIns="0" tIns="0" rIns="0" bIns="0" rtlCol="0">
            <a:spAutoFit/>
          </a:bodyPr>
          <a:lstStyle/>
          <a:p>
            <a:pPr marL="285750" marR="0" lvl="0" indent="-285750" algn="l" defTabSz="914400" rtl="0" eaLnBrk="0" fontAlgn="base" latinLnBrk="0" hangingPunct="0">
              <a:lnSpc>
                <a:spcPct val="9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rial" charset="0"/>
                <a:ea typeface="+mn-ea"/>
                <a:cs typeface="+mn-cs"/>
              </a:rPr>
              <a:t>Part A will be the primary efficacy population</a:t>
            </a:r>
          </a:p>
          <a:p>
            <a:pPr marL="285750" marR="0" lvl="0" indent="-285750" algn="l" defTabSz="914400" rtl="0" eaLnBrk="0" fontAlgn="base" latinLnBrk="0" hangingPunct="0">
              <a:lnSpc>
                <a:spcPct val="9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rial" charset="0"/>
                <a:ea typeface="+mn-ea"/>
                <a:cs typeface="+mn-cs"/>
              </a:rPr>
              <a:t>Part B subjects will have data reported descriptively</a:t>
            </a:r>
          </a:p>
        </p:txBody>
      </p:sp>
    </p:spTree>
    <p:extLst>
      <p:ext uri="{BB962C8B-B14F-4D97-AF65-F5344CB8AC3E}">
        <p14:creationId xmlns:p14="http://schemas.microsoft.com/office/powerpoint/2010/main" val="100265337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hart 22">
            <a:extLst>
              <a:ext uri="{FF2B5EF4-FFF2-40B4-BE49-F238E27FC236}">
                <a16:creationId xmlns:a16="http://schemas.microsoft.com/office/drawing/2014/main" id="{E0AEC724-09D9-4C5C-8A2D-F4548C01F1B7}"/>
              </a:ext>
            </a:extLst>
          </p:cNvPr>
          <p:cNvGraphicFramePr/>
          <p:nvPr/>
        </p:nvGraphicFramePr>
        <p:xfrm>
          <a:off x="7131463" y="2268220"/>
          <a:ext cx="4238395" cy="1864337"/>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63A8CB78-6885-4715-8C69-701585419D96}"/>
              </a:ext>
            </a:extLst>
          </p:cNvPr>
          <p:cNvSpPr txBox="1"/>
          <p:nvPr/>
        </p:nvSpPr>
        <p:spPr>
          <a:xfrm>
            <a:off x="810818" y="1343029"/>
            <a:ext cx="10046368" cy="747897"/>
          </a:xfrm>
          <a:prstGeom prst="rect">
            <a:avLst/>
          </a:prstGeom>
          <a:noFill/>
        </p:spPr>
        <p:txBody>
          <a:bodyPr wrap="square" lIns="0" tIns="0" rIns="0" bIns="0" rtlCol="0">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mn-cs"/>
              </a:rPr>
              <a:t>Patients who received a shorter, 5-day course of </a:t>
            </a:r>
            <a:r>
              <a:rPr kumimoji="0" lang="en-US" sz="1800" b="1" i="0" u="none" strike="noStrike" kern="1200" cap="none" spc="0" normalizeH="0" baseline="0" noProof="0" dirty="0" err="1">
                <a:ln>
                  <a:noFill/>
                </a:ln>
                <a:solidFill>
                  <a:prstClr val="black"/>
                </a:solidFill>
                <a:effectLst/>
                <a:uLnTx/>
                <a:uFillTx/>
                <a:latin typeface="Arial" charset="0"/>
                <a:ea typeface="+mn-ea"/>
                <a:cs typeface="+mn-cs"/>
              </a:rPr>
              <a:t>remdesivir</a:t>
            </a:r>
            <a:r>
              <a:rPr kumimoji="0" lang="en-US" sz="1800" b="1" i="0" u="none" strike="noStrike" kern="1200" cap="none" spc="0" normalizeH="0" baseline="0" noProof="0" dirty="0">
                <a:ln>
                  <a:noFill/>
                </a:ln>
                <a:solidFill>
                  <a:prstClr val="black"/>
                </a:solidFill>
                <a:effectLst/>
                <a:uLnTx/>
                <a:uFillTx/>
                <a:latin typeface="Arial" charset="0"/>
                <a:ea typeface="+mn-ea"/>
                <a:cs typeface="+mn-cs"/>
              </a:rPr>
              <a:t> experienced similar clinical outcome as patients who received a 10-day treatment course*</a:t>
            </a:r>
          </a:p>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5" name="TextBox 24">
            <a:extLst>
              <a:ext uri="{FF2B5EF4-FFF2-40B4-BE49-F238E27FC236}">
                <a16:creationId xmlns:a16="http://schemas.microsoft.com/office/drawing/2014/main" id="{B4AB0640-D9DD-4A9D-B570-6E874720EA46}"/>
              </a:ext>
            </a:extLst>
          </p:cNvPr>
          <p:cNvSpPr txBox="1"/>
          <p:nvPr/>
        </p:nvSpPr>
        <p:spPr>
          <a:xfrm>
            <a:off x="991386" y="3355801"/>
            <a:ext cx="221599" cy="302654"/>
          </a:xfrm>
          <a:prstGeom prst="rect">
            <a:avLst/>
          </a:prstGeom>
          <a:noFill/>
        </p:spPr>
        <p:txBody>
          <a:bodyPr vert="vert270" wrap="square" lIns="0" tIns="0" rIns="0" bIns="0" rtlCol="0">
            <a:spAutoFit/>
          </a:bodyPr>
          <a:lstStyle/>
          <a:p>
            <a:pPr marL="0" marR="0" lvl="0" indent="0" algn="l" defTabSz="1219170" rtl="0" eaLnBrk="0" fontAlgn="base" latinLnBrk="0" hangingPunct="0">
              <a:lnSpc>
                <a:spcPct val="9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charset="0"/>
                <a:ea typeface="+mn-ea"/>
                <a:cs typeface="+mn-cs"/>
              </a:rPr>
              <a:t>%</a:t>
            </a:r>
            <a:endParaRPr kumimoji="0" lang="en-US" sz="24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8" name="Rectangle 7">
            <a:extLst>
              <a:ext uri="{FF2B5EF4-FFF2-40B4-BE49-F238E27FC236}">
                <a16:creationId xmlns:a16="http://schemas.microsoft.com/office/drawing/2014/main" id="{173B8F93-2457-4AC7-81F8-A142F0A5610F}"/>
              </a:ext>
            </a:extLst>
          </p:cNvPr>
          <p:cNvSpPr/>
          <p:nvPr/>
        </p:nvSpPr>
        <p:spPr>
          <a:xfrm>
            <a:off x="7160791" y="2864096"/>
            <a:ext cx="60959" cy="1172159"/>
          </a:xfrm>
          <a:prstGeom prst="rect">
            <a:avLst/>
          </a:prstGeom>
          <a:solidFill>
            <a:schemeClr val="bg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a:ea typeface="+mn-ea"/>
              <a:cs typeface="+mn-cs"/>
            </a:endParaRPr>
          </a:p>
        </p:txBody>
      </p:sp>
      <p:sp>
        <p:nvSpPr>
          <p:cNvPr id="41" name="Text Placeholder 3">
            <a:extLst>
              <a:ext uri="{FF2B5EF4-FFF2-40B4-BE49-F238E27FC236}">
                <a16:creationId xmlns:a16="http://schemas.microsoft.com/office/drawing/2014/main" id="{D47612FF-2860-4D1F-8B5B-829A3A6F3ADC}"/>
              </a:ext>
            </a:extLst>
          </p:cNvPr>
          <p:cNvSpPr>
            <a:spLocks noGrp="1"/>
          </p:cNvSpPr>
          <p:nvPr>
            <p:ph type="body" sz="quarter" idx="13"/>
          </p:nvPr>
        </p:nvSpPr>
        <p:spPr>
          <a:xfrm>
            <a:off x="609600" y="154546"/>
            <a:ext cx="10972800" cy="302655"/>
          </a:xfrm>
        </p:spPr>
        <p:txBody>
          <a:bodyPr/>
          <a:lstStyle/>
          <a:p>
            <a:r>
              <a:rPr lang="en-US" dirty="0"/>
              <a:t>NCT04292899</a:t>
            </a:r>
          </a:p>
          <a:p>
            <a:r>
              <a:rPr lang="en-US" dirty="0"/>
              <a:t>GS-US-540-5773 </a:t>
            </a:r>
          </a:p>
        </p:txBody>
      </p:sp>
      <p:sp>
        <p:nvSpPr>
          <p:cNvPr id="61" name="Rectangle 60">
            <a:extLst>
              <a:ext uri="{FF2B5EF4-FFF2-40B4-BE49-F238E27FC236}">
                <a16:creationId xmlns:a16="http://schemas.microsoft.com/office/drawing/2014/main" id="{FFA87889-6275-4E5C-8C22-6565B16B1256}"/>
              </a:ext>
            </a:extLst>
          </p:cNvPr>
          <p:cNvSpPr/>
          <p:nvPr/>
        </p:nvSpPr>
        <p:spPr>
          <a:xfrm>
            <a:off x="5719141" y="2657562"/>
            <a:ext cx="88024" cy="95469"/>
          </a:xfrm>
          <a:prstGeom prst="rect">
            <a:avLst/>
          </a:prstGeom>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a:ea typeface="+mn-ea"/>
              <a:cs typeface="+mn-cs"/>
            </a:endParaRPr>
          </a:p>
        </p:txBody>
      </p:sp>
      <p:sp>
        <p:nvSpPr>
          <p:cNvPr id="62" name="Rectangle 61">
            <a:extLst>
              <a:ext uri="{FF2B5EF4-FFF2-40B4-BE49-F238E27FC236}">
                <a16:creationId xmlns:a16="http://schemas.microsoft.com/office/drawing/2014/main" id="{FF1252BB-0F49-4B49-8CF5-C48AB64F747D}"/>
              </a:ext>
            </a:extLst>
          </p:cNvPr>
          <p:cNvSpPr/>
          <p:nvPr/>
        </p:nvSpPr>
        <p:spPr>
          <a:xfrm>
            <a:off x="5711749" y="2452583"/>
            <a:ext cx="88024" cy="91008"/>
          </a:xfrm>
          <a:prstGeom prst="rect">
            <a:avLst/>
          </a:prstGeom>
          <a:solidFill>
            <a:schemeClr val="accent1">
              <a:lumMod val="60000"/>
              <a:lumOff val="40000"/>
            </a:schemeClr>
          </a:solidFill>
          <a:ln w="19050">
            <a:solidFill>
              <a:schemeClr val="accent1">
                <a:lumMod val="60000"/>
                <a:lumOff val="4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a:ea typeface="+mn-ea"/>
              <a:cs typeface="+mn-cs"/>
            </a:endParaRPr>
          </a:p>
        </p:txBody>
      </p:sp>
      <p:sp>
        <p:nvSpPr>
          <p:cNvPr id="63" name="TextBox 62">
            <a:extLst>
              <a:ext uri="{FF2B5EF4-FFF2-40B4-BE49-F238E27FC236}">
                <a16:creationId xmlns:a16="http://schemas.microsoft.com/office/drawing/2014/main" id="{D4380A46-5ACD-424F-AD87-155541B6F513}"/>
              </a:ext>
            </a:extLst>
          </p:cNvPr>
          <p:cNvSpPr txBox="1"/>
          <p:nvPr/>
        </p:nvSpPr>
        <p:spPr>
          <a:xfrm>
            <a:off x="5936908" y="2469943"/>
            <a:ext cx="1097280" cy="147797"/>
          </a:xfrm>
          <a:prstGeom prst="rect">
            <a:avLst/>
          </a:prstGeom>
          <a:noFill/>
        </p:spPr>
        <p:txBody>
          <a:bodyPr wrap="square" lIns="0" tIns="0" rIns="0" bIns="0" rtlCol="0">
            <a:spAutoFit/>
          </a:bodyPr>
          <a:lstStyle/>
          <a:p>
            <a:pPr marL="0" marR="0" lvl="0" indent="0" algn="l" defTabSz="1219170" rtl="0" eaLnBrk="0" fontAlgn="base" latinLnBrk="0" hangingPunct="0">
              <a:lnSpc>
                <a:spcPct val="90000"/>
              </a:lnSpc>
              <a:spcBef>
                <a:spcPct val="0"/>
              </a:spcBef>
              <a:spcAft>
                <a:spcPct val="0"/>
              </a:spcAft>
              <a:buClrTx/>
              <a:buSzTx/>
              <a:buFontTx/>
              <a:buNone/>
              <a:tabLst/>
              <a:defRPr/>
            </a:pPr>
            <a:r>
              <a:rPr kumimoji="0" lang="en-US" sz="1067" b="0" i="0" u="none" strike="noStrike" kern="1200" cap="none" spc="0" normalizeH="0" baseline="0" noProof="0" dirty="0">
                <a:ln>
                  <a:noFill/>
                </a:ln>
                <a:solidFill>
                  <a:prstClr val="black"/>
                </a:solidFill>
                <a:effectLst/>
                <a:uLnTx/>
                <a:uFillTx/>
                <a:latin typeface="Arial" charset="0"/>
                <a:ea typeface="+mn-ea"/>
                <a:cs typeface="+mn-cs"/>
              </a:rPr>
              <a:t>5 days of RDV </a:t>
            </a:r>
            <a:endParaRPr kumimoji="0" lang="en-US" sz="1867"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64" name="TextBox 63">
            <a:extLst>
              <a:ext uri="{FF2B5EF4-FFF2-40B4-BE49-F238E27FC236}">
                <a16:creationId xmlns:a16="http://schemas.microsoft.com/office/drawing/2014/main" id="{D6354D09-B25D-4860-BED5-8E86E59B6C65}"/>
              </a:ext>
            </a:extLst>
          </p:cNvPr>
          <p:cNvSpPr txBox="1"/>
          <p:nvPr/>
        </p:nvSpPr>
        <p:spPr>
          <a:xfrm>
            <a:off x="5852170" y="2662140"/>
            <a:ext cx="1097280" cy="147797"/>
          </a:xfrm>
          <a:prstGeom prst="rect">
            <a:avLst/>
          </a:prstGeom>
          <a:noFill/>
        </p:spPr>
        <p:txBody>
          <a:bodyPr wrap="square" lIns="0" tIns="0" rIns="0" bIns="0" rtlCol="0">
            <a:spAutoFit/>
          </a:bodyPr>
          <a:lstStyle/>
          <a:p>
            <a:pPr marL="0" marR="0" lvl="0" indent="0" algn="l" defTabSz="1219170" rtl="0" eaLnBrk="0" fontAlgn="base" latinLnBrk="0" hangingPunct="0">
              <a:lnSpc>
                <a:spcPct val="90000"/>
              </a:lnSpc>
              <a:spcBef>
                <a:spcPct val="0"/>
              </a:spcBef>
              <a:spcAft>
                <a:spcPct val="0"/>
              </a:spcAft>
              <a:buClrTx/>
              <a:buSzTx/>
              <a:buFontTx/>
              <a:buNone/>
              <a:tabLst/>
              <a:defRPr/>
            </a:pPr>
            <a:r>
              <a:rPr kumimoji="0" lang="en-US" sz="1067" b="0" i="0" u="none" strike="noStrike" kern="1200" cap="none" spc="0" normalizeH="0" baseline="0" noProof="0" dirty="0">
                <a:ln>
                  <a:noFill/>
                </a:ln>
                <a:solidFill>
                  <a:prstClr val="black"/>
                </a:solidFill>
                <a:effectLst/>
                <a:uLnTx/>
                <a:uFillTx/>
                <a:latin typeface="Arial" charset="0"/>
                <a:ea typeface="+mn-ea"/>
                <a:cs typeface="+mn-cs"/>
              </a:rPr>
              <a:t>10 days of RDV </a:t>
            </a:r>
            <a:endParaRPr kumimoji="0" lang="en-US" sz="1867" b="0" i="0" u="none" strike="noStrike" kern="1200" cap="none" spc="0" normalizeH="0" baseline="0" noProof="0" dirty="0">
              <a:ln>
                <a:noFill/>
              </a:ln>
              <a:solidFill>
                <a:prstClr val="black"/>
              </a:solidFill>
              <a:effectLst/>
              <a:uLnTx/>
              <a:uFillTx/>
              <a:latin typeface="Arial" charset="0"/>
              <a:ea typeface="+mn-ea"/>
              <a:cs typeface="+mn-cs"/>
            </a:endParaRPr>
          </a:p>
        </p:txBody>
      </p:sp>
      <p:graphicFrame>
        <p:nvGraphicFramePr>
          <p:cNvPr id="73" name="Chart 72">
            <a:extLst>
              <a:ext uri="{FF2B5EF4-FFF2-40B4-BE49-F238E27FC236}">
                <a16:creationId xmlns:a16="http://schemas.microsoft.com/office/drawing/2014/main" id="{1441E066-E425-43D7-9500-26AAD2A720F2}"/>
              </a:ext>
            </a:extLst>
          </p:cNvPr>
          <p:cNvGraphicFramePr/>
          <p:nvPr/>
        </p:nvGraphicFramePr>
        <p:xfrm>
          <a:off x="1234698" y="1882699"/>
          <a:ext cx="4231104" cy="3139674"/>
        </p:xfrm>
        <a:graphic>
          <a:graphicData uri="http://schemas.openxmlformats.org/drawingml/2006/chart">
            <c:chart xmlns:c="http://schemas.openxmlformats.org/drawingml/2006/chart" xmlns:r="http://schemas.openxmlformats.org/officeDocument/2006/relationships" r:id="rId4"/>
          </a:graphicData>
        </a:graphic>
      </p:graphicFrame>
      <p:sp>
        <p:nvSpPr>
          <p:cNvPr id="74" name="TextBox 73">
            <a:extLst>
              <a:ext uri="{FF2B5EF4-FFF2-40B4-BE49-F238E27FC236}">
                <a16:creationId xmlns:a16="http://schemas.microsoft.com/office/drawing/2014/main" id="{702A7377-7CAA-4E13-970A-0DF484CAA8D9}"/>
              </a:ext>
            </a:extLst>
          </p:cNvPr>
          <p:cNvSpPr txBox="1"/>
          <p:nvPr/>
        </p:nvSpPr>
        <p:spPr>
          <a:xfrm>
            <a:off x="337504" y="6509559"/>
            <a:ext cx="7412286" cy="304699"/>
          </a:xfrm>
          <a:prstGeom prst="rect">
            <a:avLst/>
          </a:prstGeom>
          <a:noFill/>
        </p:spPr>
        <p:txBody>
          <a:bodyPr wrap="none" lIns="0" tIns="0" rIns="0" bIns="0" rtlCol="0">
            <a:spAutoFit/>
          </a:bodyPr>
          <a:lstStyle/>
          <a:p>
            <a:pPr marL="114300" marR="0" lvl="0" indent="-114300" algn="l" defTabSz="914400" rtl="0" eaLnBrk="0" fontAlgn="base" latinLnBrk="0" hangingPunct="0">
              <a:lnSpc>
                <a:spcPct val="90000"/>
              </a:lnSpc>
              <a:spcBef>
                <a:spcPct val="0"/>
              </a:spcBef>
              <a:spcAft>
                <a:spcPct val="0"/>
              </a:spcAft>
              <a:buClrTx/>
              <a:buSzTx/>
              <a:buFontTx/>
              <a:buAutoNum type="arabicPeriod"/>
              <a:tabLst/>
              <a:defRPr/>
            </a:pPr>
            <a:r>
              <a:rPr kumimoji="0" lang="en-US" sz="700" b="0" i="0" u="none" strike="noStrike" kern="1200" cap="none" spc="0" normalizeH="0" baseline="0" noProof="0" dirty="0">
                <a:ln>
                  <a:noFill/>
                </a:ln>
                <a:solidFill>
                  <a:prstClr val="black"/>
                </a:solidFill>
                <a:effectLst/>
                <a:uLnTx/>
                <a:uFillTx/>
                <a:latin typeface="Arial" charset="0"/>
                <a:ea typeface="+mn-ea"/>
                <a:cs typeface="Arial"/>
              </a:rPr>
              <a:t>F</a:t>
            </a:r>
            <a:r>
              <a:rPr kumimoji="0" lang="en-US" sz="700" b="0" i="0" u="none" strike="noStrike" kern="1200" cap="none" spc="0" normalizeH="0" baseline="0" noProof="0" dirty="0">
                <a:ln>
                  <a:noFill/>
                </a:ln>
                <a:solidFill>
                  <a:prstClr val="black"/>
                </a:solidFill>
                <a:effectLst/>
                <a:uLnTx/>
                <a:uFillTx/>
                <a:latin typeface="Arial" charset="0"/>
                <a:ea typeface="+mn-ea"/>
                <a:cs typeface="+mn-cs"/>
              </a:rPr>
              <a:t>ACT SHEET FOR HEALTH CARE PROVIDERS EMERGENCY USE AUTHORIZATION (EUA) OF REMDESIVIR (GS-5734™)]. Gilead Sciences Inc. 2020</a:t>
            </a:r>
          </a:p>
          <a:p>
            <a:pPr marL="114300" marR="0" lvl="0" indent="-114300" algn="l" defTabSz="914400" rtl="0" eaLnBrk="0" fontAlgn="base" latinLnBrk="0" hangingPunct="0">
              <a:lnSpc>
                <a:spcPct val="90000"/>
              </a:lnSpc>
              <a:spcBef>
                <a:spcPct val="0"/>
              </a:spcBef>
              <a:spcAft>
                <a:spcPct val="0"/>
              </a:spcAft>
              <a:buClrTx/>
              <a:buSzTx/>
              <a:buFontTx/>
              <a:buAutoNum type="arabicPeriod"/>
              <a:tabLst/>
              <a:defRPr/>
            </a:pPr>
            <a:r>
              <a:rPr kumimoji="0" lang="en-US" sz="800" b="0" i="0" u="none" strike="noStrike" kern="1200" cap="none" spc="0" normalizeH="0" baseline="0" noProof="0" dirty="0">
                <a:ln>
                  <a:noFill/>
                </a:ln>
                <a:solidFill>
                  <a:prstClr val="black"/>
                </a:solidFill>
                <a:effectLst/>
                <a:uLnTx/>
                <a:uFillTx/>
                <a:latin typeface="Arial" charset="0"/>
                <a:ea typeface="+mn-ea"/>
                <a:cs typeface="Arial"/>
              </a:rPr>
              <a:t>Gilead’s Press Release: Gilead Announces Results From Phase 3 Trial of Investigational Antiviral Remdesivir in Patients with Severe COVID-19 . April 29, 2020.</a:t>
            </a:r>
            <a:endParaRPr kumimoji="0" lang="en-US" sz="800" b="0" i="0" u="none" strike="noStrike" kern="1200" cap="none" spc="0" normalizeH="0" baseline="0" noProof="0" dirty="0">
              <a:ln>
                <a:noFill/>
              </a:ln>
              <a:solidFill>
                <a:prstClr val="black"/>
              </a:solidFill>
              <a:effectLst/>
              <a:uLnTx/>
              <a:uFillTx/>
              <a:latin typeface="Arial" charset="0"/>
              <a:ea typeface="+mn-ea"/>
              <a:cs typeface="+mn-cs"/>
            </a:endParaRPr>
          </a:p>
          <a:p>
            <a:pPr marL="114300" marR="0" lvl="0" indent="-114300" algn="l" defTabSz="914400" rtl="0" eaLnBrk="0" fontAlgn="base" latinLnBrk="0" hangingPunct="0">
              <a:lnSpc>
                <a:spcPct val="90000"/>
              </a:lnSpc>
              <a:spcBef>
                <a:spcPct val="0"/>
              </a:spcBef>
              <a:spcAft>
                <a:spcPct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 name="TextBox 2">
            <a:extLst>
              <a:ext uri="{FF2B5EF4-FFF2-40B4-BE49-F238E27FC236}">
                <a16:creationId xmlns:a16="http://schemas.microsoft.com/office/drawing/2014/main" id="{976AB2A4-0F60-4B1E-85E1-22D6C71883C9}"/>
              </a:ext>
            </a:extLst>
          </p:cNvPr>
          <p:cNvSpPr txBox="1"/>
          <p:nvPr/>
        </p:nvSpPr>
        <p:spPr>
          <a:xfrm>
            <a:off x="3000286" y="2373216"/>
            <a:ext cx="1004529" cy="415498"/>
          </a:xfrm>
          <a:prstGeom prst="rect">
            <a:avLst/>
          </a:prstGeom>
          <a:noFill/>
        </p:spPr>
        <p:txBody>
          <a:bodyPr wrap="square" lIns="0" tIns="0" rIns="0" bIns="0" rtlCol="0">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Arial" charset="0"/>
                <a:ea typeface="+mn-ea"/>
                <a:cs typeface="+mn-cs"/>
              </a:rPr>
              <a:t>P=0.16</a:t>
            </a:r>
          </a:p>
          <a:p>
            <a:pPr marL="0" marR="0" lvl="0" indent="0" algn="l" defTabSz="914400"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0" name="TextBox 19">
            <a:extLst>
              <a:ext uri="{FF2B5EF4-FFF2-40B4-BE49-F238E27FC236}">
                <a16:creationId xmlns:a16="http://schemas.microsoft.com/office/drawing/2014/main" id="{67A14A6A-64B2-4BCD-B14F-705413D9489F}"/>
              </a:ext>
            </a:extLst>
          </p:cNvPr>
          <p:cNvSpPr txBox="1"/>
          <p:nvPr/>
        </p:nvSpPr>
        <p:spPr>
          <a:xfrm>
            <a:off x="4187273" y="3809602"/>
            <a:ext cx="1004529" cy="415498"/>
          </a:xfrm>
          <a:prstGeom prst="rect">
            <a:avLst/>
          </a:prstGeom>
          <a:noFill/>
        </p:spPr>
        <p:txBody>
          <a:bodyPr wrap="square" lIns="0" tIns="0" rIns="0" bIns="0" rtlCol="0">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Arial" charset="0"/>
                <a:ea typeface="+mn-ea"/>
                <a:cs typeface="+mn-cs"/>
              </a:rPr>
              <a:t>P=0.70</a:t>
            </a:r>
          </a:p>
          <a:p>
            <a:pPr marL="0" marR="0" lvl="0" indent="0" algn="l" defTabSz="914400"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graphicFrame>
        <p:nvGraphicFramePr>
          <p:cNvPr id="21" name="Content Placeholder 5">
            <a:extLst>
              <a:ext uri="{FF2B5EF4-FFF2-40B4-BE49-F238E27FC236}">
                <a16:creationId xmlns:a16="http://schemas.microsoft.com/office/drawing/2014/main" id="{D6D7B0ED-F7D9-4AA8-8831-9DAB22CE3788}"/>
              </a:ext>
            </a:extLst>
          </p:cNvPr>
          <p:cNvGraphicFramePr>
            <a:graphicFrameLocks noGrp="1"/>
          </p:cNvGraphicFramePr>
          <p:nvPr>
            <p:ph idx="1"/>
          </p:nvPr>
        </p:nvGraphicFramePr>
        <p:xfrm>
          <a:off x="6915232" y="4366195"/>
          <a:ext cx="4580150" cy="1808459"/>
        </p:xfrm>
        <a:graphic>
          <a:graphicData uri="http://schemas.openxmlformats.org/drawingml/2006/chart">
            <c:chart xmlns:c="http://schemas.openxmlformats.org/drawingml/2006/chart" xmlns:r="http://schemas.openxmlformats.org/officeDocument/2006/relationships" r:id="rId5"/>
          </a:graphicData>
        </a:graphic>
      </p:graphicFrame>
      <p:sp>
        <p:nvSpPr>
          <p:cNvPr id="22" name="TextBox 21">
            <a:extLst>
              <a:ext uri="{FF2B5EF4-FFF2-40B4-BE49-F238E27FC236}">
                <a16:creationId xmlns:a16="http://schemas.microsoft.com/office/drawing/2014/main" id="{DCED7F0C-E0E5-49BC-A25D-D098B4DC3699}"/>
              </a:ext>
            </a:extLst>
          </p:cNvPr>
          <p:cNvSpPr txBox="1"/>
          <p:nvPr/>
        </p:nvSpPr>
        <p:spPr>
          <a:xfrm>
            <a:off x="7375207" y="4078794"/>
            <a:ext cx="4238395" cy="221599"/>
          </a:xfrm>
          <a:prstGeom prst="rect">
            <a:avLst/>
          </a:prstGeom>
          <a:noFill/>
        </p:spPr>
        <p:txBody>
          <a:bodyPr wrap="square" lIns="0" tIns="0" rIns="0" bIns="0" rtlCol="0">
            <a:spAutoFit/>
          </a:bodyPr>
          <a:lstStyle/>
          <a:p>
            <a:pPr marL="0" marR="0" lvl="0" indent="0" algn="ctr" defTabSz="914377" rtl="0" eaLnBrk="0" fontAlgn="base" latinLnBrk="0" hangingPunct="0">
              <a:lnSpc>
                <a:spcPct val="9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charset="0"/>
                <a:ea typeface="+mn-ea"/>
                <a:cs typeface="+mn-cs"/>
              </a:rPr>
              <a:t>10-to-5 days Odds Ratio (OR)</a:t>
            </a:r>
            <a:endParaRPr kumimoji="0" lang="en-US" sz="1600" b="1" i="0" u="none" strike="noStrike" kern="1200" cap="none" spc="0" normalizeH="0" baseline="30000" noProof="0" dirty="0">
              <a:ln>
                <a:noFill/>
              </a:ln>
              <a:solidFill>
                <a:prstClr val="black"/>
              </a:solidFill>
              <a:effectLst/>
              <a:uLnTx/>
              <a:uFillTx/>
              <a:latin typeface="Arial" charset="0"/>
              <a:ea typeface="+mn-ea"/>
              <a:cs typeface="+mn-cs"/>
            </a:endParaRPr>
          </a:p>
        </p:txBody>
      </p:sp>
      <p:sp>
        <p:nvSpPr>
          <p:cNvPr id="24" name="TextBox 23">
            <a:extLst>
              <a:ext uri="{FF2B5EF4-FFF2-40B4-BE49-F238E27FC236}">
                <a16:creationId xmlns:a16="http://schemas.microsoft.com/office/drawing/2014/main" id="{713A75C8-2E9D-40DE-972C-8514B1980CAD}"/>
              </a:ext>
            </a:extLst>
          </p:cNvPr>
          <p:cNvSpPr txBox="1"/>
          <p:nvPr/>
        </p:nvSpPr>
        <p:spPr>
          <a:xfrm>
            <a:off x="7151837" y="1982934"/>
            <a:ext cx="4921937" cy="221599"/>
          </a:xfrm>
          <a:prstGeom prst="rect">
            <a:avLst/>
          </a:prstGeom>
          <a:noFill/>
        </p:spPr>
        <p:txBody>
          <a:bodyPr wrap="square" lIns="0" tIns="0" rIns="0" bIns="0" rtlCol="0">
            <a:spAutoFit/>
          </a:bodyPr>
          <a:lstStyle/>
          <a:p>
            <a:pPr marL="0" marR="0" lvl="0" indent="0" algn="ctr" defTabSz="914377" rtl="0" eaLnBrk="0" fontAlgn="base" latinLnBrk="0" hangingPunct="0">
              <a:lnSpc>
                <a:spcPct val="9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charset="0"/>
                <a:ea typeface="+mn-ea"/>
                <a:cs typeface="+mn-cs"/>
              </a:rPr>
              <a:t>Time to Clinical Improvement for 50% of Patients</a:t>
            </a:r>
            <a:endParaRPr kumimoji="0" lang="en-US" sz="1600" b="1" i="0" u="none" strike="noStrike" kern="1200" cap="none" spc="0" normalizeH="0" baseline="30000" noProof="0" dirty="0">
              <a:ln>
                <a:noFill/>
              </a:ln>
              <a:solidFill>
                <a:prstClr val="black"/>
              </a:solidFill>
              <a:effectLst/>
              <a:uLnTx/>
              <a:uFillTx/>
              <a:latin typeface="Arial" charset="0"/>
              <a:ea typeface="+mn-ea"/>
              <a:cs typeface="+mn-cs"/>
            </a:endParaRPr>
          </a:p>
        </p:txBody>
      </p:sp>
      <p:sp>
        <p:nvSpPr>
          <p:cNvPr id="26" name="TextBox 25">
            <a:extLst>
              <a:ext uri="{FF2B5EF4-FFF2-40B4-BE49-F238E27FC236}">
                <a16:creationId xmlns:a16="http://schemas.microsoft.com/office/drawing/2014/main" id="{E6F23CD5-5166-47EA-B3E9-F2B9D3A8451B}"/>
              </a:ext>
            </a:extLst>
          </p:cNvPr>
          <p:cNvSpPr txBox="1"/>
          <p:nvPr/>
        </p:nvSpPr>
        <p:spPr>
          <a:xfrm>
            <a:off x="6999864" y="2764102"/>
            <a:ext cx="166199" cy="655429"/>
          </a:xfrm>
          <a:prstGeom prst="rect">
            <a:avLst/>
          </a:prstGeom>
          <a:noFill/>
        </p:spPr>
        <p:txBody>
          <a:bodyPr vert="vert270" wrap="square" lIns="0" tIns="0" rIns="0" bIns="0" rtlCol="0">
            <a:spAutoFit/>
          </a:bodyPr>
          <a:lstStyle/>
          <a:p>
            <a:pPr marL="0" marR="0" lvl="0" indent="0" algn="l" defTabSz="1219170" rtl="0" eaLnBrk="0" fontAlgn="base" latinLnBrk="0" hangingPunct="0">
              <a:lnSpc>
                <a:spcPct val="9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charset="0"/>
                <a:ea typeface="+mn-ea"/>
                <a:cs typeface="+mn-cs"/>
              </a:rPr>
              <a:t>Days</a:t>
            </a:r>
            <a:endParaRPr kumimoji="0" lang="en-US" sz="1800" b="1"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4" name="TextBox 3">
            <a:extLst>
              <a:ext uri="{FF2B5EF4-FFF2-40B4-BE49-F238E27FC236}">
                <a16:creationId xmlns:a16="http://schemas.microsoft.com/office/drawing/2014/main" id="{61DFF00F-1A10-42D7-816B-5ACB2F2BBB11}"/>
              </a:ext>
            </a:extLst>
          </p:cNvPr>
          <p:cNvSpPr txBox="1"/>
          <p:nvPr/>
        </p:nvSpPr>
        <p:spPr>
          <a:xfrm>
            <a:off x="461907" y="4961711"/>
            <a:ext cx="6453325" cy="1526572"/>
          </a:xfrm>
          <a:prstGeom prst="rect">
            <a:avLst/>
          </a:prstGeom>
          <a:noFill/>
        </p:spPr>
        <p:txBody>
          <a:bodyPr wrap="square" lIns="0" tIns="0" rIns="0" bIns="0" rtlCol="0">
            <a:spAutoFit/>
          </a:bodyPr>
          <a:lstStyle/>
          <a:p>
            <a:pPr marL="285750" marR="0" lvl="0" indent="-285750" algn="l" defTabSz="914400" rtl="0" eaLnBrk="0" fontAlgn="base" latinLnBrk="0" hangingPunct="0">
              <a:lnSpc>
                <a:spcPct val="100000"/>
              </a:lnSpc>
              <a:spcBef>
                <a:spcPts val="600"/>
              </a:spcBef>
              <a:spcAft>
                <a:spcPct val="0"/>
              </a:spcAft>
              <a:buClrTx/>
              <a:buSzTx/>
              <a:buFont typeface="Arial" panose="020B0604020202020204" pitchFamily="34" charset="0"/>
              <a:buChar char="•"/>
              <a:tabLst/>
              <a:defRPr/>
            </a:pPr>
            <a:r>
              <a:rPr kumimoji="0" lang="en-US" sz="1300" b="1" i="0" u="none" strike="noStrike" kern="1200" cap="none" spc="0" normalizeH="0" baseline="0" noProof="0" dirty="0">
                <a:ln>
                  <a:noFill/>
                </a:ln>
                <a:solidFill>
                  <a:prstClr val="black"/>
                </a:solidFill>
                <a:effectLst/>
                <a:uLnTx/>
                <a:uFillTx/>
                <a:latin typeface="Arial" charset="0"/>
                <a:ea typeface="+mn-ea"/>
                <a:cs typeface="+mn-cs"/>
              </a:rPr>
              <a:t>Patients who received RDV within 10 days of symptom onset had improved outcomes including earlier discharge vs. those treated &gt;10 days of symptom onset</a:t>
            </a:r>
            <a:endParaRPr kumimoji="0" lang="en-US" sz="1300" b="1" i="0" u="none" strike="noStrike" kern="1200" cap="none" spc="0" normalizeH="0" baseline="30000" noProof="0" dirty="0">
              <a:ln>
                <a:noFill/>
              </a:ln>
              <a:solidFill>
                <a:prstClr val="black"/>
              </a:solidFill>
              <a:effectLst/>
              <a:uLnTx/>
              <a:uFillTx/>
              <a:latin typeface="Arial" charset="0"/>
              <a:ea typeface="+mn-ea"/>
              <a:cs typeface="Arial"/>
            </a:endParaRPr>
          </a:p>
          <a:p>
            <a:pPr marL="285750" marR="0" lvl="0" indent="-285750" algn="l" defTabSz="914400" rtl="0" eaLnBrk="0" fontAlgn="base" latinLnBrk="0" hangingPunct="0">
              <a:lnSpc>
                <a:spcPct val="100000"/>
              </a:lnSpc>
              <a:spcBef>
                <a:spcPts val="600"/>
              </a:spcBef>
              <a:spcAft>
                <a:spcPct val="0"/>
              </a:spcAft>
              <a:buClrTx/>
              <a:buSzTx/>
              <a:buFont typeface="Arial" panose="020B0604020202020204" pitchFamily="34" charset="0"/>
              <a:buChar char="•"/>
              <a:tabLst/>
              <a:defRPr/>
            </a:pPr>
            <a:r>
              <a:rPr kumimoji="0" lang="en-US" sz="1300" b="1" i="0" u="none" strike="noStrike" kern="1200" cap="none" spc="0" normalizeH="0" baseline="0" noProof="0" dirty="0">
                <a:ln>
                  <a:noFill/>
                </a:ln>
                <a:solidFill>
                  <a:prstClr val="black"/>
                </a:solidFill>
                <a:effectLst/>
                <a:uLnTx/>
                <a:uFillTx/>
                <a:latin typeface="Arial" charset="0"/>
                <a:ea typeface="+mn-ea"/>
                <a:cs typeface="+mn-cs"/>
              </a:rPr>
              <a:t>There is no statistical difference on 10-day treatment course of RDV on improvement in clinical status compared to those taking a 5-day duration (OR: 0.76 [95% CI 0.51 – 1.13] on Day 14 </a:t>
            </a:r>
          </a:p>
          <a:p>
            <a:pPr marL="0" marR="0" lvl="0" indent="0" algn="l" defTabSz="914400"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1" name="Rectangle 10">
            <a:extLst>
              <a:ext uri="{FF2B5EF4-FFF2-40B4-BE49-F238E27FC236}">
                <a16:creationId xmlns:a16="http://schemas.microsoft.com/office/drawing/2014/main" id="{6FBC3D6E-C76E-401A-9099-E38276BC553B}"/>
              </a:ext>
            </a:extLst>
          </p:cNvPr>
          <p:cNvSpPr/>
          <p:nvPr/>
        </p:nvSpPr>
        <p:spPr>
          <a:xfrm>
            <a:off x="11369858" y="6528943"/>
            <a:ext cx="288742" cy="146735"/>
          </a:xfrm>
          <a:prstGeom prst="rect">
            <a:avLst/>
          </a:prstGeom>
          <a:solidFill>
            <a:schemeClr val="bg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TextBox 9">
            <a:extLst>
              <a:ext uri="{FF2B5EF4-FFF2-40B4-BE49-F238E27FC236}">
                <a16:creationId xmlns:a16="http://schemas.microsoft.com/office/drawing/2014/main" id="{7C71D923-B5FB-4260-9CED-F3CE72A9EEDE}"/>
              </a:ext>
            </a:extLst>
          </p:cNvPr>
          <p:cNvSpPr txBox="1"/>
          <p:nvPr/>
        </p:nvSpPr>
        <p:spPr>
          <a:xfrm>
            <a:off x="7749790" y="6124267"/>
            <a:ext cx="4323984" cy="1024896"/>
          </a:xfrm>
          <a:prstGeom prst="rect">
            <a:avLst/>
          </a:prstGeom>
          <a:noFill/>
        </p:spPr>
        <p:txBody>
          <a:bodyPr wrap="square" lIns="0" tIns="0" rIns="0" bIns="0" rtlCol="0">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charset="0"/>
                <a:ea typeface="+mn-ea"/>
                <a:cs typeface="Arial"/>
              </a:rPr>
              <a:t>*Adjusted for baseline clinical status</a:t>
            </a:r>
          </a:p>
          <a:p>
            <a:pPr marL="114300" marR="0" lvl="0" indent="-114300" algn="l" defTabSz="914400" rtl="0" eaLnBrk="0" fontAlgn="base" latinLnBrk="0" hangingPunct="0">
              <a:lnSpc>
                <a:spcPct val="90000"/>
              </a:lnSpc>
              <a:spcBef>
                <a:spcPct val="0"/>
              </a:spcBef>
              <a:spcAft>
                <a:spcPct val="0"/>
              </a:spcAft>
              <a:buClrTx/>
              <a:buSzTx/>
              <a:buFont typeface="Arial" panose="020B0604020202020204" pitchFamily="34" charset="0"/>
              <a:buChar char="•"/>
              <a:tabLst/>
              <a:defRPr/>
            </a:pPr>
            <a:r>
              <a:rPr kumimoji="0" lang="en-US" sz="800" b="1" i="0" u="none" strike="noStrike" kern="1200" cap="none" spc="0" normalizeH="0" baseline="0" noProof="0" dirty="0">
                <a:ln>
                  <a:noFill/>
                </a:ln>
                <a:solidFill>
                  <a:prstClr val="black"/>
                </a:solidFill>
                <a:effectLst/>
                <a:uLnTx/>
                <a:uFillTx/>
                <a:latin typeface="Arial" charset="0"/>
                <a:ea typeface="+mn-ea"/>
                <a:cs typeface="+mn-cs"/>
              </a:rPr>
              <a:t>Clinical recovery- </a:t>
            </a:r>
            <a:r>
              <a:rPr kumimoji="0" lang="en-US" sz="800" b="0" i="0" u="none" strike="noStrike" kern="1200" cap="none" spc="0" normalizeH="0" baseline="0" noProof="0" dirty="0">
                <a:ln>
                  <a:noFill/>
                </a:ln>
                <a:solidFill>
                  <a:prstClr val="black"/>
                </a:solidFill>
                <a:effectLst/>
                <a:uLnTx/>
                <a:uFillTx/>
                <a:latin typeface="Arial" charset="0"/>
                <a:ea typeface="+mn-ea"/>
                <a:cs typeface="+mn-cs"/>
              </a:rPr>
              <a:t>defined as no longer requiring oxygen support or discharged from the hospital</a:t>
            </a:r>
          </a:p>
          <a:p>
            <a:pPr marL="114300" marR="0" lvl="0" indent="-114300" algn="l" defTabSz="914400" rtl="0" eaLnBrk="0" fontAlgn="base" latinLnBrk="0" hangingPunct="0">
              <a:lnSpc>
                <a:spcPct val="90000"/>
              </a:lnSpc>
              <a:spcBef>
                <a:spcPct val="0"/>
              </a:spcBef>
              <a:spcAft>
                <a:spcPct val="0"/>
              </a:spcAft>
              <a:buClrTx/>
              <a:buSzTx/>
              <a:buFont typeface="Arial" panose="020B0604020202020204" pitchFamily="34" charset="0"/>
              <a:buChar char="•"/>
              <a:tabLst/>
              <a:defRPr/>
            </a:pPr>
            <a:r>
              <a:rPr kumimoji="0" lang="en-US" sz="800" b="1" i="0" u="none" strike="noStrike" kern="1200" cap="none" spc="0" normalizeH="0" baseline="0" noProof="0" dirty="0">
                <a:ln>
                  <a:noFill/>
                </a:ln>
                <a:solidFill>
                  <a:prstClr val="black"/>
                </a:solidFill>
                <a:effectLst/>
                <a:uLnTx/>
                <a:uFillTx/>
                <a:latin typeface="Arial" charset="0"/>
                <a:ea typeface="+mn-ea"/>
                <a:cs typeface="+mn-cs"/>
              </a:rPr>
              <a:t>Clinical improvement- </a:t>
            </a:r>
            <a:r>
              <a:rPr kumimoji="0" lang="en-US" sz="800" b="0" i="0" u="none" strike="noStrike" kern="1200" cap="none" spc="0" normalizeH="0" baseline="0" noProof="0" dirty="0">
                <a:ln>
                  <a:noFill/>
                </a:ln>
                <a:solidFill>
                  <a:prstClr val="black"/>
                </a:solidFill>
                <a:effectLst/>
                <a:uLnTx/>
                <a:uFillTx/>
                <a:latin typeface="Arial" charset="0"/>
                <a:ea typeface="+mn-ea"/>
                <a:cs typeface="+mn-cs"/>
              </a:rPr>
              <a:t>defined</a:t>
            </a:r>
            <a:r>
              <a:rPr kumimoji="0" lang="en-US" sz="800" b="1" i="0" u="none" strike="noStrike" kern="1200" cap="none" spc="0" normalizeH="0" baseline="0" noProof="0" dirty="0">
                <a:ln>
                  <a:noFill/>
                </a:ln>
                <a:solidFill>
                  <a:prstClr val="black"/>
                </a:solidFill>
                <a:effectLst/>
                <a:uLnTx/>
                <a:uFillTx/>
                <a:latin typeface="Arial" charset="0"/>
                <a:ea typeface="+mn-ea"/>
                <a:cs typeface="+mn-cs"/>
              </a:rPr>
              <a:t> </a:t>
            </a:r>
            <a:r>
              <a:rPr kumimoji="0" lang="en-US" sz="800" b="0" i="0" u="none" strike="noStrike" kern="1200" cap="none" spc="0" normalizeH="0" baseline="0" noProof="0" dirty="0">
                <a:ln>
                  <a:noFill/>
                </a:ln>
                <a:solidFill>
                  <a:prstClr val="black"/>
                </a:solidFill>
                <a:effectLst/>
                <a:uLnTx/>
                <a:uFillTx/>
                <a:latin typeface="Arial" charset="0"/>
                <a:ea typeface="+mn-ea"/>
                <a:cs typeface="+mn-cs"/>
              </a:rPr>
              <a:t>as an improvement of two or more points from baseline on a predefined 7-point scale, ranging from hospital discharge to increasing levels of oxygen support to death</a:t>
            </a:r>
          </a:p>
          <a:p>
            <a:pPr marL="285750" marR="0" lvl="0" indent="-285750" algn="l" defTabSz="914400" rtl="0" eaLnBrk="0" fontAlgn="base" latinLnBrk="0" hangingPunct="0">
              <a:lnSpc>
                <a:spcPct val="90000"/>
              </a:lnSpc>
              <a:spcBef>
                <a:spcPct val="0"/>
              </a:spcBef>
              <a:spcAft>
                <a:spcPct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prstClr val="black"/>
              </a:solidFill>
              <a:effectLst/>
              <a:uLnTx/>
              <a:uFillTx/>
              <a:latin typeface="Arial" charset="0"/>
              <a:ea typeface="+mn-ea"/>
              <a:cs typeface="+mn-cs"/>
            </a:endParaRPr>
          </a:p>
          <a:p>
            <a:pPr marL="285750" marR="0" lvl="0" indent="-285750" algn="l" defTabSz="914400" rtl="0" eaLnBrk="0" fontAlgn="base" latinLnBrk="0" hangingPunct="0">
              <a:lnSpc>
                <a:spcPct val="90000"/>
              </a:lnSpc>
              <a:spcBef>
                <a:spcPct val="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cxnSp>
        <p:nvCxnSpPr>
          <p:cNvPr id="14" name="Straight Connector 13">
            <a:extLst>
              <a:ext uri="{FF2B5EF4-FFF2-40B4-BE49-F238E27FC236}">
                <a16:creationId xmlns:a16="http://schemas.microsoft.com/office/drawing/2014/main" id="{654A1637-83E3-422A-963C-C8AD0B8D7D1C}"/>
              </a:ext>
            </a:extLst>
          </p:cNvPr>
          <p:cNvCxnSpPr/>
          <p:nvPr/>
        </p:nvCxnSpPr>
        <p:spPr>
          <a:xfrm>
            <a:off x="7638002" y="3981450"/>
            <a:ext cx="3712806" cy="0"/>
          </a:xfrm>
          <a:prstGeom prst="line">
            <a:avLst/>
          </a:prstGeom>
          <a:ln w="6350">
            <a:solidFill>
              <a:schemeClr val="bg2">
                <a:lumMod val="9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8" name="Title 1">
            <a:extLst>
              <a:ext uri="{FF2B5EF4-FFF2-40B4-BE49-F238E27FC236}">
                <a16:creationId xmlns:a16="http://schemas.microsoft.com/office/drawing/2014/main" id="{BC0FDF39-6809-4832-8941-AD1F6FD35F06}"/>
              </a:ext>
            </a:extLst>
          </p:cNvPr>
          <p:cNvSpPr>
            <a:spLocks noGrp="1"/>
          </p:cNvSpPr>
          <p:nvPr>
            <p:ph type="title"/>
          </p:nvPr>
        </p:nvSpPr>
        <p:spPr>
          <a:xfrm>
            <a:off x="609599" y="466437"/>
            <a:ext cx="11396263" cy="676564"/>
          </a:xfrm>
        </p:spPr>
        <p:txBody>
          <a:bodyPr/>
          <a:lstStyle/>
          <a:p>
            <a:r>
              <a:rPr lang="en-US" dirty="0"/>
              <a:t>Interim Results of the </a:t>
            </a:r>
            <a:r>
              <a:rPr lang="en-US" dirty="0">
                <a:solidFill>
                  <a:srgbClr val="C00000"/>
                </a:solidFill>
              </a:rPr>
              <a:t>SIMPLE Study in Severe COVID-19</a:t>
            </a:r>
            <a:endParaRPr lang="en-US" dirty="0"/>
          </a:p>
        </p:txBody>
      </p:sp>
    </p:spTree>
    <p:extLst>
      <p:ext uri="{BB962C8B-B14F-4D97-AF65-F5344CB8AC3E}">
        <p14:creationId xmlns:p14="http://schemas.microsoft.com/office/powerpoint/2010/main" val="423300318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C0A18-9082-42E4-B094-6FFA2FA84952}"/>
              </a:ext>
            </a:extLst>
          </p:cNvPr>
          <p:cNvSpPr>
            <a:spLocks noGrp="1"/>
          </p:cNvSpPr>
          <p:nvPr>
            <p:ph type="title"/>
          </p:nvPr>
        </p:nvSpPr>
        <p:spPr>
          <a:xfrm>
            <a:off x="609599" y="466437"/>
            <a:ext cx="11396263" cy="676564"/>
          </a:xfrm>
        </p:spPr>
        <p:txBody>
          <a:bodyPr/>
          <a:lstStyle/>
          <a:p>
            <a:r>
              <a:rPr lang="en-US" dirty="0"/>
              <a:t>Interim Safety Results of the </a:t>
            </a:r>
            <a:r>
              <a:rPr lang="en-US" dirty="0">
                <a:solidFill>
                  <a:srgbClr val="C00000"/>
                </a:solidFill>
              </a:rPr>
              <a:t>SIMPLE Study in Severe COVID-19</a:t>
            </a:r>
            <a:endParaRPr lang="en-US" dirty="0"/>
          </a:p>
        </p:txBody>
      </p:sp>
      <p:sp>
        <p:nvSpPr>
          <p:cNvPr id="5" name="Text Placeholder 4">
            <a:extLst>
              <a:ext uri="{FF2B5EF4-FFF2-40B4-BE49-F238E27FC236}">
                <a16:creationId xmlns:a16="http://schemas.microsoft.com/office/drawing/2014/main" id="{B2643B5D-C79E-40F7-949B-48B00E3234D9}"/>
              </a:ext>
            </a:extLst>
          </p:cNvPr>
          <p:cNvSpPr>
            <a:spLocks noGrp="1"/>
          </p:cNvSpPr>
          <p:nvPr>
            <p:ph type="body" sz="quarter" idx="13"/>
          </p:nvPr>
        </p:nvSpPr>
        <p:spPr/>
        <p:txBody>
          <a:bodyPr/>
          <a:lstStyle/>
          <a:p>
            <a:r>
              <a:rPr lang="en-US"/>
              <a:t>NCT04292899</a:t>
            </a:r>
          </a:p>
          <a:p>
            <a:r>
              <a:rPr lang="en-US"/>
              <a:t>GS-US-540-5773 </a:t>
            </a:r>
          </a:p>
        </p:txBody>
      </p:sp>
      <p:graphicFrame>
        <p:nvGraphicFramePr>
          <p:cNvPr id="4" name="Table 3">
            <a:extLst>
              <a:ext uri="{FF2B5EF4-FFF2-40B4-BE49-F238E27FC236}">
                <a16:creationId xmlns:a16="http://schemas.microsoft.com/office/drawing/2014/main" id="{A2B209A8-BADC-47E4-9487-9A4F2E89D72C}"/>
              </a:ext>
            </a:extLst>
          </p:cNvPr>
          <p:cNvGraphicFramePr>
            <a:graphicFrameLocks noGrp="1"/>
          </p:cNvGraphicFramePr>
          <p:nvPr/>
        </p:nvGraphicFramePr>
        <p:xfrm>
          <a:off x="1492805" y="1631647"/>
          <a:ext cx="9206390" cy="2697073"/>
        </p:xfrm>
        <a:graphic>
          <a:graphicData uri="http://schemas.openxmlformats.org/drawingml/2006/table">
            <a:tbl>
              <a:tblPr firstRow="1">
                <a:tableStyleId>{6E25E649-3F16-4E02-A733-19D2CDBF48F0}</a:tableStyleId>
              </a:tblPr>
              <a:tblGrid>
                <a:gridCol w="3907853">
                  <a:extLst>
                    <a:ext uri="{9D8B030D-6E8A-4147-A177-3AD203B41FA5}">
                      <a16:colId xmlns:a16="http://schemas.microsoft.com/office/drawing/2014/main" val="741782727"/>
                    </a:ext>
                  </a:extLst>
                </a:gridCol>
                <a:gridCol w="1766179">
                  <a:extLst>
                    <a:ext uri="{9D8B030D-6E8A-4147-A177-3AD203B41FA5}">
                      <a16:colId xmlns:a16="http://schemas.microsoft.com/office/drawing/2014/main" val="3894242400"/>
                    </a:ext>
                  </a:extLst>
                </a:gridCol>
                <a:gridCol w="1766179">
                  <a:extLst>
                    <a:ext uri="{9D8B030D-6E8A-4147-A177-3AD203B41FA5}">
                      <a16:colId xmlns:a16="http://schemas.microsoft.com/office/drawing/2014/main" val="3865557054"/>
                    </a:ext>
                  </a:extLst>
                </a:gridCol>
                <a:gridCol w="1766179">
                  <a:extLst>
                    <a:ext uri="{9D8B030D-6E8A-4147-A177-3AD203B41FA5}">
                      <a16:colId xmlns:a16="http://schemas.microsoft.com/office/drawing/2014/main" val="4078753577"/>
                    </a:ext>
                  </a:extLst>
                </a:gridCol>
              </a:tblGrid>
              <a:tr h="770593">
                <a:tc>
                  <a:txBody>
                    <a:bodyPr/>
                    <a:lstStyle/>
                    <a:p>
                      <a:endParaRPr lang="en-US" sz="1600" dirty="0"/>
                    </a:p>
                  </a:txBody>
                  <a:tcPr marT="0" marB="0">
                    <a:noFill/>
                  </a:tcPr>
                </a:tc>
                <a:tc>
                  <a:txBody>
                    <a:bodyPr/>
                    <a:lstStyle/>
                    <a:p>
                      <a:pPr algn="ctr"/>
                      <a:r>
                        <a:rPr lang="en-US" sz="1600" dirty="0"/>
                        <a:t>5-Day RDV</a:t>
                      </a:r>
                    </a:p>
                    <a:p>
                      <a:pPr algn="ctr"/>
                      <a:r>
                        <a:rPr lang="en-US" sz="1600" dirty="0"/>
                        <a:t>n=200</a:t>
                      </a:r>
                    </a:p>
                  </a:txBody>
                  <a:tcPr marT="0" marB="0" anchor="ctr">
                    <a:solidFill>
                      <a:schemeClr val="accent1">
                        <a:lumMod val="60000"/>
                        <a:lumOff val="40000"/>
                      </a:schemeClr>
                    </a:solidFill>
                  </a:tcPr>
                </a:tc>
                <a:tc>
                  <a:txBody>
                    <a:bodyPr/>
                    <a:lstStyle/>
                    <a:p>
                      <a:pPr algn="ctr"/>
                      <a:r>
                        <a:rPr lang="en-US" sz="1600"/>
                        <a:t>10-Day RDV</a:t>
                      </a:r>
                    </a:p>
                    <a:p>
                      <a:pPr algn="ctr"/>
                      <a:r>
                        <a:rPr lang="en-US" sz="1600"/>
                        <a:t>n=197</a:t>
                      </a:r>
                      <a:endParaRPr lang="en-US" sz="1600" dirty="0"/>
                    </a:p>
                  </a:txBody>
                  <a:tcPr marT="0" marB="0" anchor="ctr"/>
                </a:tc>
                <a:tc>
                  <a:txBody>
                    <a:bodyPr/>
                    <a:lstStyle/>
                    <a:p>
                      <a:pPr algn="ctr"/>
                      <a:r>
                        <a:rPr lang="en-US" sz="1600" dirty="0">
                          <a:solidFill>
                            <a:schemeClr val="tx1"/>
                          </a:solidFill>
                        </a:rPr>
                        <a:t>Baseline adjusted </a:t>
                      </a:r>
                      <a:br>
                        <a:rPr lang="en-US" sz="1600" dirty="0">
                          <a:solidFill>
                            <a:schemeClr val="tx1"/>
                          </a:solidFill>
                        </a:rPr>
                      </a:br>
                      <a:r>
                        <a:rPr lang="en-US" sz="1600" dirty="0">
                          <a:solidFill>
                            <a:schemeClr val="tx1"/>
                          </a:solidFill>
                        </a:rPr>
                        <a:t>p-value</a:t>
                      </a:r>
                      <a:r>
                        <a:rPr lang="en-US" sz="1600" dirty="0"/>
                        <a:t>*</a:t>
                      </a:r>
                    </a:p>
                  </a:txBody>
                  <a:tcPr marT="0" marB="0" anchor="ctr">
                    <a:solidFill>
                      <a:schemeClr val="bg1">
                        <a:lumMod val="95000"/>
                      </a:schemeClr>
                    </a:solidFill>
                  </a:tcPr>
                </a:tc>
                <a:extLst>
                  <a:ext uri="{0D108BD9-81ED-4DB2-BD59-A6C34878D82A}">
                    <a16:rowId xmlns:a16="http://schemas.microsoft.com/office/drawing/2014/main" val="1831931720"/>
                  </a:ext>
                </a:extLst>
              </a:tr>
              <a:tr h="385296">
                <a:tc>
                  <a:txBody>
                    <a:bodyPr/>
                    <a:lstStyle/>
                    <a:p>
                      <a:r>
                        <a:rPr lang="en-US" sz="1600" b="1" dirty="0"/>
                        <a:t>Safety</a:t>
                      </a:r>
                    </a:p>
                  </a:txBody>
                  <a:tcPr marT="0" marB="0" anchor="ctr">
                    <a:solidFill>
                      <a:schemeClr val="bg2"/>
                    </a:solidFill>
                  </a:tcPr>
                </a:tc>
                <a:tc>
                  <a:txBody>
                    <a:bodyPr/>
                    <a:lstStyle/>
                    <a:p>
                      <a:endParaRPr lang="en-US" sz="1600" b="1" dirty="0"/>
                    </a:p>
                  </a:txBody>
                  <a:tcPr marT="0" marB="0" anchor="ctr">
                    <a:solidFill>
                      <a:schemeClr val="bg2"/>
                    </a:solidFill>
                  </a:tcPr>
                </a:tc>
                <a:tc>
                  <a:txBody>
                    <a:bodyPr/>
                    <a:lstStyle/>
                    <a:p>
                      <a:endParaRPr lang="en-US" sz="1600" b="1"/>
                    </a:p>
                  </a:txBody>
                  <a:tcPr marT="0" marB="0" anchor="ctr">
                    <a:solidFill>
                      <a:schemeClr val="bg2"/>
                    </a:solidFill>
                  </a:tcPr>
                </a:tc>
                <a:tc>
                  <a:txBody>
                    <a:bodyPr/>
                    <a:lstStyle/>
                    <a:p>
                      <a:endParaRPr lang="en-US" sz="1600" b="1" dirty="0"/>
                    </a:p>
                  </a:txBody>
                  <a:tcPr marT="0" marB="0" anchor="ctr">
                    <a:solidFill>
                      <a:schemeClr val="bg2"/>
                    </a:solidFill>
                  </a:tcPr>
                </a:tc>
                <a:extLst>
                  <a:ext uri="{0D108BD9-81ED-4DB2-BD59-A6C34878D82A}">
                    <a16:rowId xmlns:a16="http://schemas.microsoft.com/office/drawing/2014/main" val="1888290172"/>
                  </a:ext>
                </a:extLst>
              </a:tr>
              <a:tr h="385296">
                <a:tc>
                  <a:txBody>
                    <a:bodyPr/>
                    <a:lstStyle/>
                    <a:p>
                      <a:r>
                        <a:rPr lang="en-US" sz="1600"/>
                        <a:t>Any adverse event (AE)</a:t>
                      </a:r>
                      <a:endParaRPr lang="en-US" sz="1600" dirty="0"/>
                    </a:p>
                  </a:txBody>
                  <a:tcPr marT="0" marB="0" anchor="ctr"/>
                </a:tc>
                <a:tc>
                  <a:txBody>
                    <a:bodyPr/>
                    <a:lstStyle/>
                    <a:p>
                      <a:pPr algn="ctr"/>
                      <a:r>
                        <a:rPr lang="en-US" sz="1600"/>
                        <a:t>141 (71%)</a:t>
                      </a:r>
                      <a:endParaRPr lang="en-US" sz="1600" dirty="0"/>
                    </a:p>
                  </a:txBody>
                  <a:tcPr marT="0" marB="0" anchor="ctr"/>
                </a:tc>
                <a:tc>
                  <a:txBody>
                    <a:bodyPr/>
                    <a:lstStyle/>
                    <a:p>
                      <a:pPr algn="ctr"/>
                      <a:r>
                        <a:rPr lang="en-US" sz="1600"/>
                        <a:t>145 (74%)</a:t>
                      </a:r>
                    </a:p>
                  </a:txBody>
                  <a:tcPr marT="0" marB="0" anchor="ctr"/>
                </a:tc>
                <a:tc>
                  <a:txBody>
                    <a:bodyPr/>
                    <a:lstStyle/>
                    <a:p>
                      <a:pPr algn="ctr"/>
                      <a:r>
                        <a:rPr lang="en-US" sz="1600" dirty="0"/>
                        <a:t>0.86</a:t>
                      </a:r>
                    </a:p>
                  </a:txBody>
                  <a:tcPr marT="0" marB="0" anchor="ctr"/>
                </a:tc>
                <a:extLst>
                  <a:ext uri="{0D108BD9-81ED-4DB2-BD59-A6C34878D82A}">
                    <a16:rowId xmlns:a16="http://schemas.microsoft.com/office/drawing/2014/main" val="158659935"/>
                  </a:ext>
                </a:extLst>
              </a:tr>
              <a:tr h="385296">
                <a:tc>
                  <a:txBody>
                    <a:bodyPr/>
                    <a:lstStyle/>
                    <a:p>
                      <a:r>
                        <a:rPr lang="en-US" sz="1600"/>
                        <a:t>Grade ≥3 study drug-related AE</a:t>
                      </a:r>
                      <a:endParaRPr lang="en-US" sz="1600" dirty="0"/>
                    </a:p>
                  </a:txBody>
                  <a:tcPr marT="0" marB="0" anchor="ctr"/>
                </a:tc>
                <a:tc>
                  <a:txBody>
                    <a:bodyPr/>
                    <a:lstStyle/>
                    <a:p>
                      <a:pPr algn="ctr"/>
                      <a:r>
                        <a:rPr lang="en-US" sz="1600"/>
                        <a:t>8 (4%)</a:t>
                      </a:r>
                      <a:endParaRPr lang="en-US" sz="1600" dirty="0"/>
                    </a:p>
                  </a:txBody>
                  <a:tcPr marT="0" marB="0" anchor="ctr"/>
                </a:tc>
                <a:tc>
                  <a:txBody>
                    <a:bodyPr/>
                    <a:lstStyle/>
                    <a:p>
                      <a:pPr algn="ctr"/>
                      <a:r>
                        <a:rPr lang="en-US" sz="1600"/>
                        <a:t>10 (5%)</a:t>
                      </a:r>
                      <a:endParaRPr lang="en-US" sz="1600" dirty="0"/>
                    </a:p>
                  </a:txBody>
                  <a:tcPr marT="0" marB="0" anchor="ctr"/>
                </a:tc>
                <a:tc>
                  <a:txBody>
                    <a:bodyPr/>
                    <a:lstStyle/>
                    <a:p>
                      <a:pPr algn="ctr"/>
                      <a:r>
                        <a:rPr lang="en-US" sz="1600"/>
                        <a:t>0.65</a:t>
                      </a:r>
                    </a:p>
                  </a:txBody>
                  <a:tcPr marT="0" marB="0" anchor="ctr"/>
                </a:tc>
                <a:extLst>
                  <a:ext uri="{0D108BD9-81ED-4DB2-BD59-A6C34878D82A}">
                    <a16:rowId xmlns:a16="http://schemas.microsoft.com/office/drawing/2014/main" val="1966624871"/>
                  </a:ext>
                </a:extLst>
              </a:tr>
              <a:tr h="385296">
                <a:tc>
                  <a:txBody>
                    <a:bodyPr/>
                    <a:lstStyle/>
                    <a:p>
                      <a:r>
                        <a:rPr lang="en-US" sz="1600"/>
                        <a:t>Study drug-related serious adverse event</a:t>
                      </a:r>
                    </a:p>
                  </a:txBody>
                  <a:tcPr marT="0" marB="0" anchor="ctr"/>
                </a:tc>
                <a:tc>
                  <a:txBody>
                    <a:bodyPr/>
                    <a:lstStyle/>
                    <a:p>
                      <a:pPr algn="ctr"/>
                      <a:r>
                        <a:rPr lang="en-US" sz="1600"/>
                        <a:t>3 (2%)</a:t>
                      </a:r>
                    </a:p>
                  </a:txBody>
                  <a:tcPr marT="0" marB="0" anchor="ctr"/>
                </a:tc>
                <a:tc>
                  <a:txBody>
                    <a:bodyPr/>
                    <a:lstStyle/>
                    <a:p>
                      <a:pPr algn="ctr"/>
                      <a:r>
                        <a:rPr lang="en-US" sz="1600"/>
                        <a:t>4 (2%)</a:t>
                      </a:r>
                      <a:endParaRPr lang="en-US" sz="1600" dirty="0"/>
                    </a:p>
                  </a:txBody>
                  <a:tcPr marT="0" marB="0" anchor="ctr"/>
                </a:tc>
                <a:tc>
                  <a:txBody>
                    <a:bodyPr/>
                    <a:lstStyle/>
                    <a:p>
                      <a:pPr algn="ctr"/>
                      <a:r>
                        <a:rPr lang="en-US" sz="1600"/>
                        <a:t>0.73</a:t>
                      </a:r>
                    </a:p>
                  </a:txBody>
                  <a:tcPr marT="0" marB="0" anchor="ctr"/>
                </a:tc>
                <a:extLst>
                  <a:ext uri="{0D108BD9-81ED-4DB2-BD59-A6C34878D82A}">
                    <a16:rowId xmlns:a16="http://schemas.microsoft.com/office/drawing/2014/main" val="2995978419"/>
                  </a:ext>
                </a:extLst>
              </a:tr>
              <a:tr h="385296">
                <a:tc>
                  <a:txBody>
                    <a:bodyPr/>
                    <a:lstStyle/>
                    <a:p>
                      <a:r>
                        <a:rPr lang="en-US" sz="1600"/>
                        <a:t>AE leading to discontinuation</a:t>
                      </a:r>
                    </a:p>
                  </a:txBody>
                  <a:tcPr marT="0" marB="0" anchor="ctr"/>
                </a:tc>
                <a:tc>
                  <a:txBody>
                    <a:bodyPr/>
                    <a:lstStyle/>
                    <a:p>
                      <a:pPr algn="ctr"/>
                      <a:r>
                        <a:rPr lang="en-US" sz="1600"/>
                        <a:t>9 (5%)</a:t>
                      </a:r>
                    </a:p>
                  </a:txBody>
                  <a:tcPr marT="0" marB="0" anchor="ctr"/>
                </a:tc>
                <a:tc>
                  <a:txBody>
                    <a:bodyPr/>
                    <a:lstStyle/>
                    <a:p>
                      <a:pPr algn="ctr"/>
                      <a:r>
                        <a:rPr lang="en-US" sz="1600"/>
                        <a:t>20 (10%)</a:t>
                      </a:r>
                      <a:endParaRPr lang="en-US" sz="1600" dirty="0"/>
                    </a:p>
                  </a:txBody>
                  <a:tcPr marT="0" marB="0" anchor="ctr"/>
                </a:tc>
                <a:tc>
                  <a:txBody>
                    <a:bodyPr/>
                    <a:lstStyle/>
                    <a:p>
                      <a:pPr algn="ctr"/>
                      <a:r>
                        <a:rPr lang="en-US" sz="1600" dirty="0"/>
                        <a:t>0.07</a:t>
                      </a:r>
                    </a:p>
                  </a:txBody>
                  <a:tcPr marT="0" marB="0" anchor="ctr"/>
                </a:tc>
                <a:extLst>
                  <a:ext uri="{0D108BD9-81ED-4DB2-BD59-A6C34878D82A}">
                    <a16:rowId xmlns:a16="http://schemas.microsoft.com/office/drawing/2014/main" val="2914705845"/>
                  </a:ext>
                </a:extLst>
              </a:tr>
            </a:tbl>
          </a:graphicData>
        </a:graphic>
      </p:graphicFrame>
      <p:sp>
        <p:nvSpPr>
          <p:cNvPr id="8" name="TextBox 7">
            <a:extLst>
              <a:ext uri="{FF2B5EF4-FFF2-40B4-BE49-F238E27FC236}">
                <a16:creationId xmlns:a16="http://schemas.microsoft.com/office/drawing/2014/main" id="{681AA8DF-70A6-45BD-8F93-9B1A9D7944EE}"/>
              </a:ext>
            </a:extLst>
          </p:cNvPr>
          <p:cNvSpPr txBox="1"/>
          <p:nvPr/>
        </p:nvSpPr>
        <p:spPr>
          <a:xfrm>
            <a:off x="609599" y="6542850"/>
            <a:ext cx="8367983" cy="110800"/>
          </a:xfrm>
          <a:prstGeom prst="rect">
            <a:avLst/>
          </a:prstGeom>
          <a:noFill/>
        </p:spPr>
        <p:txBody>
          <a:bodyPr wrap="square" lIns="0" tIns="0" rIns="0" bIns="0" rtlCol="0">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charset="0"/>
                <a:ea typeface="+mn-ea"/>
                <a:cs typeface="Arial"/>
              </a:rPr>
              <a:t>Gilead’s Press Release: Gilead Announces Results From Phase 3 Trial of Investigational Antiviral Remdesivir in Patients with Severe COVID-19 . April 29, 2020.</a:t>
            </a:r>
            <a:endParaRPr kumimoji="0" lang="en-US" sz="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9" name="TextBox 8">
            <a:extLst>
              <a:ext uri="{FF2B5EF4-FFF2-40B4-BE49-F238E27FC236}">
                <a16:creationId xmlns:a16="http://schemas.microsoft.com/office/drawing/2014/main" id="{799EA716-2143-4E7C-85BC-033D2D9F1AD1}"/>
              </a:ext>
            </a:extLst>
          </p:cNvPr>
          <p:cNvSpPr txBox="1"/>
          <p:nvPr/>
        </p:nvSpPr>
        <p:spPr>
          <a:xfrm>
            <a:off x="1492805" y="4416608"/>
            <a:ext cx="11396265" cy="152349"/>
          </a:xfrm>
          <a:prstGeom prst="rect">
            <a:avLst/>
          </a:prstGeom>
          <a:noFill/>
        </p:spPr>
        <p:txBody>
          <a:bodyPr wrap="square" lIns="0" tIns="0" rIns="0" bIns="0" rtlCol="0">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charset="0"/>
                <a:ea typeface="+mn-ea"/>
                <a:cs typeface="Arial"/>
              </a:rPr>
              <a:t>*Adjusted for baseline clinical status</a:t>
            </a:r>
          </a:p>
        </p:txBody>
      </p:sp>
      <p:sp>
        <p:nvSpPr>
          <p:cNvPr id="3" name="Rectangle 2">
            <a:extLst>
              <a:ext uri="{FF2B5EF4-FFF2-40B4-BE49-F238E27FC236}">
                <a16:creationId xmlns:a16="http://schemas.microsoft.com/office/drawing/2014/main" id="{6576D5D5-3D39-4375-9D82-BB1665B329D7}"/>
              </a:ext>
            </a:extLst>
          </p:cNvPr>
          <p:cNvSpPr/>
          <p:nvPr/>
        </p:nvSpPr>
        <p:spPr>
          <a:xfrm>
            <a:off x="928687" y="4961544"/>
            <a:ext cx="10334625" cy="590931"/>
          </a:xfrm>
          <a:prstGeom prst="rect">
            <a:avLst/>
          </a:prstGeom>
        </p:spPr>
        <p:txBody>
          <a:bodyPr wrap="square">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mn-cs"/>
              </a:rPr>
              <a:t>There is no statistical difference observed in serious AE’s between 5 day treatment of RDV compared to 10 day treatment duration based on interim analysis  </a:t>
            </a:r>
          </a:p>
        </p:txBody>
      </p:sp>
    </p:spTree>
    <p:extLst>
      <p:ext uri="{BB962C8B-B14F-4D97-AF65-F5344CB8AC3E}">
        <p14:creationId xmlns:p14="http://schemas.microsoft.com/office/powerpoint/2010/main" val="3689886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05B81689-E0D3-4A04-BE79-3FF99788B4BE}"/>
              </a:ext>
            </a:extLst>
          </p:cNvPr>
          <p:cNvGraphicFramePr>
            <a:graphicFrameLocks noGrp="1"/>
          </p:cNvGraphicFramePr>
          <p:nvPr/>
        </p:nvGraphicFramePr>
        <p:xfrm>
          <a:off x="805913" y="1464940"/>
          <a:ext cx="10972800" cy="3086855"/>
        </p:xfrm>
        <a:graphic>
          <a:graphicData uri="http://schemas.openxmlformats.org/drawingml/2006/table">
            <a:tbl>
              <a:tblPr firstRow="1" bandRow="1">
                <a:tableStyleId>{6E25E649-3F16-4E02-A733-19D2CDBF48F0}</a:tableStyleId>
              </a:tblPr>
              <a:tblGrid>
                <a:gridCol w="2194560">
                  <a:extLst>
                    <a:ext uri="{9D8B030D-6E8A-4147-A177-3AD203B41FA5}">
                      <a16:colId xmlns:a16="http://schemas.microsoft.com/office/drawing/2014/main" val="1127634290"/>
                    </a:ext>
                  </a:extLst>
                </a:gridCol>
                <a:gridCol w="2194560">
                  <a:extLst>
                    <a:ext uri="{9D8B030D-6E8A-4147-A177-3AD203B41FA5}">
                      <a16:colId xmlns:a16="http://schemas.microsoft.com/office/drawing/2014/main" val="2442456450"/>
                    </a:ext>
                  </a:extLst>
                </a:gridCol>
                <a:gridCol w="2194560">
                  <a:extLst>
                    <a:ext uri="{9D8B030D-6E8A-4147-A177-3AD203B41FA5}">
                      <a16:colId xmlns:a16="http://schemas.microsoft.com/office/drawing/2014/main" val="1634903174"/>
                    </a:ext>
                  </a:extLst>
                </a:gridCol>
                <a:gridCol w="2194560">
                  <a:extLst>
                    <a:ext uri="{9D8B030D-6E8A-4147-A177-3AD203B41FA5}">
                      <a16:colId xmlns:a16="http://schemas.microsoft.com/office/drawing/2014/main" val="4126684544"/>
                    </a:ext>
                  </a:extLst>
                </a:gridCol>
                <a:gridCol w="2194560">
                  <a:extLst>
                    <a:ext uri="{9D8B030D-6E8A-4147-A177-3AD203B41FA5}">
                      <a16:colId xmlns:a16="http://schemas.microsoft.com/office/drawing/2014/main" val="3345978873"/>
                    </a:ext>
                  </a:extLst>
                </a:gridCol>
              </a:tblGrid>
              <a:tr h="230510">
                <a:tc gridSpan="2">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Hepatic Laboratory Abnormalities</a:t>
                      </a:r>
                    </a:p>
                    <a:p>
                      <a:pPr marL="0" marR="0" lvl="0" indent="0" algn="l" defTabSz="685783" rtl="0" eaLnBrk="1" fontAlgn="auto" latinLnBrk="0" hangingPunct="1">
                        <a:lnSpc>
                          <a:spcPct val="100000"/>
                        </a:lnSpc>
                        <a:spcBef>
                          <a:spcPts val="0"/>
                        </a:spcBef>
                        <a:spcAft>
                          <a:spcPts val="0"/>
                        </a:spcAft>
                        <a:buClrTx/>
                        <a:buSzTx/>
                        <a:buFontTx/>
                        <a:buNone/>
                        <a:tabLst/>
                        <a:defRPr/>
                      </a:pPr>
                      <a:r>
                        <a:rPr lang="en-US" sz="1600" u="none" strike="noStrike" kern="1200" baseline="0" dirty="0">
                          <a:solidFill>
                            <a:schemeClr val="tx1"/>
                          </a:solidFill>
                        </a:rPr>
                        <a:t>n/N (%) </a:t>
                      </a:r>
                      <a:r>
                        <a:rPr lang="en-US" sz="1600" u="none" strike="noStrike" kern="1200" baseline="0" dirty="0"/>
                        <a:t>	</a:t>
                      </a:r>
                      <a:endParaRPr lang="en-US" sz="1600" b="0" i="0" u="none" strike="noStrike" kern="1200" baseline="0" dirty="0">
                        <a:solidFill>
                          <a:schemeClr val="bg1"/>
                        </a:solidFill>
                        <a:latin typeface="+mn-lt"/>
                        <a:ea typeface="+mn-ea"/>
                        <a:cs typeface="+mn-cs"/>
                      </a:endParaRPr>
                    </a:p>
                  </a:txBody>
                  <a:tcPr marL="121920" marR="121920" marT="60960" marB="60960">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1600" u="none" strike="noStrike" kern="1200" baseline="0" dirty="0"/>
                        <a:t>Remdesivir for </a:t>
                      </a:r>
                      <a:br>
                        <a:rPr lang="en-US" sz="1600" u="none" strike="noStrike" kern="1200" baseline="0" dirty="0"/>
                      </a:br>
                      <a:r>
                        <a:rPr lang="en-US" sz="1600" u="none" strike="noStrike" kern="1200" baseline="0" dirty="0"/>
                        <a:t>5 Days </a:t>
                      </a:r>
                      <a:endParaRPr lang="en-US" sz="1600" b="0" i="0" u="none" strike="noStrike" kern="1200" baseline="0" dirty="0">
                        <a:solidFill>
                          <a:schemeClr val="bg1"/>
                        </a:solidFill>
                        <a:latin typeface="+mn-lt"/>
                        <a:ea typeface="+mn-ea"/>
                        <a:cs typeface="+mn-cs"/>
                      </a:endParaRPr>
                    </a:p>
                  </a:txBody>
                  <a:tcPr marL="121920" marR="121920" marT="60960" marB="60960">
                    <a:solidFill>
                      <a:schemeClr val="accent1">
                        <a:lumMod val="60000"/>
                        <a:lumOff val="40000"/>
                      </a:schemeClr>
                    </a:solidFill>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1600" u="none" strike="noStrike" kern="1200" baseline="0" dirty="0"/>
                        <a:t>Remdesivir for </a:t>
                      </a:r>
                      <a:br>
                        <a:rPr lang="en-US" sz="1600" u="none" strike="noStrike" kern="1200" baseline="0" dirty="0"/>
                      </a:br>
                      <a:r>
                        <a:rPr lang="en-US" sz="1600" u="none" strike="noStrike" kern="1200" baseline="0" dirty="0"/>
                        <a:t>10 Days </a:t>
                      </a:r>
                      <a:endParaRPr lang="en-US" sz="1600" b="0" i="0" u="none" strike="noStrike" kern="1200" baseline="0" dirty="0">
                        <a:solidFill>
                          <a:schemeClr val="bg1"/>
                        </a:solidFill>
                        <a:latin typeface="+mn-lt"/>
                        <a:ea typeface="+mn-ea"/>
                        <a:cs typeface="+mn-cs"/>
                      </a:endParaRPr>
                    </a:p>
                  </a:txBody>
                  <a:tcPr marL="121920" marR="121920" marT="60960" marB="60960"/>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1600" u="none" strike="noStrike" kern="1200" baseline="0" dirty="0">
                          <a:solidFill>
                            <a:schemeClr val="tx1"/>
                          </a:solidFill>
                        </a:rPr>
                        <a:t>Total</a:t>
                      </a:r>
                      <a:r>
                        <a:rPr lang="en-US" sz="1600" u="none" strike="noStrike" kern="1200" baseline="0" dirty="0"/>
                        <a:t> </a:t>
                      </a:r>
                      <a:endParaRPr lang="en-US" sz="1600" b="0" i="0" u="none" strike="noStrike" kern="1200" baseline="0" dirty="0">
                        <a:solidFill>
                          <a:schemeClr val="bg1"/>
                        </a:solidFill>
                        <a:latin typeface="+mn-lt"/>
                        <a:ea typeface="+mn-ea"/>
                        <a:cs typeface="+mn-cs"/>
                      </a:endParaRPr>
                    </a:p>
                  </a:txBody>
                  <a:tcPr marL="121920" marR="121920" marT="60960" marB="60960">
                    <a:solidFill>
                      <a:schemeClr val="bg1">
                        <a:lumMod val="95000"/>
                      </a:schemeClr>
                    </a:solidFill>
                  </a:tcPr>
                </a:tc>
                <a:extLst>
                  <a:ext uri="{0D108BD9-81ED-4DB2-BD59-A6C34878D82A}">
                    <a16:rowId xmlns:a16="http://schemas.microsoft.com/office/drawing/2014/main" val="726440198"/>
                  </a:ext>
                </a:extLst>
              </a:tr>
              <a:tr h="416203">
                <a:tc rowSpan="2">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600" u="none" strike="noStrike" kern="1200" baseline="0" dirty="0"/>
                        <a:t>ALT 	</a:t>
                      </a:r>
                    </a:p>
                    <a:p>
                      <a:endParaRPr lang="en-US" sz="1600" dirty="0"/>
                    </a:p>
                  </a:txBody>
                  <a:tcPr marL="121920" marR="121920" marT="60960" marB="60960"/>
                </a:tc>
                <a:tc>
                  <a:txBody>
                    <a:bodyPr/>
                    <a:lstStyle/>
                    <a:p>
                      <a:r>
                        <a:rPr lang="en-US" sz="1600" dirty="0"/>
                        <a:t>Grade 3</a:t>
                      </a:r>
                    </a:p>
                  </a:txBody>
                  <a:tcPr marL="121920" marR="121920" marT="60960" marB="60960"/>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1600" u="none" strike="noStrike" kern="1200" baseline="0" dirty="0"/>
                        <a:t>8/194 (4) </a:t>
                      </a:r>
                      <a:endParaRPr lang="en-US" sz="1600" b="0" i="0" u="none" strike="noStrike" kern="1200" baseline="0" dirty="0">
                        <a:solidFill>
                          <a:schemeClr val="tx1"/>
                        </a:solidFill>
                        <a:latin typeface="+mn-lt"/>
                        <a:ea typeface="+mn-ea"/>
                        <a:cs typeface="+mn-cs"/>
                      </a:endParaRPr>
                    </a:p>
                  </a:txBody>
                  <a:tcPr marL="121920" marR="121920" marT="60960" marB="60960"/>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1800" u="none" strike="noStrike" kern="1200" baseline="0" dirty="0"/>
                        <a:t>11/191 (6) </a:t>
                      </a:r>
                      <a:endParaRPr lang="en-US" sz="1800" b="0" i="0" u="none" strike="noStrike" kern="1200" baseline="0" dirty="0">
                        <a:solidFill>
                          <a:schemeClr val="tx1"/>
                        </a:solidFill>
                        <a:latin typeface="+mn-lt"/>
                        <a:ea typeface="+mn-ea"/>
                        <a:cs typeface="+mn-cs"/>
                      </a:endParaRPr>
                    </a:p>
                  </a:txBody>
                  <a:tcPr marL="121920" marR="121920" marT="60960" marB="60960"/>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1800" u="none" strike="noStrike" kern="1200" baseline="0" dirty="0"/>
                        <a:t>19/385 (5) </a:t>
                      </a:r>
                      <a:endParaRPr lang="en-US" sz="1800" b="0" i="0" u="none" strike="noStrike" kern="1200" baseline="0" dirty="0">
                        <a:solidFill>
                          <a:schemeClr val="tx1"/>
                        </a:solidFill>
                        <a:latin typeface="+mn-lt"/>
                        <a:ea typeface="+mn-ea"/>
                        <a:cs typeface="+mn-cs"/>
                      </a:endParaRPr>
                    </a:p>
                  </a:txBody>
                  <a:tcPr marL="121920" marR="121920" marT="60960" marB="60960"/>
                </a:tc>
                <a:extLst>
                  <a:ext uri="{0D108BD9-81ED-4DB2-BD59-A6C34878D82A}">
                    <a16:rowId xmlns:a16="http://schemas.microsoft.com/office/drawing/2014/main" val="4115809297"/>
                  </a:ext>
                </a:extLst>
              </a:tr>
              <a:tr h="416203">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Grade 4</a:t>
                      </a:r>
                    </a:p>
                  </a:txBody>
                  <a:tcPr marL="121920" marR="121920" marT="60960" marB="60960"/>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1600" u="none" strike="noStrike" kern="1200" baseline="0" dirty="0"/>
                        <a:t>4/194 (2) </a:t>
                      </a:r>
                      <a:endParaRPr lang="en-US" sz="1600" b="0" i="0" u="none" strike="noStrike" kern="1200" baseline="0" dirty="0">
                        <a:solidFill>
                          <a:schemeClr val="tx1"/>
                        </a:solidFill>
                        <a:latin typeface="+mn-lt"/>
                        <a:ea typeface="+mn-ea"/>
                        <a:cs typeface="+mn-cs"/>
                      </a:endParaRPr>
                    </a:p>
                  </a:txBody>
                  <a:tcPr marL="121920" marR="121920" marT="60960" marB="60960"/>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1800" u="none" strike="noStrike" kern="1200" baseline="0" dirty="0"/>
                        <a:t>5/191 (3) </a:t>
                      </a:r>
                      <a:endParaRPr lang="en-US" sz="1800" b="0" i="0" u="none" strike="noStrike" kern="1200" baseline="0" dirty="0">
                        <a:solidFill>
                          <a:schemeClr val="tx1"/>
                        </a:solidFill>
                        <a:latin typeface="+mn-lt"/>
                        <a:ea typeface="+mn-ea"/>
                        <a:cs typeface="+mn-cs"/>
                      </a:endParaRPr>
                    </a:p>
                  </a:txBody>
                  <a:tcPr marL="121920" marR="121920" marT="60960" marB="60960"/>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1800" u="none" strike="noStrike" kern="1200" baseline="0" dirty="0"/>
                        <a:t>9/385 (2) </a:t>
                      </a:r>
                      <a:endParaRPr lang="en-US" sz="1800" b="0" i="0" u="none" strike="noStrike" kern="1200" baseline="0" dirty="0">
                        <a:solidFill>
                          <a:schemeClr val="tx1"/>
                        </a:solidFill>
                        <a:latin typeface="+mn-lt"/>
                        <a:ea typeface="+mn-ea"/>
                        <a:cs typeface="+mn-cs"/>
                      </a:endParaRPr>
                    </a:p>
                  </a:txBody>
                  <a:tcPr marL="121920" marR="121920" marT="60960" marB="60960"/>
                </a:tc>
                <a:extLst>
                  <a:ext uri="{0D108BD9-81ED-4DB2-BD59-A6C34878D82A}">
                    <a16:rowId xmlns:a16="http://schemas.microsoft.com/office/drawing/2014/main" val="1080597192"/>
                  </a:ext>
                </a:extLst>
              </a:tr>
              <a:tr h="416203">
                <a:tc rowSpan="2">
                  <a:txBody>
                    <a:bodyPr/>
                    <a:lstStyle/>
                    <a:p>
                      <a:r>
                        <a:rPr lang="en-US" sz="1600" dirty="0"/>
                        <a:t>AST</a:t>
                      </a:r>
                    </a:p>
                  </a:txBody>
                  <a:tcPr marL="121920" marR="121920" marT="60960" marB="60960"/>
                </a:tc>
                <a:tc>
                  <a:txBody>
                    <a:bodyPr/>
                    <a:lstStyle/>
                    <a:p>
                      <a:r>
                        <a:rPr lang="en-US" sz="1600" dirty="0"/>
                        <a:t>Grade 3</a:t>
                      </a:r>
                    </a:p>
                  </a:txBody>
                  <a:tcPr marL="121920" marR="121920" marT="60960" marB="60960"/>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1600" u="none" strike="noStrike" kern="1200" baseline="0" dirty="0"/>
                        <a:t>11/194 (6) </a:t>
                      </a:r>
                      <a:endParaRPr lang="en-US" sz="1600" b="0" i="0" u="none" strike="noStrike" kern="1200" baseline="0" dirty="0">
                        <a:solidFill>
                          <a:schemeClr val="tx1"/>
                        </a:solidFill>
                        <a:latin typeface="+mn-lt"/>
                        <a:ea typeface="+mn-ea"/>
                        <a:cs typeface="+mn-cs"/>
                      </a:endParaRPr>
                    </a:p>
                  </a:txBody>
                  <a:tcPr marL="121920" marR="121920" marT="60960" marB="60960"/>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1800" u="none" strike="noStrike" kern="1200" baseline="0" dirty="0"/>
                        <a:t>7/190 (4) </a:t>
                      </a:r>
                      <a:endParaRPr lang="en-US" sz="1800" b="0" i="0" u="none" strike="noStrike" kern="1200" baseline="0" dirty="0">
                        <a:solidFill>
                          <a:schemeClr val="tx1"/>
                        </a:solidFill>
                        <a:latin typeface="+mn-lt"/>
                        <a:ea typeface="+mn-ea"/>
                        <a:cs typeface="+mn-cs"/>
                      </a:endParaRPr>
                    </a:p>
                  </a:txBody>
                  <a:tcPr marL="121920" marR="121920" marT="60960" marB="60960"/>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1800" u="none" strike="noStrike" kern="1200" baseline="0" dirty="0"/>
                        <a:t>18/384 (5)</a:t>
                      </a:r>
                      <a:endParaRPr lang="en-US" sz="1600" dirty="0"/>
                    </a:p>
                  </a:txBody>
                  <a:tcPr marL="121920" marR="121920" marT="60960" marB="60960"/>
                </a:tc>
                <a:extLst>
                  <a:ext uri="{0D108BD9-81ED-4DB2-BD59-A6C34878D82A}">
                    <a16:rowId xmlns:a16="http://schemas.microsoft.com/office/drawing/2014/main" val="1504614762"/>
                  </a:ext>
                </a:extLst>
              </a:tr>
              <a:tr h="39624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Grade 4</a:t>
                      </a:r>
                    </a:p>
                  </a:txBody>
                  <a:tcPr marL="121920" marR="121920" marT="60960" marB="60960"/>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1600" u="none" strike="noStrike" kern="1200" baseline="0" dirty="0"/>
                        <a:t>3/194 (2) </a:t>
                      </a:r>
                      <a:endParaRPr lang="en-US" sz="1600" b="0" i="0" u="none" strike="noStrike" kern="1200" baseline="0" dirty="0">
                        <a:solidFill>
                          <a:schemeClr val="tx1"/>
                        </a:solidFill>
                        <a:latin typeface="+mn-lt"/>
                        <a:ea typeface="+mn-ea"/>
                        <a:cs typeface="+mn-cs"/>
                      </a:endParaRPr>
                    </a:p>
                  </a:txBody>
                  <a:tcPr marL="121920" marR="121920" marT="60960" marB="60960"/>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1800" u="none" strike="noStrike" kern="1200" baseline="0" dirty="0"/>
                        <a:t>4/190 (2) </a:t>
                      </a:r>
                      <a:endParaRPr lang="en-US" sz="1800" b="0" i="0" u="none" strike="noStrike" kern="1200" baseline="0" dirty="0">
                        <a:solidFill>
                          <a:schemeClr val="tx1"/>
                        </a:solidFill>
                        <a:latin typeface="+mn-lt"/>
                        <a:ea typeface="+mn-ea"/>
                        <a:cs typeface="+mn-cs"/>
                      </a:endParaRPr>
                    </a:p>
                  </a:txBody>
                  <a:tcPr marL="121920" marR="121920" marT="60960" marB="60960"/>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1800" u="none" strike="noStrike" kern="1200" baseline="0" dirty="0"/>
                        <a:t>7/384 (2) </a:t>
                      </a:r>
                      <a:endParaRPr lang="en-US" sz="1800" b="0" i="0" u="none" strike="noStrike" kern="1200" baseline="0" dirty="0">
                        <a:solidFill>
                          <a:schemeClr val="tx1"/>
                        </a:solidFill>
                        <a:latin typeface="+mn-lt"/>
                        <a:ea typeface="+mn-ea"/>
                        <a:cs typeface="+mn-cs"/>
                      </a:endParaRPr>
                    </a:p>
                  </a:txBody>
                  <a:tcPr marL="121920" marR="121920" marT="60960" marB="60960"/>
                </a:tc>
                <a:extLst>
                  <a:ext uri="{0D108BD9-81ED-4DB2-BD59-A6C34878D82A}">
                    <a16:rowId xmlns:a16="http://schemas.microsoft.com/office/drawing/2014/main" val="121462441"/>
                  </a:ext>
                </a:extLst>
              </a:tr>
              <a:tr h="416203">
                <a:tc rowSpan="2">
                  <a:txBody>
                    <a:bodyPr/>
                    <a:lstStyle/>
                    <a:p>
                      <a:r>
                        <a:rPr lang="en-US" sz="1600" dirty="0"/>
                        <a:t>Total Bilirubin</a:t>
                      </a:r>
                    </a:p>
                  </a:txBody>
                  <a:tcPr marL="121920" marR="121920" marT="60960" marB="60960"/>
                </a:tc>
                <a:tc>
                  <a:txBody>
                    <a:bodyPr/>
                    <a:lstStyle/>
                    <a:p>
                      <a:r>
                        <a:rPr lang="en-US" sz="1600" dirty="0"/>
                        <a:t>Grade 3</a:t>
                      </a:r>
                    </a:p>
                  </a:txBody>
                  <a:tcPr marL="121920" marR="121920" marT="60960" marB="60960"/>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1600" u="none" strike="noStrike" kern="1200" baseline="0" dirty="0"/>
                        <a:t>1/193 (1) </a:t>
                      </a:r>
                      <a:endParaRPr lang="en-US" sz="1600" b="0" i="0" u="none" strike="noStrike" kern="1200" baseline="0" dirty="0">
                        <a:solidFill>
                          <a:schemeClr val="tx1"/>
                        </a:solidFill>
                        <a:latin typeface="+mn-lt"/>
                        <a:ea typeface="+mn-ea"/>
                        <a:cs typeface="+mn-cs"/>
                      </a:endParaRPr>
                    </a:p>
                  </a:txBody>
                  <a:tcPr marL="121920" marR="121920" marT="60960" marB="60960"/>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1800" u="none" strike="noStrike" kern="1200" baseline="0" dirty="0"/>
                        <a:t>3/190 (2) </a:t>
                      </a:r>
                      <a:endParaRPr lang="en-US" sz="1800" b="0" i="0" u="none" strike="noStrike" kern="1200" baseline="0" dirty="0">
                        <a:solidFill>
                          <a:schemeClr val="tx1"/>
                        </a:solidFill>
                        <a:latin typeface="+mn-lt"/>
                        <a:ea typeface="+mn-ea"/>
                        <a:cs typeface="+mn-cs"/>
                      </a:endParaRPr>
                    </a:p>
                  </a:txBody>
                  <a:tcPr marL="121920" marR="121920" marT="60960" marB="60960"/>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1800" u="none" strike="noStrike" kern="1200" baseline="0" dirty="0"/>
                        <a:t>4/383 (1)</a:t>
                      </a:r>
                      <a:endParaRPr lang="en-US" sz="1600" dirty="0"/>
                    </a:p>
                  </a:txBody>
                  <a:tcPr marL="121920" marR="121920" marT="60960" marB="60960"/>
                </a:tc>
                <a:extLst>
                  <a:ext uri="{0D108BD9-81ED-4DB2-BD59-A6C34878D82A}">
                    <a16:rowId xmlns:a16="http://schemas.microsoft.com/office/drawing/2014/main" val="1024759809"/>
                  </a:ext>
                </a:extLst>
              </a:tr>
              <a:tr h="416203">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Grade 4</a:t>
                      </a:r>
                    </a:p>
                  </a:txBody>
                  <a:tcPr marL="121920" marR="121920" marT="60960" marB="60960"/>
                </a:tc>
                <a:tc>
                  <a:txBody>
                    <a:bodyPr/>
                    <a:lstStyle/>
                    <a:p>
                      <a:pPr algn="ctr"/>
                      <a:r>
                        <a:rPr lang="en-US" sz="1600" dirty="0"/>
                        <a:t>0</a:t>
                      </a:r>
                    </a:p>
                  </a:txBody>
                  <a:tcPr marL="121920" marR="121920" marT="60960" marB="60960"/>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1800" u="none" strike="noStrike" kern="1200" baseline="0" dirty="0"/>
                        <a:t>1/190 (1) </a:t>
                      </a:r>
                      <a:endParaRPr lang="en-US" sz="1800" b="0" i="0" u="none" strike="noStrike" kern="1200" baseline="0" dirty="0">
                        <a:solidFill>
                          <a:schemeClr val="tx1"/>
                        </a:solidFill>
                        <a:latin typeface="+mn-lt"/>
                        <a:ea typeface="+mn-ea"/>
                        <a:cs typeface="+mn-cs"/>
                      </a:endParaRPr>
                    </a:p>
                  </a:txBody>
                  <a:tcPr marL="121920" marR="121920" marT="60960" marB="60960"/>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1800" u="none" strike="noStrike" kern="1200" baseline="0" dirty="0"/>
                        <a:t>1/383 (&lt;1) </a:t>
                      </a:r>
                      <a:endParaRPr lang="en-US" sz="1800" b="0" i="0" u="none" strike="noStrike" kern="1200" baseline="0" dirty="0">
                        <a:solidFill>
                          <a:schemeClr val="tx1"/>
                        </a:solidFill>
                        <a:latin typeface="+mn-lt"/>
                        <a:ea typeface="+mn-ea"/>
                        <a:cs typeface="+mn-cs"/>
                      </a:endParaRPr>
                    </a:p>
                  </a:txBody>
                  <a:tcPr marL="121920" marR="121920" marT="60960" marB="60960"/>
                </a:tc>
                <a:extLst>
                  <a:ext uri="{0D108BD9-81ED-4DB2-BD59-A6C34878D82A}">
                    <a16:rowId xmlns:a16="http://schemas.microsoft.com/office/drawing/2014/main" val="3546719857"/>
                  </a:ext>
                </a:extLst>
              </a:tr>
            </a:tbl>
          </a:graphicData>
        </a:graphic>
      </p:graphicFrame>
      <p:sp>
        <p:nvSpPr>
          <p:cNvPr id="8" name="Title 1">
            <a:extLst>
              <a:ext uri="{FF2B5EF4-FFF2-40B4-BE49-F238E27FC236}">
                <a16:creationId xmlns:a16="http://schemas.microsoft.com/office/drawing/2014/main" id="{8703DB96-29B7-4865-9E24-EFF78FE40B42}"/>
              </a:ext>
            </a:extLst>
          </p:cNvPr>
          <p:cNvSpPr>
            <a:spLocks noGrp="1"/>
          </p:cNvSpPr>
          <p:nvPr>
            <p:ph type="title"/>
          </p:nvPr>
        </p:nvSpPr>
        <p:spPr>
          <a:xfrm>
            <a:off x="609599" y="466437"/>
            <a:ext cx="11396263" cy="676564"/>
          </a:xfrm>
        </p:spPr>
        <p:txBody>
          <a:bodyPr/>
          <a:lstStyle/>
          <a:p>
            <a:r>
              <a:rPr lang="en-US" dirty="0"/>
              <a:t>Interim Safety Results of the </a:t>
            </a:r>
            <a:r>
              <a:rPr lang="en-US" dirty="0">
                <a:solidFill>
                  <a:srgbClr val="C00000"/>
                </a:solidFill>
              </a:rPr>
              <a:t>SIMPLE Study in Severe COVID-19</a:t>
            </a:r>
            <a:endParaRPr lang="en-US" dirty="0"/>
          </a:p>
        </p:txBody>
      </p:sp>
      <p:sp>
        <p:nvSpPr>
          <p:cNvPr id="2" name="TextBox 1">
            <a:extLst>
              <a:ext uri="{FF2B5EF4-FFF2-40B4-BE49-F238E27FC236}">
                <a16:creationId xmlns:a16="http://schemas.microsoft.com/office/drawing/2014/main" id="{80C8A719-6C94-4E04-A008-9286F90550B9}"/>
              </a:ext>
            </a:extLst>
          </p:cNvPr>
          <p:cNvSpPr txBox="1"/>
          <p:nvPr/>
        </p:nvSpPr>
        <p:spPr>
          <a:xfrm>
            <a:off x="821330" y="5283076"/>
            <a:ext cx="10972800" cy="498598"/>
          </a:xfrm>
          <a:prstGeom prst="rect">
            <a:avLst/>
          </a:prstGeom>
          <a:noFill/>
        </p:spPr>
        <p:txBody>
          <a:bodyPr wrap="square" lIns="0" tIns="0" rIns="0" bIns="0" rtlCol="0">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mn-cs"/>
              </a:rPr>
              <a:t>Hepatic abnormalities have been observed in ≤ 6 % of patients in both 5 days RDV treatment duration group and 10 day treatment group</a:t>
            </a:r>
          </a:p>
        </p:txBody>
      </p:sp>
      <p:sp>
        <p:nvSpPr>
          <p:cNvPr id="3" name="Rectangle 2">
            <a:extLst>
              <a:ext uri="{FF2B5EF4-FFF2-40B4-BE49-F238E27FC236}">
                <a16:creationId xmlns:a16="http://schemas.microsoft.com/office/drawing/2014/main" id="{56297357-F316-4AF2-8F3C-B3EE83F57ECC}"/>
              </a:ext>
            </a:extLst>
          </p:cNvPr>
          <p:cNvSpPr/>
          <p:nvPr/>
        </p:nvSpPr>
        <p:spPr>
          <a:xfrm>
            <a:off x="510638" y="6512955"/>
            <a:ext cx="10972799" cy="203133"/>
          </a:xfrm>
          <a:prstGeom prst="rect">
            <a:avLst/>
          </a:prstGeom>
        </p:spPr>
        <p:txBody>
          <a:bodyPr wrap="square">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charset="0"/>
                <a:ea typeface="+mn-ea"/>
                <a:cs typeface="Arial"/>
              </a:rPr>
              <a:t>Full EUA Prescribing Information on the Unapproved Use of Remdesivir</a:t>
            </a:r>
            <a:endParaRPr kumimoji="0" lang="en-US" sz="8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939437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C0A18-9082-42E4-B094-6FFA2FA84952}"/>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5656B96A-61D2-4152-889E-1159D330FE93}"/>
              </a:ext>
            </a:extLst>
          </p:cNvPr>
          <p:cNvSpPr>
            <a:spLocks noGrp="1"/>
          </p:cNvSpPr>
          <p:nvPr>
            <p:ph idx="1"/>
          </p:nvPr>
        </p:nvSpPr>
        <p:spPr>
          <a:xfrm>
            <a:off x="603491" y="1574275"/>
            <a:ext cx="11383462" cy="4438521"/>
          </a:xfrm>
        </p:spPr>
        <p:txBody>
          <a:bodyPr vert="horz" lIns="0" tIns="0" rIns="0" bIns="0" rtlCol="0" anchor="t">
            <a:noAutofit/>
          </a:bodyPr>
          <a:lstStyle/>
          <a:p>
            <a:pPr marL="227965" indent="-227965"/>
            <a:r>
              <a:rPr lang="en-US" sz="2400" dirty="0"/>
              <a:t>Patients who received a shorter, 5-day course of remdesivir experienced similar clinical outcome as patients who received a 10-day treatment course</a:t>
            </a:r>
          </a:p>
          <a:p>
            <a:pPr marL="227965" indent="-227965"/>
            <a:r>
              <a:rPr lang="en-US" sz="2400" dirty="0">
                <a:cs typeface="Arial"/>
              </a:rPr>
              <a:t>More than half of patients in both treatment groups were discharged from the hospital by Day 14</a:t>
            </a:r>
          </a:p>
          <a:p>
            <a:pPr marL="502278" lvl="1" indent="-227965"/>
            <a:r>
              <a:rPr lang="en-US" sz="2000" dirty="0">
                <a:cs typeface="Arial"/>
              </a:rPr>
              <a:t>70% of patients in the 5-day treatment group and 59% of patients in the 10-day treatment group achieved clinical recovery</a:t>
            </a:r>
          </a:p>
          <a:p>
            <a:pPr marL="227965" indent="-227965"/>
            <a:r>
              <a:rPr lang="en-US" sz="2400" dirty="0">
                <a:cs typeface="Arial"/>
              </a:rPr>
              <a:t>Patients who received remdesivir earlier after symptom onset (within 10 days) trended toward improved clinical outcomes</a:t>
            </a:r>
          </a:p>
          <a:p>
            <a:pPr marL="227965" indent="-227965"/>
            <a:r>
              <a:rPr lang="en-US" sz="2400" dirty="0">
                <a:cs typeface="Arial"/>
              </a:rPr>
              <a:t>No new safety signals were identified with remdesivir across either treatment group; remdesivir was generally well-tolerated</a:t>
            </a:r>
          </a:p>
        </p:txBody>
      </p:sp>
      <p:sp>
        <p:nvSpPr>
          <p:cNvPr id="9" name="TextBox 8">
            <a:extLst>
              <a:ext uri="{FF2B5EF4-FFF2-40B4-BE49-F238E27FC236}">
                <a16:creationId xmlns:a16="http://schemas.microsoft.com/office/drawing/2014/main" id="{1F5DC8CF-6FB5-4276-8FB5-77589AC27822}"/>
              </a:ext>
            </a:extLst>
          </p:cNvPr>
          <p:cNvSpPr txBox="1"/>
          <p:nvPr/>
        </p:nvSpPr>
        <p:spPr>
          <a:xfrm>
            <a:off x="603491" y="6444070"/>
            <a:ext cx="8367983" cy="332399"/>
          </a:xfrm>
          <a:prstGeom prst="rect">
            <a:avLst/>
          </a:prstGeom>
          <a:noFill/>
        </p:spPr>
        <p:txBody>
          <a:bodyPr wrap="square" lIns="0" tIns="0" rIns="0" bIns="0" rtlCol="0">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charset="0"/>
                <a:ea typeface="+mn-ea"/>
                <a:cs typeface="Arial"/>
              </a:rPr>
              <a:t>Gilead’s Press Release: Gilead Announces Results From Phase 3 Trial of Investigational Antiviral Remdesivir in Patients with Severe COVID-19 . April 29, 2020.</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charset="0"/>
                <a:ea typeface="+mn-ea"/>
                <a:cs typeface="Arial"/>
              </a:rPr>
              <a:t>Full EUA Prescribing Information on the Unapproved Use of Remdesivir</a:t>
            </a:r>
            <a:endParaRPr kumimoji="0" lang="en-US" sz="800" b="0"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l" defTabSz="914400" rtl="0" eaLnBrk="0" fontAlgn="base" latinLnBrk="0" hangingPunct="0">
              <a:lnSpc>
                <a:spcPct val="90000"/>
              </a:lnSpc>
              <a:spcBef>
                <a:spcPct val="0"/>
              </a:spcBef>
              <a:spcAft>
                <a:spcPct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1" name="Text Placeholder 4">
            <a:extLst>
              <a:ext uri="{FF2B5EF4-FFF2-40B4-BE49-F238E27FC236}">
                <a16:creationId xmlns:a16="http://schemas.microsoft.com/office/drawing/2014/main" id="{5018CD99-5A75-414A-B3D8-5C55104827E2}"/>
              </a:ext>
            </a:extLst>
          </p:cNvPr>
          <p:cNvSpPr>
            <a:spLocks noGrp="1"/>
          </p:cNvSpPr>
          <p:nvPr>
            <p:ph type="body" sz="quarter" idx="13"/>
          </p:nvPr>
        </p:nvSpPr>
        <p:spPr>
          <a:xfrm>
            <a:off x="609600" y="154546"/>
            <a:ext cx="10972800" cy="302655"/>
          </a:xfrm>
        </p:spPr>
        <p:txBody>
          <a:bodyPr/>
          <a:lstStyle/>
          <a:p>
            <a:r>
              <a:rPr lang="en-US" dirty="0"/>
              <a:t>NCT04292899</a:t>
            </a:r>
          </a:p>
          <a:p>
            <a:r>
              <a:rPr lang="en-US" dirty="0"/>
              <a:t>GS-US-540-5773 </a:t>
            </a:r>
          </a:p>
        </p:txBody>
      </p:sp>
    </p:spTree>
    <p:extLst>
      <p:ext uri="{BB962C8B-B14F-4D97-AF65-F5344CB8AC3E}">
        <p14:creationId xmlns:p14="http://schemas.microsoft.com/office/powerpoint/2010/main" val="2110279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82F2F04-2ED6-40BA-9502-7DB0DA680C7A}"/>
              </a:ext>
            </a:extLst>
          </p:cNvPr>
          <p:cNvSpPr txBox="1"/>
          <p:nvPr/>
        </p:nvSpPr>
        <p:spPr>
          <a:xfrm>
            <a:off x="402385" y="1414150"/>
            <a:ext cx="4437629" cy="5293757"/>
          </a:xfrm>
          <a:prstGeom prst="rect">
            <a:avLst/>
          </a:prstGeom>
          <a:noFill/>
        </p:spPr>
        <p:txBody>
          <a:bodyPr wrap="square" rtlCol="0">
            <a:spAutoFit/>
          </a:bodyPr>
          <a:lstStyle/>
          <a:p>
            <a:pPr marL="342900" indent="-342900">
              <a:buFont typeface="+mj-lt"/>
              <a:buAutoNum type="arabicPeriod"/>
            </a:pPr>
            <a:r>
              <a:rPr lang="en-US" sz="3200" dirty="0"/>
              <a:t>Raise your hand to speak – we will unmute you.</a:t>
            </a:r>
          </a:p>
          <a:p>
            <a:pPr marL="342900" indent="-342900">
              <a:buFont typeface="+mj-lt"/>
              <a:buAutoNum type="arabicPeriod"/>
            </a:pPr>
            <a:endParaRPr lang="en-US" sz="3200" dirty="0"/>
          </a:p>
          <a:p>
            <a:pPr marL="342900" indent="-342900">
              <a:buFont typeface="+mj-lt"/>
              <a:buAutoNum type="arabicPeriod"/>
            </a:pPr>
            <a:r>
              <a:rPr lang="en-US" sz="3200" dirty="0"/>
              <a:t>Make sure you aren’t self muted</a:t>
            </a:r>
            <a:br>
              <a:rPr lang="en-US" sz="3200" dirty="0"/>
            </a:br>
            <a:endParaRPr lang="en-US" sz="3200" dirty="0"/>
          </a:p>
          <a:p>
            <a:pPr marL="342900" indent="-342900">
              <a:buFont typeface="+mj-lt"/>
              <a:buAutoNum type="arabicPeriod"/>
            </a:pPr>
            <a:r>
              <a:rPr lang="en-US" sz="3200" dirty="0"/>
              <a:t>Do not put the call on hold or answer another line. </a:t>
            </a:r>
          </a:p>
          <a:p>
            <a:pPr marL="342900" indent="-342900">
              <a:buFont typeface="+mj-lt"/>
              <a:buAutoNum type="arabicPeriod"/>
            </a:pPr>
            <a:endParaRPr lang="en-US" dirty="0"/>
          </a:p>
        </p:txBody>
      </p:sp>
      <p:pic>
        <p:nvPicPr>
          <p:cNvPr id="5" name="Content Placeholder 4" descr="A screenshot of a cell phone&#10;&#10;Description automatically generated">
            <a:extLst>
              <a:ext uri="{FF2B5EF4-FFF2-40B4-BE49-F238E27FC236}">
                <a16:creationId xmlns:a16="http://schemas.microsoft.com/office/drawing/2014/main" id="{E25D3B31-0764-4F24-B1E5-E36BC5F885D5}"/>
              </a:ext>
            </a:extLst>
          </p:cNvPr>
          <p:cNvPicPr>
            <a:picLocks noChangeAspect="1"/>
          </p:cNvPicPr>
          <p:nvPr/>
        </p:nvPicPr>
        <p:blipFill rotWithShape="1">
          <a:blip r:embed="rId2">
            <a:extLst>
              <a:ext uri="{28A0092B-C50C-407E-A947-70E740481C1C}">
                <a14:useLocalDpi xmlns:a14="http://schemas.microsoft.com/office/drawing/2010/main" val="0"/>
              </a:ext>
            </a:extLst>
          </a:blip>
          <a:srcRect l="9122" t="7147" r="23992" b="51533"/>
          <a:stretch/>
        </p:blipFill>
        <p:spPr>
          <a:xfrm>
            <a:off x="7010646" y="1414150"/>
            <a:ext cx="4778969" cy="4797464"/>
          </a:xfrm>
          <a:prstGeom prst="rect">
            <a:avLst/>
          </a:prstGeom>
        </p:spPr>
      </p:pic>
      <p:cxnSp>
        <p:nvCxnSpPr>
          <p:cNvPr id="6" name="Straight Arrow Connector 5">
            <a:extLst>
              <a:ext uri="{FF2B5EF4-FFF2-40B4-BE49-F238E27FC236}">
                <a16:creationId xmlns:a16="http://schemas.microsoft.com/office/drawing/2014/main" id="{B1124327-BF23-43FA-921F-608D719459CC}"/>
              </a:ext>
            </a:extLst>
          </p:cNvPr>
          <p:cNvCxnSpPr>
            <a:cxnSpLocks/>
          </p:cNvCxnSpPr>
          <p:nvPr/>
        </p:nvCxnSpPr>
        <p:spPr>
          <a:xfrm>
            <a:off x="3417480" y="2620194"/>
            <a:ext cx="3535113" cy="674799"/>
          </a:xfrm>
          <a:prstGeom prst="straightConnector1">
            <a:avLst/>
          </a:prstGeom>
          <a:ln w="76200">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AB341459-0882-4EEA-AA3F-6E51DAE1CD5D}"/>
              </a:ext>
            </a:extLst>
          </p:cNvPr>
          <p:cNvCxnSpPr>
            <a:cxnSpLocks/>
          </p:cNvCxnSpPr>
          <p:nvPr/>
        </p:nvCxnSpPr>
        <p:spPr>
          <a:xfrm flipV="1">
            <a:off x="4763767" y="3878317"/>
            <a:ext cx="3434302" cy="260458"/>
          </a:xfrm>
          <a:prstGeom prst="straightConnector1">
            <a:avLst/>
          </a:prstGeom>
          <a:ln w="76200">
            <a:solidFill>
              <a:srgbClr val="00B05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1403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020B7C7-9897-4F44-916A-850C28B65DC6}"/>
              </a:ext>
            </a:extLst>
          </p:cNvPr>
          <p:cNvGrpSpPr/>
          <p:nvPr/>
        </p:nvGrpSpPr>
        <p:grpSpPr>
          <a:xfrm>
            <a:off x="4728175" y="2479289"/>
            <a:ext cx="4441523" cy="1909307"/>
            <a:chOff x="1520988" y="1352764"/>
            <a:chExt cx="3331142" cy="1367673"/>
          </a:xfrm>
        </p:grpSpPr>
        <p:sp>
          <p:nvSpPr>
            <p:cNvPr id="4" name="Rectangle 3">
              <a:extLst>
                <a:ext uri="{FF2B5EF4-FFF2-40B4-BE49-F238E27FC236}">
                  <a16:creationId xmlns:a16="http://schemas.microsoft.com/office/drawing/2014/main" id="{C3C323BC-C31D-9741-8CF0-8DC5F1958A93}"/>
                </a:ext>
              </a:extLst>
            </p:cNvPr>
            <p:cNvSpPr/>
            <p:nvPr/>
          </p:nvSpPr>
          <p:spPr>
            <a:xfrm>
              <a:off x="1520988" y="1489882"/>
              <a:ext cx="3331142" cy="1029908"/>
            </a:xfrm>
            <a:prstGeom prst="rect">
              <a:avLst/>
            </a:prstGeom>
            <a:noFill/>
            <a:ln w="12700">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Rectangle 4">
              <a:extLst>
                <a:ext uri="{FF2B5EF4-FFF2-40B4-BE49-F238E27FC236}">
                  <a16:creationId xmlns:a16="http://schemas.microsoft.com/office/drawing/2014/main" id="{F77EA91E-FE83-D149-B14E-2E1C7C20760A}"/>
                </a:ext>
              </a:extLst>
            </p:cNvPr>
            <p:cNvSpPr/>
            <p:nvPr/>
          </p:nvSpPr>
          <p:spPr>
            <a:xfrm>
              <a:off x="2104243" y="1352764"/>
              <a:ext cx="137935" cy="13676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55" name="Line 6">
            <a:extLst>
              <a:ext uri="{FF2B5EF4-FFF2-40B4-BE49-F238E27FC236}">
                <a16:creationId xmlns:a16="http://schemas.microsoft.com/office/drawing/2014/main" id="{5E4EF0B8-0C13-480E-BF52-A7249EA3100D}"/>
              </a:ext>
            </a:extLst>
          </p:cNvPr>
          <p:cNvSpPr>
            <a:spLocks noChangeShapeType="1"/>
          </p:cNvSpPr>
          <p:nvPr/>
        </p:nvSpPr>
        <p:spPr bwMode="auto">
          <a:xfrm flipV="1">
            <a:off x="4235346" y="3424893"/>
            <a:ext cx="1195245" cy="0"/>
          </a:xfrm>
          <a:prstGeom prst="line">
            <a:avLst/>
          </a:prstGeom>
          <a:noFill/>
          <a:ln w="12700">
            <a:solidFill>
              <a:schemeClr val="bg1">
                <a:lumMod val="50000"/>
              </a:schemeClr>
            </a:solidFill>
            <a:round/>
            <a:headEnd/>
            <a:tailEnd/>
          </a:ln>
          <a:extLst>
            <a:ext uri="{909E8E84-426E-40DD-AFC4-6F175D3DCCD1}">
              <a14:hiddenFill xmlns:a14="http://schemas.microsoft.com/office/drawing/2010/main">
                <a:noFill/>
              </a14:hiddenFill>
            </a:ext>
          </a:extLst>
        </p:spPr>
        <p:txBody>
          <a:bodyPr/>
          <a:lstStyle/>
          <a:p>
            <a:pPr marL="0" marR="0" lvl="0" indent="0" algn="l" defTabSz="914354"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prstClr val="black"/>
              </a:solidFill>
              <a:effectLst/>
              <a:uLnTx/>
              <a:uFillTx/>
              <a:latin typeface="Arial"/>
              <a:ea typeface="+mn-ea"/>
              <a:cs typeface="+mn-cs"/>
            </a:endParaRPr>
          </a:p>
        </p:txBody>
      </p:sp>
      <p:sp>
        <p:nvSpPr>
          <p:cNvPr id="57" name="Rounded Rectangle 13">
            <a:extLst>
              <a:ext uri="{FF2B5EF4-FFF2-40B4-BE49-F238E27FC236}">
                <a16:creationId xmlns:a16="http://schemas.microsoft.com/office/drawing/2014/main" id="{03B77889-9840-4071-B1C2-E3377C41FA5E}"/>
              </a:ext>
            </a:extLst>
          </p:cNvPr>
          <p:cNvSpPr/>
          <p:nvPr/>
        </p:nvSpPr>
        <p:spPr bwMode="auto">
          <a:xfrm>
            <a:off x="5436948" y="2328888"/>
            <a:ext cx="3192097" cy="622275"/>
          </a:xfrm>
          <a:prstGeom prst="rect">
            <a:avLst/>
          </a:prstGeom>
          <a:solidFill>
            <a:srgbClr val="C00000"/>
          </a:solidFill>
          <a:ln w="19050" cap="flat" cmpd="sng" algn="ctr">
            <a:noFill/>
            <a:prstDash val="solid"/>
            <a:miter lim="800000"/>
          </a:ln>
          <a:effectLst/>
        </p:spPr>
        <p:txBody>
          <a:bodyPr anchor="ctr"/>
          <a:lstStyle/>
          <a:p>
            <a:pPr marL="0" marR="0" lvl="0" indent="0" algn="ctr" defTabSz="914354" rtl="0" eaLnBrk="0" fontAlgn="base" latinLnBrk="0" hangingPunct="0">
              <a:lnSpc>
                <a:spcPct val="100000"/>
              </a:lnSpc>
              <a:spcBef>
                <a:spcPct val="0"/>
              </a:spcBef>
              <a:spcAft>
                <a:spcPct val="0"/>
              </a:spcAft>
              <a:buClr>
                <a:srgbClr val="990000"/>
              </a:buClr>
              <a:buSzPct val="120000"/>
              <a:buFontTx/>
              <a:buNone/>
              <a:tabLst/>
              <a:defRPr/>
            </a:pPr>
            <a:r>
              <a:rPr kumimoji="0" lang="en-US" sz="1333" b="1" i="0" u="none" strike="noStrike" kern="0" cap="none" spc="0" normalizeH="0" baseline="0" noProof="0">
                <a:ln>
                  <a:noFill/>
                </a:ln>
                <a:solidFill>
                  <a:srgbClr val="FFFFFF"/>
                </a:solidFill>
                <a:effectLst/>
                <a:uLnTx/>
                <a:uFillTx/>
                <a:latin typeface="Arial" charset="0"/>
                <a:ea typeface="MS Mincho" pitchFamily="49" charset="-128"/>
                <a:cs typeface="Arial" panose="020B0604020202020204" pitchFamily="34" charset="0"/>
              </a:rPr>
              <a:t>RDV 200 mg loading/100 mg QD IV</a:t>
            </a:r>
          </a:p>
          <a:p>
            <a:pPr marL="0" marR="0" lvl="0" indent="0" algn="ctr" defTabSz="914354" rtl="0" eaLnBrk="0" fontAlgn="base" latinLnBrk="0" hangingPunct="0">
              <a:lnSpc>
                <a:spcPct val="100000"/>
              </a:lnSpc>
              <a:spcBef>
                <a:spcPct val="0"/>
              </a:spcBef>
              <a:spcAft>
                <a:spcPct val="0"/>
              </a:spcAft>
              <a:buClr>
                <a:srgbClr val="990000"/>
              </a:buClr>
              <a:buSzPct val="120000"/>
              <a:buFontTx/>
              <a:buNone/>
              <a:tabLst/>
              <a:defRPr/>
            </a:pPr>
            <a:r>
              <a:rPr kumimoji="0" lang="en-US" sz="1333" b="1" i="0" u="none" strike="noStrike" kern="0" cap="none" spc="0" normalizeH="0" baseline="0" noProof="0">
                <a:ln>
                  <a:noFill/>
                </a:ln>
                <a:solidFill>
                  <a:srgbClr val="FFFFFF"/>
                </a:solidFill>
                <a:effectLst/>
                <a:uLnTx/>
                <a:uFillTx/>
                <a:latin typeface="Arial" charset="0"/>
                <a:ea typeface="MS Mincho" pitchFamily="49" charset="-128"/>
                <a:cs typeface="Arial" panose="020B0604020202020204" pitchFamily="34" charset="0"/>
              </a:rPr>
              <a:t>10 Days +SoC</a:t>
            </a:r>
          </a:p>
        </p:txBody>
      </p:sp>
      <p:sp>
        <p:nvSpPr>
          <p:cNvPr id="58" name="TextBox 11">
            <a:extLst>
              <a:ext uri="{FF2B5EF4-FFF2-40B4-BE49-F238E27FC236}">
                <a16:creationId xmlns:a16="http://schemas.microsoft.com/office/drawing/2014/main" id="{5BB20A1A-B711-4AC0-803C-CB7CE4CB5BB4}"/>
              </a:ext>
            </a:extLst>
          </p:cNvPr>
          <p:cNvSpPr txBox="1">
            <a:spLocks noChangeArrowheads="1"/>
          </p:cNvSpPr>
          <p:nvPr/>
        </p:nvSpPr>
        <p:spPr bwMode="auto">
          <a:xfrm>
            <a:off x="4728174" y="2415407"/>
            <a:ext cx="7151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a:defRPr sz="2400">
                <a:solidFill>
                  <a:schemeClr val="tx1"/>
                </a:solidFill>
                <a:latin typeface="Arial" charset="0"/>
                <a:cs typeface="Arial" charset="0"/>
              </a:defRPr>
            </a:lvl1pPr>
            <a:lvl2pPr>
              <a:defRPr sz="2000">
                <a:solidFill>
                  <a:schemeClr val="tx1"/>
                </a:solidFill>
                <a:latin typeface="Arial" charset="0"/>
                <a:cs typeface="Arial" charset="0"/>
              </a:defRPr>
            </a:lvl2pPr>
            <a:lvl3pPr>
              <a:defRPr>
                <a:solidFill>
                  <a:schemeClr val="tx1"/>
                </a:solidFill>
                <a:latin typeface="Arial" charset="0"/>
                <a:cs typeface="Arial" charset="0"/>
              </a:defRPr>
            </a:lvl3pPr>
            <a:lvl4pPr>
              <a:defRPr sz="1600">
                <a:solidFill>
                  <a:schemeClr val="tx1"/>
                </a:solidFill>
                <a:latin typeface="Calibri" pitchFamily="34" charset="0"/>
                <a:cs typeface="Arial" charset="0"/>
              </a:defRPr>
            </a:lvl4pPr>
            <a:lvl5pPr>
              <a:defRPr sz="1600">
                <a:solidFill>
                  <a:schemeClr val="tx1"/>
                </a:solidFill>
                <a:latin typeface="Calibri" pitchFamily="34" charset="0"/>
                <a:cs typeface="Arial" charset="0"/>
              </a:defRPr>
            </a:lvl5pPr>
            <a:lvl6pPr fontAlgn="base">
              <a:spcAft>
                <a:spcPct val="0"/>
              </a:spcAft>
              <a:buFont typeface="Arial" charset="0"/>
              <a:buChar char="»"/>
              <a:defRPr sz="1600">
                <a:solidFill>
                  <a:schemeClr val="tx1"/>
                </a:solidFill>
                <a:latin typeface="Calibri" pitchFamily="34" charset="0"/>
                <a:cs typeface="Arial" charset="0"/>
              </a:defRPr>
            </a:lvl6pPr>
            <a:lvl7pPr fontAlgn="base">
              <a:spcAft>
                <a:spcPct val="0"/>
              </a:spcAft>
              <a:buFont typeface="Arial" charset="0"/>
              <a:buChar char="»"/>
              <a:defRPr sz="1600">
                <a:solidFill>
                  <a:schemeClr val="tx1"/>
                </a:solidFill>
                <a:latin typeface="Calibri" pitchFamily="34" charset="0"/>
                <a:cs typeface="Arial" charset="0"/>
              </a:defRPr>
            </a:lvl7pPr>
            <a:lvl8pPr fontAlgn="base">
              <a:spcAft>
                <a:spcPct val="0"/>
              </a:spcAft>
              <a:buFont typeface="Arial" charset="0"/>
              <a:buChar char="»"/>
              <a:defRPr sz="1600">
                <a:solidFill>
                  <a:schemeClr val="tx1"/>
                </a:solidFill>
                <a:latin typeface="Calibri" pitchFamily="34" charset="0"/>
                <a:cs typeface="Arial" charset="0"/>
              </a:defRPr>
            </a:lvl8pPr>
            <a:lvl9pPr fontAlgn="base">
              <a:spcAft>
                <a:spcPct val="0"/>
              </a:spcAft>
              <a:buFont typeface="Arial" charset="0"/>
              <a:buChar char="»"/>
              <a:defRPr sz="1600">
                <a:solidFill>
                  <a:schemeClr val="tx1"/>
                </a:solidFill>
                <a:latin typeface="Calibri" pitchFamily="34" charset="0"/>
                <a:cs typeface="Arial" charset="0"/>
              </a:defRPr>
            </a:lvl9pPr>
          </a:lstStyle>
          <a:p>
            <a:pPr marL="0" marR="0" lvl="0" indent="0" algn="ctr" defTabSz="914354"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Arial" charset="0"/>
                <a:ea typeface="MS PGothic" pitchFamily="34" charset="-128"/>
                <a:cs typeface="Arial" charset="0"/>
              </a:rPr>
              <a:t>n = 200</a:t>
            </a:r>
          </a:p>
        </p:txBody>
      </p:sp>
      <p:sp>
        <p:nvSpPr>
          <p:cNvPr id="59" name="Right Bracket 58">
            <a:extLst>
              <a:ext uri="{FF2B5EF4-FFF2-40B4-BE49-F238E27FC236}">
                <a16:creationId xmlns:a16="http://schemas.microsoft.com/office/drawing/2014/main" id="{E388902F-D238-4041-AAD9-F4A3711A30A7}"/>
              </a:ext>
            </a:extLst>
          </p:cNvPr>
          <p:cNvSpPr/>
          <p:nvPr/>
        </p:nvSpPr>
        <p:spPr bwMode="auto">
          <a:xfrm rot="5400000">
            <a:off x="7063024" y="2314675"/>
            <a:ext cx="123099" cy="5030327"/>
          </a:xfrm>
          <a:prstGeom prst="rightBracket">
            <a:avLst>
              <a:gd name="adj" fmla="val 0"/>
            </a:avLst>
          </a:prstGeom>
          <a:noFill/>
          <a:ln w="12700" cap="flat" cmpd="sng" algn="ctr">
            <a:solidFill>
              <a:sysClr val="windowText" lastClr="000000">
                <a:lumMod val="50000"/>
                <a:lumOff val="50000"/>
              </a:sysClr>
            </a:solidFill>
            <a:prstDash val="solid"/>
            <a:miter lim="800000"/>
            <a:headEnd type="none" w="med" len="med"/>
            <a:tailEnd type="none" w="med" len="med"/>
          </a:ln>
          <a:effectLst/>
        </p:spPr>
        <p:txBody>
          <a:bodyPr anchor="ctr"/>
          <a:lstStyle/>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prstClr val="black"/>
              </a:solidFill>
              <a:effectLst/>
              <a:uLnTx/>
              <a:uFillTx/>
              <a:latin typeface="Arial"/>
              <a:ea typeface="+mn-ea"/>
              <a:cs typeface="Calibri"/>
            </a:endParaRPr>
          </a:p>
        </p:txBody>
      </p:sp>
      <p:cxnSp>
        <p:nvCxnSpPr>
          <p:cNvPr id="60" name="Straight Connector 47">
            <a:extLst>
              <a:ext uri="{FF2B5EF4-FFF2-40B4-BE49-F238E27FC236}">
                <a16:creationId xmlns:a16="http://schemas.microsoft.com/office/drawing/2014/main" id="{8B704A9A-8624-4FA3-83EE-7798DFA85C76}"/>
              </a:ext>
            </a:extLst>
          </p:cNvPr>
          <p:cNvCxnSpPr>
            <a:cxnSpLocks noChangeShapeType="1"/>
          </p:cNvCxnSpPr>
          <p:nvPr/>
        </p:nvCxnSpPr>
        <p:spPr bwMode="auto">
          <a:xfrm>
            <a:off x="5431377" y="4773790"/>
            <a:ext cx="0" cy="117111"/>
          </a:xfrm>
          <a:prstGeom prst="line">
            <a:avLst/>
          </a:prstGeom>
          <a:noFill/>
          <a:ln w="12700" algn="ctr">
            <a:solidFill>
              <a:srgbClr val="7F7F7F"/>
            </a:solidFill>
            <a:miter lim="800000"/>
            <a:headEnd/>
            <a:tailEnd/>
          </a:ln>
          <a:extLst>
            <a:ext uri="{909E8E84-426E-40DD-AFC4-6F175D3DCCD1}">
              <a14:hiddenFill xmlns:a14="http://schemas.microsoft.com/office/drawing/2010/main">
                <a:noFill/>
              </a14:hiddenFill>
            </a:ext>
          </a:extLst>
        </p:spPr>
      </p:cxnSp>
      <p:sp>
        <p:nvSpPr>
          <p:cNvPr id="61" name="TextBox 11">
            <a:extLst>
              <a:ext uri="{FF2B5EF4-FFF2-40B4-BE49-F238E27FC236}">
                <a16:creationId xmlns:a16="http://schemas.microsoft.com/office/drawing/2014/main" id="{95D35F9F-2C27-4FFF-A228-DA289F7E40BB}"/>
              </a:ext>
            </a:extLst>
          </p:cNvPr>
          <p:cNvSpPr txBox="1">
            <a:spLocks noChangeArrowheads="1"/>
          </p:cNvSpPr>
          <p:nvPr/>
        </p:nvSpPr>
        <p:spPr bwMode="auto">
          <a:xfrm>
            <a:off x="4486793" y="4544719"/>
            <a:ext cx="27251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a:defRPr sz="2400">
                <a:solidFill>
                  <a:schemeClr val="tx1"/>
                </a:solidFill>
                <a:latin typeface="Arial" charset="0"/>
                <a:cs typeface="Arial" charset="0"/>
              </a:defRPr>
            </a:lvl1pPr>
            <a:lvl2pPr>
              <a:defRPr sz="2000">
                <a:solidFill>
                  <a:schemeClr val="tx1"/>
                </a:solidFill>
                <a:latin typeface="Arial" charset="0"/>
                <a:cs typeface="Arial" charset="0"/>
              </a:defRPr>
            </a:lvl2pPr>
            <a:lvl3pPr>
              <a:defRPr>
                <a:solidFill>
                  <a:schemeClr val="tx1"/>
                </a:solidFill>
                <a:latin typeface="Arial" charset="0"/>
                <a:cs typeface="Arial" charset="0"/>
              </a:defRPr>
            </a:lvl3pPr>
            <a:lvl4pPr>
              <a:defRPr sz="1600">
                <a:solidFill>
                  <a:schemeClr val="tx1"/>
                </a:solidFill>
                <a:latin typeface="Calibri" pitchFamily="34" charset="0"/>
                <a:cs typeface="Arial" charset="0"/>
              </a:defRPr>
            </a:lvl4pPr>
            <a:lvl5pPr>
              <a:defRPr sz="1600">
                <a:solidFill>
                  <a:schemeClr val="tx1"/>
                </a:solidFill>
                <a:latin typeface="Calibri" pitchFamily="34" charset="0"/>
                <a:cs typeface="Arial" charset="0"/>
              </a:defRPr>
            </a:lvl5pPr>
            <a:lvl6pPr fontAlgn="base">
              <a:spcAft>
                <a:spcPct val="0"/>
              </a:spcAft>
              <a:buFont typeface="Arial" charset="0"/>
              <a:buChar char="»"/>
              <a:defRPr sz="1600">
                <a:solidFill>
                  <a:schemeClr val="tx1"/>
                </a:solidFill>
                <a:latin typeface="Calibri" pitchFamily="34" charset="0"/>
                <a:cs typeface="Arial" charset="0"/>
              </a:defRPr>
            </a:lvl6pPr>
            <a:lvl7pPr fontAlgn="base">
              <a:spcAft>
                <a:spcPct val="0"/>
              </a:spcAft>
              <a:buFont typeface="Arial" charset="0"/>
              <a:buChar char="»"/>
              <a:defRPr sz="1600">
                <a:solidFill>
                  <a:schemeClr val="tx1"/>
                </a:solidFill>
                <a:latin typeface="Calibri" pitchFamily="34" charset="0"/>
                <a:cs typeface="Arial" charset="0"/>
              </a:defRPr>
            </a:lvl7pPr>
            <a:lvl8pPr fontAlgn="base">
              <a:spcAft>
                <a:spcPct val="0"/>
              </a:spcAft>
              <a:buFont typeface="Arial" charset="0"/>
              <a:buChar char="»"/>
              <a:defRPr sz="1600">
                <a:solidFill>
                  <a:schemeClr val="tx1"/>
                </a:solidFill>
                <a:latin typeface="Calibri" pitchFamily="34" charset="0"/>
                <a:cs typeface="Arial" charset="0"/>
              </a:defRPr>
            </a:lvl8pPr>
            <a:lvl9pPr fontAlgn="base">
              <a:spcAft>
                <a:spcPct val="0"/>
              </a:spcAft>
              <a:buFont typeface="Arial" charset="0"/>
              <a:buChar char="»"/>
              <a:defRPr sz="1600">
                <a:solidFill>
                  <a:schemeClr val="tx1"/>
                </a:solidFill>
                <a:latin typeface="Calibri" pitchFamily="34" charset="0"/>
                <a:cs typeface="Arial" charset="0"/>
              </a:defRPr>
            </a:lvl9pPr>
          </a:lstStyle>
          <a:p>
            <a:pPr marL="0" marR="0" lvl="0" indent="0" algn="ctr" defTabSz="914354"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lumMod val="65000"/>
                    <a:lumOff val="35000"/>
                  </a:srgbClr>
                </a:solidFill>
                <a:effectLst/>
                <a:uLnTx/>
                <a:uFillTx/>
                <a:latin typeface="Arial" charset="0"/>
                <a:ea typeface="MS PGothic" pitchFamily="34" charset="-128"/>
                <a:cs typeface="Arial" charset="0"/>
              </a:rPr>
              <a:t>Day</a:t>
            </a:r>
          </a:p>
        </p:txBody>
      </p:sp>
      <p:sp>
        <p:nvSpPr>
          <p:cNvPr id="62" name="TextBox 11">
            <a:extLst>
              <a:ext uri="{FF2B5EF4-FFF2-40B4-BE49-F238E27FC236}">
                <a16:creationId xmlns:a16="http://schemas.microsoft.com/office/drawing/2014/main" id="{4F6F86D2-01E2-4C44-A73A-4D01EF588590}"/>
              </a:ext>
            </a:extLst>
          </p:cNvPr>
          <p:cNvSpPr txBox="1">
            <a:spLocks noChangeArrowheads="1"/>
          </p:cNvSpPr>
          <p:nvPr/>
        </p:nvSpPr>
        <p:spPr bwMode="auto">
          <a:xfrm>
            <a:off x="4724687" y="3839054"/>
            <a:ext cx="7151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a:defRPr sz="2400">
                <a:solidFill>
                  <a:schemeClr val="tx1"/>
                </a:solidFill>
                <a:latin typeface="Arial" charset="0"/>
                <a:cs typeface="Arial" charset="0"/>
              </a:defRPr>
            </a:lvl1pPr>
            <a:lvl2pPr>
              <a:defRPr sz="2000">
                <a:solidFill>
                  <a:schemeClr val="tx1"/>
                </a:solidFill>
                <a:latin typeface="Arial" charset="0"/>
                <a:cs typeface="Arial" charset="0"/>
              </a:defRPr>
            </a:lvl2pPr>
            <a:lvl3pPr>
              <a:defRPr>
                <a:solidFill>
                  <a:schemeClr val="tx1"/>
                </a:solidFill>
                <a:latin typeface="Arial" charset="0"/>
                <a:cs typeface="Arial" charset="0"/>
              </a:defRPr>
            </a:lvl3pPr>
            <a:lvl4pPr>
              <a:defRPr sz="1600">
                <a:solidFill>
                  <a:schemeClr val="tx1"/>
                </a:solidFill>
                <a:latin typeface="Calibri" pitchFamily="34" charset="0"/>
                <a:cs typeface="Arial" charset="0"/>
              </a:defRPr>
            </a:lvl4pPr>
            <a:lvl5pPr>
              <a:defRPr sz="1600">
                <a:solidFill>
                  <a:schemeClr val="tx1"/>
                </a:solidFill>
                <a:latin typeface="Calibri" pitchFamily="34" charset="0"/>
                <a:cs typeface="Arial" charset="0"/>
              </a:defRPr>
            </a:lvl5pPr>
            <a:lvl6pPr fontAlgn="base">
              <a:spcAft>
                <a:spcPct val="0"/>
              </a:spcAft>
              <a:buFont typeface="Arial" charset="0"/>
              <a:buChar char="»"/>
              <a:defRPr sz="1600">
                <a:solidFill>
                  <a:schemeClr val="tx1"/>
                </a:solidFill>
                <a:latin typeface="Calibri" pitchFamily="34" charset="0"/>
                <a:cs typeface="Arial" charset="0"/>
              </a:defRPr>
            </a:lvl6pPr>
            <a:lvl7pPr fontAlgn="base">
              <a:spcAft>
                <a:spcPct val="0"/>
              </a:spcAft>
              <a:buFont typeface="Arial" charset="0"/>
              <a:buChar char="»"/>
              <a:defRPr sz="1600">
                <a:solidFill>
                  <a:schemeClr val="tx1"/>
                </a:solidFill>
                <a:latin typeface="Calibri" pitchFamily="34" charset="0"/>
                <a:cs typeface="Arial" charset="0"/>
              </a:defRPr>
            </a:lvl7pPr>
            <a:lvl8pPr fontAlgn="base">
              <a:spcAft>
                <a:spcPct val="0"/>
              </a:spcAft>
              <a:buFont typeface="Arial" charset="0"/>
              <a:buChar char="»"/>
              <a:defRPr sz="1600">
                <a:solidFill>
                  <a:schemeClr val="tx1"/>
                </a:solidFill>
                <a:latin typeface="Calibri" pitchFamily="34" charset="0"/>
                <a:cs typeface="Arial" charset="0"/>
              </a:defRPr>
            </a:lvl8pPr>
            <a:lvl9pPr fontAlgn="base">
              <a:spcAft>
                <a:spcPct val="0"/>
              </a:spcAft>
              <a:buFont typeface="Arial" charset="0"/>
              <a:buChar char="»"/>
              <a:defRPr sz="1600">
                <a:solidFill>
                  <a:schemeClr val="tx1"/>
                </a:solidFill>
                <a:latin typeface="Calibri" pitchFamily="34" charset="0"/>
                <a:cs typeface="Arial" charset="0"/>
              </a:defRPr>
            </a:lvl9pPr>
          </a:lstStyle>
          <a:p>
            <a:pPr marL="0" marR="0" lvl="0" indent="0" algn="ctr" defTabSz="914354"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Arial" charset="0"/>
                <a:ea typeface="MS PGothic" pitchFamily="34" charset="-128"/>
                <a:cs typeface="Arial" charset="0"/>
              </a:rPr>
              <a:t>n = 200</a:t>
            </a:r>
          </a:p>
        </p:txBody>
      </p:sp>
      <p:sp>
        <p:nvSpPr>
          <p:cNvPr id="63" name="Rounded Rectangle 13">
            <a:extLst>
              <a:ext uri="{FF2B5EF4-FFF2-40B4-BE49-F238E27FC236}">
                <a16:creationId xmlns:a16="http://schemas.microsoft.com/office/drawing/2014/main" id="{1A120255-B43F-4658-8209-46CD3CC4D00B}"/>
              </a:ext>
            </a:extLst>
          </p:cNvPr>
          <p:cNvSpPr/>
          <p:nvPr/>
        </p:nvSpPr>
        <p:spPr bwMode="auto">
          <a:xfrm>
            <a:off x="5430592" y="3101564"/>
            <a:ext cx="1604509" cy="622271"/>
          </a:xfrm>
          <a:prstGeom prst="rect">
            <a:avLst/>
          </a:prstGeom>
          <a:solidFill>
            <a:srgbClr val="C00000"/>
          </a:solidFill>
          <a:ln w="19050" cap="flat" cmpd="sng" algn="ctr">
            <a:noFill/>
            <a:prstDash val="solid"/>
            <a:miter lim="800000"/>
          </a:ln>
          <a:effectLst/>
        </p:spPr>
        <p:txBody>
          <a:bodyPr anchor="ctr"/>
          <a:lstStyle/>
          <a:p>
            <a:pPr marL="0" marR="0" lvl="0" indent="0" algn="ctr" defTabSz="914354" rtl="0" eaLnBrk="0" fontAlgn="base" latinLnBrk="0" hangingPunct="0">
              <a:lnSpc>
                <a:spcPct val="100000"/>
              </a:lnSpc>
              <a:spcBef>
                <a:spcPct val="0"/>
              </a:spcBef>
              <a:spcAft>
                <a:spcPct val="0"/>
              </a:spcAft>
              <a:buClr>
                <a:srgbClr val="990000"/>
              </a:buClr>
              <a:buSzPct val="120000"/>
              <a:buFontTx/>
              <a:buNone/>
              <a:tabLst/>
              <a:defRPr/>
            </a:pPr>
            <a:r>
              <a:rPr kumimoji="0" lang="en-US" sz="1200" b="1" i="0" u="none" strike="noStrike" kern="0" cap="none" spc="0" normalizeH="0" baseline="0" noProof="0">
                <a:ln>
                  <a:noFill/>
                </a:ln>
                <a:solidFill>
                  <a:srgbClr val="FFFFFF"/>
                </a:solidFill>
                <a:effectLst/>
                <a:uLnTx/>
                <a:uFillTx/>
                <a:latin typeface="Arial" charset="0"/>
                <a:ea typeface="MS Mincho" pitchFamily="49" charset="-128"/>
                <a:cs typeface="Calibri"/>
              </a:rPr>
              <a:t>RDV 200 mg loading/100 mg QD IV 5 Days +SoC</a:t>
            </a:r>
          </a:p>
        </p:txBody>
      </p:sp>
      <p:cxnSp>
        <p:nvCxnSpPr>
          <p:cNvPr id="64" name="Straight Connector 47">
            <a:extLst>
              <a:ext uri="{FF2B5EF4-FFF2-40B4-BE49-F238E27FC236}">
                <a16:creationId xmlns:a16="http://schemas.microsoft.com/office/drawing/2014/main" id="{158634BB-C541-4C03-B1C1-C0CB6C8A3292}"/>
              </a:ext>
            </a:extLst>
          </p:cNvPr>
          <p:cNvCxnSpPr>
            <a:cxnSpLocks noChangeShapeType="1"/>
          </p:cNvCxnSpPr>
          <p:nvPr/>
        </p:nvCxnSpPr>
        <p:spPr bwMode="auto">
          <a:xfrm>
            <a:off x="7001747" y="4777667"/>
            <a:ext cx="0" cy="117111"/>
          </a:xfrm>
          <a:prstGeom prst="line">
            <a:avLst/>
          </a:prstGeom>
          <a:noFill/>
          <a:ln w="12700" algn="ctr">
            <a:solidFill>
              <a:srgbClr val="7F7F7F"/>
            </a:solidFill>
            <a:miter lim="800000"/>
            <a:headEnd/>
            <a:tailEnd/>
          </a:ln>
          <a:extLst>
            <a:ext uri="{909E8E84-426E-40DD-AFC4-6F175D3DCCD1}">
              <a14:hiddenFill xmlns:a14="http://schemas.microsoft.com/office/drawing/2010/main">
                <a:noFill/>
              </a14:hiddenFill>
            </a:ext>
          </a:extLst>
        </p:spPr>
      </p:cxnSp>
      <p:sp>
        <p:nvSpPr>
          <p:cNvPr id="73" name="TextBox 11">
            <a:extLst>
              <a:ext uri="{FF2B5EF4-FFF2-40B4-BE49-F238E27FC236}">
                <a16:creationId xmlns:a16="http://schemas.microsoft.com/office/drawing/2014/main" id="{112570FC-D2A3-4935-A417-FCB60C09FBD6}"/>
              </a:ext>
            </a:extLst>
          </p:cNvPr>
          <p:cNvSpPr txBox="1">
            <a:spLocks noChangeArrowheads="1"/>
          </p:cNvSpPr>
          <p:nvPr/>
        </p:nvSpPr>
        <p:spPr bwMode="auto">
          <a:xfrm>
            <a:off x="8512663" y="4558152"/>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a:defRPr sz="2400">
                <a:solidFill>
                  <a:schemeClr val="tx1"/>
                </a:solidFill>
                <a:latin typeface="Arial" charset="0"/>
                <a:cs typeface="Arial" charset="0"/>
              </a:defRPr>
            </a:lvl1pPr>
            <a:lvl2pPr>
              <a:defRPr sz="2000">
                <a:solidFill>
                  <a:schemeClr val="tx1"/>
                </a:solidFill>
                <a:latin typeface="Arial" charset="0"/>
                <a:cs typeface="Arial" charset="0"/>
              </a:defRPr>
            </a:lvl2pPr>
            <a:lvl3pPr>
              <a:defRPr>
                <a:solidFill>
                  <a:schemeClr val="tx1"/>
                </a:solidFill>
                <a:latin typeface="Arial" charset="0"/>
                <a:cs typeface="Arial" charset="0"/>
              </a:defRPr>
            </a:lvl3pPr>
            <a:lvl4pPr>
              <a:defRPr sz="1600">
                <a:solidFill>
                  <a:schemeClr val="tx1"/>
                </a:solidFill>
                <a:latin typeface="Calibri" pitchFamily="34" charset="0"/>
                <a:cs typeface="Arial" charset="0"/>
              </a:defRPr>
            </a:lvl4pPr>
            <a:lvl5pPr>
              <a:defRPr sz="1600">
                <a:solidFill>
                  <a:schemeClr val="tx1"/>
                </a:solidFill>
                <a:latin typeface="Calibri" pitchFamily="34" charset="0"/>
                <a:cs typeface="Arial" charset="0"/>
              </a:defRPr>
            </a:lvl5pPr>
            <a:lvl6pPr fontAlgn="base">
              <a:spcAft>
                <a:spcPct val="0"/>
              </a:spcAft>
              <a:buFont typeface="Arial" charset="0"/>
              <a:buChar char="»"/>
              <a:defRPr sz="1600">
                <a:solidFill>
                  <a:schemeClr val="tx1"/>
                </a:solidFill>
                <a:latin typeface="Calibri" pitchFamily="34" charset="0"/>
                <a:cs typeface="Arial" charset="0"/>
              </a:defRPr>
            </a:lvl6pPr>
            <a:lvl7pPr fontAlgn="base">
              <a:spcAft>
                <a:spcPct val="0"/>
              </a:spcAft>
              <a:buFont typeface="Arial" charset="0"/>
              <a:buChar char="»"/>
              <a:defRPr sz="1600">
                <a:solidFill>
                  <a:schemeClr val="tx1"/>
                </a:solidFill>
                <a:latin typeface="Calibri" pitchFamily="34" charset="0"/>
                <a:cs typeface="Arial" charset="0"/>
              </a:defRPr>
            </a:lvl7pPr>
            <a:lvl8pPr fontAlgn="base">
              <a:spcAft>
                <a:spcPct val="0"/>
              </a:spcAft>
              <a:buFont typeface="Arial" charset="0"/>
              <a:buChar char="»"/>
              <a:defRPr sz="1600">
                <a:solidFill>
                  <a:schemeClr val="tx1"/>
                </a:solidFill>
                <a:latin typeface="Calibri" pitchFamily="34" charset="0"/>
                <a:cs typeface="Arial" charset="0"/>
              </a:defRPr>
            </a:lvl8pPr>
            <a:lvl9pPr fontAlgn="base">
              <a:spcAft>
                <a:spcPct val="0"/>
              </a:spcAft>
              <a:buFont typeface="Arial" charset="0"/>
              <a:buChar char="»"/>
              <a:defRPr sz="1600">
                <a:solidFill>
                  <a:schemeClr val="tx1"/>
                </a:solidFill>
                <a:latin typeface="Calibri" pitchFamily="34" charset="0"/>
                <a:cs typeface="Arial" charset="0"/>
              </a:defRPr>
            </a:lvl9pPr>
          </a:lstStyle>
          <a:p>
            <a:pPr marL="0" marR="0" lvl="0" indent="0" algn="ctr" defTabSz="914354"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lumMod val="65000"/>
                    <a:lumOff val="35000"/>
                  </a:srgbClr>
                </a:solidFill>
                <a:effectLst/>
                <a:uLnTx/>
                <a:uFillTx/>
                <a:latin typeface="Arial" charset="0"/>
                <a:ea typeface="MS PGothic" pitchFamily="34" charset="-128"/>
                <a:cs typeface="Arial" charset="0"/>
              </a:rPr>
              <a:t>10</a:t>
            </a:r>
          </a:p>
        </p:txBody>
      </p:sp>
      <p:sp>
        <p:nvSpPr>
          <p:cNvPr id="74" name="Rounded Rectangle 13">
            <a:extLst>
              <a:ext uri="{FF2B5EF4-FFF2-40B4-BE49-F238E27FC236}">
                <a16:creationId xmlns:a16="http://schemas.microsoft.com/office/drawing/2014/main" id="{C4C9CC89-577B-4CF8-8E04-C1666680822F}"/>
              </a:ext>
            </a:extLst>
          </p:cNvPr>
          <p:cNvSpPr/>
          <p:nvPr/>
        </p:nvSpPr>
        <p:spPr bwMode="auto">
          <a:xfrm>
            <a:off x="3449361" y="3150573"/>
            <a:ext cx="785985" cy="548640"/>
          </a:xfrm>
          <a:prstGeom prst="rect">
            <a:avLst/>
          </a:prstGeom>
          <a:solidFill>
            <a:schemeClr val="tx1">
              <a:lumMod val="65000"/>
              <a:lumOff val="35000"/>
            </a:schemeClr>
          </a:solidFill>
          <a:ln w="19050" cap="flat" cmpd="sng" algn="ctr">
            <a:noFill/>
            <a:prstDash val="solid"/>
            <a:miter lim="800000"/>
          </a:ln>
          <a:effectLst/>
        </p:spPr>
        <p:txBody>
          <a:bodyPr anchor="ctr"/>
          <a:lstStyle/>
          <a:p>
            <a:pPr marL="0" marR="0" lvl="0" indent="0" algn="ctr" defTabSz="914354" rtl="0" eaLnBrk="0" fontAlgn="base" latinLnBrk="0" hangingPunct="0">
              <a:lnSpc>
                <a:spcPct val="100000"/>
              </a:lnSpc>
              <a:spcBef>
                <a:spcPct val="0"/>
              </a:spcBef>
              <a:spcAft>
                <a:spcPct val="0"/>
              </a:spcAft>
              <a:buClr>
                <a:srgbClr val="990000"/>
              </a:buClr>
              <a:buSzPct val="120000"/>
              <a:buFontTx/>
              <a:buNone/>
              <a:tabLst/>
              <a:defRPr/>
            </a:pPr>
            <a:r>
              <a:rPr kumimoji="0" lang="en-US" sz="1400" b="0" i="0" u="none" strike="noStrike" kern="0" cap="none" spc="0" normalizeH="0" baseline="0" noProof="0">
                <a:ln>
                  <a:noFill/>
                </a:ln>
                <a:solidFill>
                  <a:srgbClr val="FFFFFF"/>
                </a:solidFill>
                <a:effectLst/>
                <a:uLnTx/>
                <a:uFillTx/>
                <a:latin typeface="Arial"/>
                <a:ea typeface="MS Mincho" pitchFamily="49" charset="-128"/>
                <a:cs typeface="Calibri"/>
              </a:rPr>
              <a:t>n=600</a:t>
            </a:r>
            <a:endParaRPr kumimoji="0" lang="en-US" sz="1400" b="0" i="0" u="none" strike="noStrike" kern="0" cap="none" spc="0" normalizeH="0" baseline="30000" noProof="0">
              <a:ln>
                <a:noFill/>
              </a:ln>
              <a:solidFill>
                <a:srgbClr val="FFFFFF"/>
              </a:solidFill>
              <a:effectLst/>
              <a:uLnTx/>
              <a:uFillTx/>
              <a:latin typeface="Arial"/>
              <a:ea typeface="MS Mincho" pitchFamily="49" charset="-128"/>
              <a:cs typeface="Calibri"/>
            </a:endParaRPr>
          </a:p>
        </p:txBody>
      </p:sp>
      <p:sp>
        <p:nvSpPr>
          <p:cNvPr id="76" name="TextBox 11">
            <a:extLst>
              <a:ext uri="{FF2B5EF4-FFF2-40B4-BE49-F238E27FC236}">
                <a16:creationId xmlns:a16="http://schemas.microsoft.com/office/drawing/2014/main" id="{535991BD-BB58-4837-9E2A-C25F873E8CE1}"/>
              </a:ext>
            </a:extLst>
          </p:cNvPr>
          <p:cNvSpPr txBox="1">
            <a:spLocks noChangeArrowheads="1"/>
          </p:cNvSpPr>
          <p:nvPr/>
        </p:nvSpPr>
        <p:spPr bwMode="auto">
          <a:xfrm>
            <a:off x="4160089" y="3159972"/>
            <a:ext cx="6517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a:defRPr sz="2400">
                <a:solidFill>
                  <a:schemeClr val="tx1"/>
                </a:solidFill>
                <a:latin typeface="Arial" charset="0"/>
                <a:cs typeface="Arial" charset="0"/>
              </a:defRPr>
            </a:lvl1pPr>
            <a:lvl2pPr>
              <a:defRPr sz="2000">
                <a:solidFill>
                  <a:schemeClr val="tx1"/>
                </a:solidFill>
                <a:latin typeface="Arial" charset="0"/>
                <a:cs typeface="Arial" charset="0"/>
              </a:defRPr>
            </a:lvl2pPr>
            <a:lvl3pPr>
              <a:defRPr>
                <a:solidFill>
                  <a:schemeClr val="tx1"/>
                </a:solidFill>
                <a:latin typeface="Arial" charset="0"/>
                <a:cs typeface="Arial" charset="0"/>
              </a:defRPr>
            </a:lvl3pPr>
            <a:lvl4pPr>
              <a:defRPr sz="1600">
                <a:solidFill>
                  <a:schemeClr val="tx1"/>
                </a:solidFill>
                <a:latin typeface="Calibri" pitchFamily="34" charset="0"/>
                <a:cs typeface="Arial" charset="0"/>
              </a:defRPr>
            </a:lvl4pPr>
            <a:lvl5pPr>
              <a:defRPr sz="1600">
                <a:solidFill>
                  <a:schemeClr val="tx1"/>
                </a:solidFill>
                <a:latin typeface="Calibri" pitchFamily="34" charset="0"/>
                <a:cs typeface="Arial" charset="0"/>
              </a:defRPr>
            </a:lvl5pPr>
            <a:lvl6pPr fontAlgn="base">
              <a:spcAft>
                <a:spcPct val="0"/>
              </a:spcAft>
              <a:buFont typeface="Arial" charset="0"/>
              <a:buChar char="»"/>
              <a:defRPr sz="1600">
                <a:solidFill>
                  <a:schemeClr val="tx1"/>
                </a:solidFill>
                <a:latin typeface="Calibri" pitchFamily="34" charset="0"/>
                <a:cs typeface="Arial" charset="0"/>
              </a:defRPr>
            </a:lvl6pPr>
            <a:lvl7pPr fontAlgn="base">
              <a:spcAft>
                <a:spcPct val="0"/>
              </a:spcAft>
              <a:buFont typeface="Arial" charset="0"/>
              <a:buChar char="»"/>
              <a:defRPr sz="1600">
                <a:solidFill>
                  <a:schemeClr val="tx1"/>
                </a:solidFill>
                <a:latin typeface="Calibri" pitchFamily="34" charset="0"/>
                <a:cs typeface="Arial" charset="0"/>
              </a:defRPr>
            </a:lvl7pPr>
            <a:lvl8pPr fontAlgn="base">
              <a:spcAft>
                <a:spcPct val="0"/>
              </a:spcAft>
              <a:buFont typeface="Arial" charset="0"/>
              <a:buChar char="»"/>
              <a:defRPr sz="1600">
                <a:solidFill>
                  <a:schemeClr val="tx1"/>
                </a:solidFill>
                <a:latin typeface="Calibri" pitchFamily="34" charset="0"/>
                <a:cs typeface="Arial" charset="0"/>
              </a:defRPr>
            </a:lvl8pPr>
            <a:lvl9pPr fontAlgn="base">
              <a:spcAft>
                <a:spcPct val="0"/>
              </a:spcAft>
              <a:buFont typeface="Arial" charset="0"/>
              <a:buChar char="»"/>
              <a:defRPr sz="1600">
                <a:solidFill>
                  <a:schemeClr val="tx1"/>
                </a:solidFill>
                <a:latin typeface="Calibri" pitchFamily="34" charset="0"/>
                <a:cs typeface="Arial" charset="0"/>
              </a:defRPr>
            </a:lvl9pPr>
          </a:lstStyle>
          <a:p>
            <a:pPr marL="0" marR="0" lvl="0" indent="0" algn="ctr" defTabSz="914354"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Arial" charset="0"/>
                <a:ea typeface="MS PGothic" pitchFamily="34" charset="-128"/>
                <a:cs typeface="Arial" charset="0"/>
              </a:rPr>
              <a:t>1:1:1</a:t>
            </a:r>
          </a:p>
        </p:txBody>
      </p:sp>
      <p:sp>
        <p:nvSpPr>
          <p:cNvPr id="77" name="TextBox 11">
            <a:extLst>
              <a:ext uri="{FF2B5EF4-FFF2-40B4-BE49-F238E27FC236}">
                <a16:creationId xmlns:a16="http://schemas.microsoft.com/office/drawing/2014/main" id="{8DF74ECF-4D53-48A0-9E18-2F78699F1BA5}"/>
              </a:ext>
            </a:extLst>
          </p:cNvPr>
          <p:cNvSpPr txBox="1">
            <a:spLocks noChangeArrowheads="1"/>
          </p:cNvSpPr>
          <p:nvPr/>
        </p:nvSpPr>
        <p:spPr bwMode="auto">
          <a:xfrm>
            <a:off x="5271077" y="4560167"/>
            <a:ext cx="32060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400">
                <a:solidFill>
                  <a:schemeClr val="tx1"/>
                </a:solidFill>
                <a:latin typeface="Arial" charset="0"/>
                <a:cs typeface="Arial" charset="0"/>
              </a:defRPr>
            </a:lvl1pPr>
            <a:lvl2pPr>
              <a:defRPr sz="2000">
                <a:solidFill>
                  <a:schemeClr val="tx1"/>
                </a:solidFill>
                <a:latin typeface="Arial" charset="0"/>
                <a:cs typeface="Arial" charset="0"/>
              </a:defRPr>
            </a:lvl2pPr>
            <a:lvl3pPr>
              <a:defRPr>
                <a:solidFill>
                  <a:schemeClr val="tx1"/>
                </a:solidFill>
                <a:latin typeface="Arial" charset="0"/>
                <a:cs typeface="Arial" charset="0"/>
              </a:defRPr>
            </a:lvl3pPr>
            <a:lvl4pPr>
              <a:defRPr sz="1600">
                <a:solidFill>
                  <a:schemeClr val="tx1"/>
                </a:solidFill>
                <a:latin typeface="Calibri" pitchFamily="34" charset="0"/>
                <a:cs typeface="Arial" charset="0"/>
              </a:defRPr>
            </a:lvl4pPr>
            <a:lvl5pPr>
              <a:defRPr sz="1600">
                <a:solidFill>
                  <a:schemeClr val="tx1"/>
                </a:solidFill>
                <a:latin typeface="Calibri" pitchFamily="34" charset="0"/>
                <a:cs typeface="Arial" charset="0"/>
              </a:defRPr>
            </a:lvl5pPr>
            <a:lvl6pPr fontAlgn="base">
              <a:spcAft>
                <a:spcPct val="0"/>
              </a:spcAft>
              <a:buFont typeface="Arial" charset="0"/>
              <a:buChar char="»"/>
              <a:defRPr sz="1600">
                <a:solidFill>
                  <a:schemeClr val="tx1"/>
                </a:solidFill>
                <a:latin typeface="Calibri" pitchFamily="34" charset="0"/>
                <a:cs typeface="Arial" charset="0"/>
              </a:defRPr>
            </a:lvl6pPr>
            <a:lvl7pPr fontAlgn="base">
              <a:spcAft>
                <a:spcPct val="0"/>
              </a:spcAft>
              <a:buFont typeface="Arial" charset="0"/>
              <a:buChar char="»"/>
              <a:defRPr sz="1600">
                <a:solidFill>
                  <a:schemeClr val="tx1"/>
                </a:solidFill>
                <a:latin typeface="Calibri" pitchFamily="34" charset="0"/>
                <a:cs typeface="Arial" charset="0"/>
              </a:defRPr>
            </a:lvl7pPr>
            <a:lvl8pPr fontAlgn="base">
              <a:spcAft>
                <a:spcPct val="0"/>
              </a:spcAft>
              <a:buFont typeface="Arial" charset="0"/>
              <a:buChar char="»"/>
              <a:defRPr sz="1600">
                <a:solidFill>
                  <a:schemeClr val="tx1"/>
                </a:solidFill>
                <a:latin typeface="Calibri" pitchFamily="34" charset="0"/>
                <a:cs typeface="Arial" charset="0"/>
              </a:defRPr>
            </a:lvl8pPr>
            <a:lvl9pPr fontAlgn="base">
              <a:spcAft>
                <a:spcPct val="0"/>
              </a:spcAft>
              <a:buFont typeface="Arial" charset="0"/>
              <a:buChar char="»"/>
              <a:defRPr sz="1600">
                <a:solidFill>
                  <a:schemeClr val="tx1"/>
                </a:solidFill>
                <a:latin typeface="Calibri" pitchFamily="34" charset="0"/>
                <a:cs typeface="Arial" charset="0"/>
              </a:defRPr>
            </a:lvl9pPr>
          </a:lstStyle>
          <a:p>
            <a:pPr marL="0" marR="0" lvl="0" indent="0" algn="ctr" defTabSz="914354"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lumMod val="65000"/>
                    <a:lumOff val="35000"/>
                  </a:srgbClr>
                </a:solidFill>
                <a:effectLst/>
                <a:uLnTx/>
                <a:uFillTx/>
                <a:latin typeface="Arial" charset="0"/>
                <a:ea typeface="MS PGothic" pitchFamily="34" charset="-128"/>
                <a:cs typeface="Arial" charset="0"/>
              </a:rPr>
              <a:t>1</a:t>
            </a:r>
          </a:p>
        </p:txBody>
      </p:sp>
      <p:sp>
        <p:nvSpPr>
          <p:cNvPr id="27" name="Rounded Rectangle 13">
            <a:extLst>
              <a:ext uri="{FF2B5EF4-FFF2-40B4-BE49-F238E27FC236}">
                <a16:creationId xmlns:a16="http://schemas.microsoft.com/office/drawing/2014/main" id="{F3E8A1E5-B157-403C-834B-4AC0D20426DE}"/>
              </a:ext>
            </a:extLst>
          </p:cNvPr>
          <p:cNvSpPr/>
          <p:nvPr/>
        </p:nvSpPr>
        <p:spPr bwMode="auto">
          <a:xfrm>
            <a:off x="5419486" y="3820129"/>
            <a:ext cx="3209559" cy="597633"/>
          </a:xfrm>
          <a:prstGeom prst="rect">
            <a:avLst/>
          </a:prstGeom>
          <a:solidFill>
            <a:schemeClr val="bg1">
              <a:lumMod val="65000"/>
            </a:schemeClr>
          </a:solidFill>
          <a:ln w="19050" cap="flat" cmpd="sng" algn="ctr">
            <a:noFill/>
            <a:prstDash val="solid"/>
            <a:miter lim="800000"/>
          </a:ln>
          <a:effectLst/>
        </p:spPr>
        <p:txBody>
          <a:bodyPr anchor="ctr"/>
          <a:lstStyle/>
          <a:p>
            <a:pPr marL="0" marR="0" lvl="0" indent="0" algn="ctr" defTabSz="914354" rtl="0" eaLnBrk="0" fontAlgn="base" latinLnBrk="0" hangingPunct="0">
              <a:lnSpc>
                <a:spcPct val="100000"/>
              </a:lnSpc>
              <a:spcBef>
                <a:spcPct val="0"/>
              </a:spcBef>
              <a:spcAft>
                <a:spcPct val="0"/>
              </a:spcAft>
              <a:buClr>
                <a:srgbClr val="990000"/>
              </a:buClr>
              <a:buSzPct val="120000"/>
              <a:buFontTx/>
              <a:buNone/>
              <a:tabLst/>
              <a:defRPr/>
            </a:pPr>
            <a:r>
              <a:rPr kumimoji="0" lang="en-US" sz="1333" b="1" i="0" u="none" strike="noStrike" kern="0" cap="none" spc="0" normalizeH="0" baseline="0" noProof="0">
                <a:ln>
                  <a:noFill/>
                </a:ln>
                <a:solidFill>
                  <a:srgbClr val="FFFFFF"/>
                </a:solidFill>
                <a:effectLst/>
                <a:uLnTx/>
                <a:uFillTx/>
                <a:latin typeface="Arial" charset="0"/>
                <a:ea typeface="MS Mincho" pitchFamily="49" charset="-128"/>
                <a:cs typeface="Calibri"/>
              </a:rPr>
              <a:t>SoC</a:t>
            </a:r>
            <a:endParaRPr kumimoji="0" lang="en-US" sz="1333" b="1" i="0" u="none" strike="noStrike" kern="0" cap="none" spc="0" normalizeH="0" baseline="30000" noProof="0">
              <a:ln>
                <a:noFill/>
              </a:ln>
              <a:solidFill>
                <a:srgbClr val="FFFFFF"/>
              </a:solidFill>
              <a:effectLst/>
              <a:uLnTx/>
              <a:uFillTx/>
              <a:latin typeface="Arial" charset="0"/>
              <a:ea typeface="MS Mincho" pitchFamily="49" charset="-128"/>
              <a:cs typeface="Calibri"/>
            </a:endParaRPr>
          </a:p>
        </p:txBody>
      </p:sp>
      <p:sp>
        <p:nvSpPr>
          <p:cNvPr id="28" name="TextBox 11">
            <a:extLst>
              <a:ext uri="{FF2B5EF4-FFF2-40B4-BE49-F238E27FC236}">
                <a16:creationId xmlns:a16="http://schemas.microsoft.com/office/drawing/2014/main" id="{2B8B4C3C-ABF9-4DBD-8B66-FF50AA8B0007}"/>
              </a:ext>
            </a:extLst>
          </p:cNvPr>
          <p:cNvSpPr txBox="1">
            <a:spLocks noChangeArrowheads="1"/>
          </p:cNvSpPr>
          <p:nvPr/>
        </p:nvSpPr>
        <p:spPr bwMode="auto">
          <a:xfrm>
            <a:off x="6507197" y="4566783"/>
            <a:ext cx="98056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400">
                <a:solidFill>
                  <a:schemeClr val="tx1"/>
                </a:solidFill>
                <a:latin typeface="Arial" charset="0"/>
                <a:cs typeface="Arial" charset="0"/>
              </a:defRPr>
            </a:lvl1pPr>
            <a:lvl2pPr>
              <a:defRPr sz="2000">
                <a:solidFill>
                  <a:schemeClr val="tx1"/>
                </a:solidFill>
                <a:latin typeface="Arial" charset="0"/>
                <a:cs typeface="Arial" charset="0"/>
              </a:defRPr>
            </a:lvl2pPr>
            <a:lvl3pPr>
              <a:defRPr>
                <a:solidFill>
                  <a:schemeClr val="tx1"/>
                </a:solidFill>
                <a:latin typeface="Arial" charset="0"/>
                <a:cs typeface="Arial" charset="0"/>
              </a:defRPr>
            </a:lvl3pPr>
            <a:lvl4pPr>
              <a:defRPr sz="1600">
                <a:solidFill>
                  <a:schemeClr val="tx1"/>
                </a:solidFill>
                <a:latin typeface="Calibri" pitchFamily="34" charset="0"/>
                <a:cs typeface="Arial" charset="0"/>
              </a:defRPr>
            </a:lvl4pPr>
            <a:lvl5pPr>
              <a:defRPr sz="1600">
                <a:solidFill>
                  <a:schemeClr val="tx1"/>
                </a:solidFill>
                <a:latin typeface="Calibri" pitchFamily="34" charset="0"/>
                <a:cs typeface="Arial" charset="0"/>
              </a:defRPr>
            </a:lvl5pPr>
            <a:lvl6pPr fontAlgn="base">
              <a:spcAft>
                <a:spcPct val="0"/>
              </a:spcAft>
              <a:buFont typeface="Arial" charset="0"/>
              <a:buChar char="»"/>
              <a:defRPr sz="1600">
                <a:solidFill>
                  <a:schemeClr val="tx1"/>
                </a:solidFill>
                <a:latin typeface="Calibri" pitchFamily="34" charset="0"/>
                <a:cs typeface="Arial" charset="0"/>
              </a:defRPr>
            </a:lvl6pPr>
            <a:lvl7pPr fontAlgn="base">
              <a:spcAft>
                <a:spcPct val="0"/>
              </a:spcAft>
              <a:buFont typeface="Arial" charset="0"/>
              <a:buChar char="»"/>
              <a:defRPr sz="1600">
                <a:solidFill>
                  <a:schemeClr val="tx1"/>
                </a:solidFill>
                <a:latin typeface="Calibri" pitchFamily="34" charset="0"/>
                <a:cs typeface="Arial" charset="0"/>
              </a:defRPr>
            </a:lvl7pPr>
            <a:lvl8pPr fontAlgn="base">
              <a:spcAft>
                <a:spcPct val="0"/>
              </a:spcAft>
              <a:buFont typeface="Arial" charset="0"/>
              <a:buChar char="»"/>
              <a:defRPr sz="1600">
                <a:solidFill>
                  <a:schemeClr val="tx1"/>
                </a:solidFill>
                <a:latin typeface="Calibri" pitchFamily="34" charset="0"/>
                <a:cs typeface="Arial" charset="0"/>
              </a:defRPr>
            </a:lvl8pPr>
            <a:lvl9pPr fontAlgn="base">
              <a:spcAft>
                <a:spcPct val="0"/>
              </a:spcAft>
              <a:buFont typeface="Arial" charset="0"/>
              <a:buChar char="»"/>
              <a:defRPr sz="1600">
                <a:solidFill>
                  <a:schemeClr val="tx1"/>
                </a:solidFill>
                <a:latin typeface="Calibri" pitchFamily="34" charset="0"/>
                <a:cs typeface="Arial" charset="0"/>
              </a:defRPr>
            </a:lvl9pPr>
          </a:lstStyle>
          <a:p>
            <a:pPr marL="0" marR="0" lvl="0" indent="0" algn="ctr" defTabSz="914354"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lumMod val="65000"/>
                    <a:lumOff val="35000"/>
                  </a:srgbClr>
                </a:solidFill>
                <a:effectLst/>
                <a:uLnTx/>
                <a:uFillTx/>
                <a:latin typeface="Arial" charset="0"/>
                <a:ea typeface="MS PGothic" pitchFamily="34" charset="-128"/>
                <a:cs typeface="Arial" charset="0"/>
              </a:rPr>
              <a:t>5</a:t>
            </a:r>
          </a:p>
        </p:txBody>
      </p:sp>
      <p:sp>
        <p:nvSpPr>
          <p:cNvPr id="30" name="TextBox 11">
            <a:extLst>
              <a:ext uri="{FF2B5EF4-FFF2-40B4-BE49-F238E27FC236}">
                <a16:creationId xmlns:a16="http://schemas.microsoft.com/office/drawing/2014/main" id="{D7C1BDB3-3121-4938-AC23-DBB247666F63}"/>
              </a:ext>
            </a:extLst>
          </p:cNvPr>
          <p:cNvSpPr txBox="1">
            <a:spLocks noChangeArrowheads="1"/>
          </p:cNvSpPr>
          <p:nvPr/>
        </p:nvSpPr>
        <p:spPr bwMode="auto">
          <a:xfrm>
            <a:off x="4728175" y="3163025"/>
            <a:ext cx="7151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a:defRPr sz="2400">
                <a:solidFill>
                  <a:schemeClr val="tx1"/>
                </a:solidFill>
                <a:latin typeface="Arial" charset="0"/>
                <a:cs typeface="Arial" charset="0"/>
              </a:defRPr>
            </a:lvl1pPr>
            <a:lvl2pPr>
              <a:defRPr sz="2000">
                <a:solidFill>
                  <a:schemeClr val="tx1"/>
                </a:solidFill>
                <a:latin typeface="Arial" charset="0"/>
                <a:cs typeface="Arial" charset="0"/>
              </a:defRPr>
            </a:lvl2pPr>
            <a:lvl3pPr>
              <a:defRPr>
                <a:solidFill>
                  <a:schemeClr val="tx1"/>
                </a:solidFill>
                <a:latin typeface="Arial" charset="0"/>
                <a:cs typeface="Arial" charset="0"/>
              </a:defRPr>
            </a:lvl3pPr>
            <a:lvl4pPr>
              <a:defRPr sz="1600">
                <a:solidFill>
                  <a:schemeClr val="tx1"/>
                </a:solidFill>
                <a:latin typeface="Calibri" pitchFamily="34" charset="0"/>
                <a:cs typeface="Arial" charset="0"/>
              </a:defRPr>
            </a:lvl4pPr>
            <a:lvl5pPr>
              <a:defRPr sz="1600">
                <a:solidFill>
                  <a:schemeClr val="tx1"/>
                </a:solidFill>
                <a:latin typeface="Calibri" pitchFamily="34" charset="0"/>
                <a:cs typeface="Arial" charset="0"/>
              </a:defRPr>
            </a:lvl5pPr>
            <a:lvl6pPr fontAlgn="base">
              <a:spcAft>
                <a:spcPct val="0"/>
              </a:spcAft>
              <a:buFont typeface="Arial" charset="0"/>
              <a:buChar char="»"/>
              <a:defRPr sz="1600">
                <a:solidFill>
                  <a:schemeClr val="tx1"/>
                </a:solidFill>
                <a:latin typeface="Calibri" pitchFamily="34" charset="0"/>
                <a:cs typeface="Arial" charset="0"/>
              </a:defRPr>
            </a:lvl6pPr>
            <a:lvl7pPr fontAlgn="base">
              <a:spcAft>
                <a:spcPct val="0"/>
              </a:spcAft>
              <a:buFont typeface="Arial" charset="0"/>
              <a:buChar char="»"/>
              <a:defRPr sz="1600">
                <a:solidFill>
                  <a:schemeClr val="tx1"/>
                </a:solidFill>
                <a:latin typeface="Calibri" pitchFamily="34" charset="0"/>
                <a:cs typeface="Arial" charset="0"/>
              </a:defRPr>
            </a:lvl7pPr>
            <a:lvl8pPr fontAlgn="base">
              <a:spcAft>
                <a:spcPct val="0"/>
              </a:spcAft>
              <a:buFont typeface="Arial" charset="0"/>
              <a:buChar char="»"/>
              <a:defRPr sz="1600">
                <a:solidFill>
                  <a:schemeClr val="tx1"/>
                </a:solidFill>
                <a:latin typeface="Calibri" pitchFamily="34" charset="0"/>
                <a:cs typeface="Arial" charset="0"/>
              </a:defRPr>
            </a:lvl8pPr>
            <a:lvl9pPr fontAlgn="base">
              <a:spcAft>
                <a:spcPct val="0"/>
              </a:spcAft>
              <a:buFont typeface="Arial" charset="0"/>
              <a:buChar char="»"/>
              <a:defRPr sz="1600">
                <a:solidFill>
                  <a:schemeClr val="tx1"/>
                </a:solidFill>
                <a:latin typeface="Calibri" pitchFamily="34" charset="0"/>
                <a:cs typeface="Arial" charset="0"/>
              </a:defRPr>
            </a:lvl9pPr>
          </a:lstStyle>
          <a:p>
            <a:pPr marL="0" marR="0" lvl="0" indent="0" algn="ctr" defTabSz="914354"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Arial" charset="0"/>
                <a:ea typeface="MS PGothic" pitchFamily="34" charset="-128"/>
                <a:cs typeface="Arial" charset="0"/>
              </a:rPr>
              <a:t>n = 200</a:t>
            </a:r>
          </a:p>
        </p:txBody>
      </p:sp>
      <p:sp>
        <p:nvSpPr>
          <p:cNvPr id="86" name="TextBox 85">
            <a:extLst>
              <a:ext uri="{FF2B5EF4-FFF2-40B4-BE49-F238E27FC236}">
                <a16:creationId xmlns:a16="http://schemas.microsoft.com/office/drawing/2014/main" id="{6614C7A4-00CD-4644-BF76-2AAA70CAF35B}"/>
              </a:ext>
            </a:extLst>
          </p:cNvPr>
          <p:cNvSpPr txBox="1"/>
          <p:nvPr/>
        </p:nvSpPr>
        <p:spPr>
          <a:xfrm>
            <a:off x="246501" y="1486152"/>
            <a:ext cx="11689976" cy="37965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67" b="1" i="0" u="none" strike="noStrike" kern="1200" cap="none" spc="0" normalizeH="0" baseline="0" noProof="0" dirty="0">
                <a:ln>
                  <a:noFill/>
                </a:ln>
                <a:solidFill>
                  <a:prstClr val="black"/>
                </a:solidFill>
                <a:effectLst/>
                <a:uLnTx/>
                <a:uFillTx/>
                <a:latin typeface="Arial" charset="0"/>
                <a:ea typeface="+mn-ea"/>
                <a:cs typeface="+mn-cs"/>
              </a:rPr>
              <a:t>Phase 3 randomized, open-label, multicenter trial in countries with high prevalence of COVID-19</a:t>
            </a:r>
          </a:p>
        </p:txBody>
      </p:sp>
      <p:sp>
        <p:nvSpPr>
          <p:cNvPr id="50" name="Rectangle 49">
            <a:extLst>
              <a:ext uri="{FF2B5EF4-FFF2-40B4-BE49-F238E27FC236}">
                <a16:creationId xmlns:a16="http://schemas.microsoft.com/office/drawing/2014/main" id="{786DBF9C-4D06-49FD-9DBE-FE4A92F1C549}"/>
              </a:ext>
            </a:extLst>
          </p:cNvPr>
          <p:cNvSpPr/>
          <p:nvPr/>
        </p:nvSpPr>
        <p:spPr>
          <a:xfrm>
            <a:off x="3442232" y="4926175"/>
            <a:ext cx="8742640" cy="1100301"/>
          </a:xfrm>
          <a:prstGeom prst="rect">
            <a:avLst/>
          </a:prstGeom>
        </p:spPr>
        <p:txBody>
          <a:bodyPr wrap="square" anchor="t">
            <a:spAutoFit/>
          </a:bodyPr>
          <a:lstStyle/>
          <a:p>
            <a:pPr marL="342900" marR="0" lvl="0" indent="-342900" algn="l" defTabSz="914354" rtl="0" eaLnBrk="0" fontAlgn="base" latinLnBrk="0" hangingPunct="0">
              <a:lnSpc>
                <a:spcPct val="100000"/>
              </a:lnSpc>
              <a:spcBef>
                <a:spcPts val="600"/>
              </a:spcBef>
              <a:spcAft>
                <a:spcPct val="0"/>
              </a:spcAft>
              <a:buClrTx/>
              <a:buSzTx/>
              <a:buFont typeface="Arial" panose="020B0604020202020204" pitchFamily="34" charset="0"/>
              <a:buChar char="•"/>
              <a:tabLst/>
              <a:defRPr/>
            </a:pPr>
            <a:r>
              <a:rPr kumimoji="0" lang="en-US" altLang="zh-HK" sz="1850" b="0" i="0" u="none" strike="noStrike" kern="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Part A: Patients not on mechanical ventilation</a:t>
            </a:r>
          </a:p>
          <a:p>
            <a:pPr marL="342900" marR="0" lvl="0" indent="-342900" algn="l" defTabSz="914354" rtl="0" eaLnBrk="0" fontAlgn="base" latinLnBrk="0" hangingPunct="0">
              <a:lnSpc>
                <a:spcPct val="100000"/>
              </a:lnSpc>
              <a:spcBef>
                <a:spcPts val="600"/>
              </a:spcBef>
              <a:spcAft>
                <a:spcPct val="0"/>
              </a:spcAft>
              <a:buClrTx/>
              <a:buSzTx/>
              <a:buFont typeface="Arial" panose="020B0604020202020204" pitchFamily="34" charset="0"/>
              <a:buChar char="•"/>
              <a:tabLst/>
              <a:defRPr/>
            </a:pPr>
            <a:r>
              <a:rPr kumimoji="0" lang="en-US" altLang="zh-HK" sz="1850" b="0" i="0" u="none" strike="noStrike" kern="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Part B: </a:t>
            </a:r>
            <a:r>
              <a:rPr kumimoji="0" lang="en-US" altLang="zh-TW" sz="1850" b="0" i="0" u="none" strike="noStrike" kern="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Additional 1000 patients with same inclusion criteria </a:t>
            </a:r>
            <a:r>
              <a:rPr kumimoji="0" lang="en-US" altLang="zh-HK" sz="1850" b="0" i="0" u="none" strike="noStrike" kern="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to be enrolled after </a:t>
            </a:r>
          </a:p>
          <a:p>
            <a:pPr marL="0" marR="0" lvl="0" indent="0" algn="l" defTabSz="914354" rtl="0" eaLnBrk="0" fontAlgn="base" latinLnBrk="0" hangingPunct="0">
              <a:lnSpc>
                <a:spcPct val="100000"/>
              </a:lnSpc>
              <a:spcBef>
                <a:spcPts val="600"/>
              </a:spcBef>
              <a:spcAft>
                <a:spcPct val="0"/>
              </a:spcAft>
              <a:buClrTx/>
              <a:buSzTx/>
              <a:buFontTx/>
              <a:buNone/>
              <a:tabLst/>
              <a:defRPr/>
            </a:pPr>
            <a:r>
              <a:rPr kumimoji="0" lang="en-US" altLang="zh-HK" sz="1850" b="0" i="0" u="none" strike="noStrike" kern="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     Part A, treatment duration selected based on the results from Part A</a:t>
            </a:r>
          </a:p>
        </p:txBody>
      </p:sp>
      <p:cxnSp>
        <p:nvCxnSpPr>
          <p:cNvPr id="56" name="Straight Connector 47">
            <a:extLst>
              <a:ext uri="{FF2B5EF4-FFF2-40B4-BE49-F238E27FC236}">
                <a16:creationId xmlns:a16="http://schemas.microsoft.com/office/drawing/2014/main" id="{AC122C84-E3EA-4F15-A83C-65DD2D40E304}"/>
              </a:ext>
            </a:extLst>
          </p:cNvPr>
          <p:cNvCxnSpPr>
            <a:cxnSpLocks noChangeShapeType="1"/>
          </p:cNvCxnSpPr>
          <p:nvPr/>
        </p:nvCxnSpPr>
        <p:spPr bwMode="auto">
          <a:xfrm>
            <a:off x="8629048" y="4776040"/>
            <a:ext cx="0" cy="117111"/>
          </a:xfrm>
          <a:prstGeom prst="line">
            <a:avLst/>
          </a:prstGeom>
          <a:noFill/>
          <a:ln w="12700" algn="ctr">
            <a:solidFill>
              <a:srgbClr val="7F7F7F"/>
            </a:solidFill>
            <a:miter lim="800000"/>
            <a:headEnd/>
            <a:tailEnd/>
          </a:ln>
          <a:extLst>
            <a:ext uri="{909E8E84-426E-40DD-AFC4-6F175D3DCCD1}">
              <a14:hiddenFill xmlns:a14="http://schemas.microsoft.com/office/drawing/2010/main">
                <a:noFill/>
              </a14:hiddenFill>
            </a:ext>
          </a:extLst>
        </p:spPr>
      </p:cxnSp>
      <p:sp>
        <p:nvSpPr>
          <p:cNvPr id="84" name="TextBox 11">
            <a:extLst>
              <a:ext uri="{FF2B5EF4-FFF2-40B4-BE49-F238E27FC236}">
                <a16:creationId xmlns:a16="http://schemas.microsoft.com/office/drawing/2014/main" id="{7881B730-4DCF-413B-94C7-A43B5EE3EAEC}"/>
              </a:ext>
            </a:extLst>
          </p:cNvPr>
          <p:cNvSpPr txBox="1">
            <a:spLocks noChangeArrowheads="1"/>
          </p:cNvSpPr>
          <p:nvPr/>
        </p:nvSpPr>
        <p:spPr bwMode="auto">
          <a:xfrm>
            <a:off x="9545735" y="4557083"/>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a:defRPr sz="2400">
                <a:solidFill>
                  <a:schemeClr val="tx1"/>
                </a:solidFill>
                <a:latin typeface="Arial" charset="0"/>
                <a:cs typeface="Arial" charset="0"/>
              </a:defRPr>
            </a:lvl1pPr>
            <a:lvl2pPr>
              <a:defRPr sz="2000">
                <a:solidFill>
                  <a:schemeClr val="tx1"/>
                </a:solidFill>
                <a:latin typeface="Arial" charset="0"/>
                <a:cs typeface="Arial" charset="0"/>
              </a:defRPr>
            </a:lvl2pPr>
            <a:lvl3pPr>
              <a:defRPr>
                <a:solidFill>
                  <a:schemeClr val="tx1"/>
                </a:solidFill>
                <a:latin typeface="Arial" charset="0"/>
                <a:cs typeface="Arial" charset="0"/>
              </a:defRPr>
            </a:lvl3pPr>
            <a:lvl4pPr>
              <a:defRPr sz="1600">
                <a:solidFill>
                  <a:schemeClr val="tx1"/>
                </a:solidFill>
                <a:latin typeface="Calibri" pitchFamily="34" charset="0"/>
                <a:cs typeface="Arial" charset="0"/>
              </a:defRPr>
            </a:lvl4pPr>
            <a:lvl5pPr>
              <a:defRPr sz="1600">
                <a:solidFill>
                  <a:schemeClr val="tx1"/>
                </a:solidFill>
                <a:latin typeface="Calibri" pitchFamily="34" charset="0"/>
                <a:cs typeface="Arial" charset="0"/>
              </a:defRPr>
            </a:lvl5pPr>
            <a:lvl6pPr fontAlgn="base">
              <a:spcAft>
                <a:spcPct val="0"/>
              </a:spcAft>
              <a:buFont typeface="Arial" charset="0"/>
              <a:buChar char="»"/>
              <a:defRPr sz="1600">
                <a:solidFill>
                  <a:schemeClr val="tx1"/>
                </a:solidFill>
                <a:latin typeface="Calibri" pitchFamily="34" charset="0"/>
                <a:cs typeface="Arial" charset="0"/>
              </a:defRPr>
            </a:lvl6pPr>
            <a:lvl7pPr fontAlgn="base">
              <a:spcAft>
                <a:spcPct val="0"/>
              </a:spcAft>
              <a:buFont typeface="Arial" charset="0"/>
              <a:buChar char="»"/>
              <a:defRPr sz="1600">
                <a:solidFill>
                  <a:schemeClr val="tx1"/>
                </a:solidFill>
                <a:latin typeface="Calibri" pitchFamily="34" charset="0"/>
                <a:cs typeface="Arial" charset="0"/>
              </a:defRPr>
            </a:lvl7pPr>
            <a:lvl8pPr fontAlgn="base">
              <a:spcAft>
                <a:spcPct val="0"/>
              </a:spcAft>
              <a:buFont typeface="Arial" charset="0"/>
              <a:buChar char="»"/>
              <a:defRPr sz="1600">
                <a:solidFill>
                  <a:schemeClr val="tx1"/>
                </a:solidFill>
                <a:latin typeface="Calibri" pitchFamily="34" charset="0"/>
                <a:cs typeface="Arial" charset="0"/>
              </a:defRPr>
            </a:lvl8pPr>
            <a:lvl9pPr fontAlgn="base">
              <a:spcAft>
                <a:spcPct val="0"/>
              </a:spcAft>
              <a:buFont typeface="Arial" charset="0"/>
              <a:buChar char="»"/>
              <a:defRPr sz="1600">
                <a:solidFill>
                  <a:schemeClr val="tx1"/>
                </a:solidFill>
                <a:latin typeface="Calibri" pitchFamily="34" charset="0"/>
                <a:cs typeface="Arial" charset="0"/>
              </a:defRPr>
            </a:lvl9pPr>
          </a:lstStyle>
          <a:p>
            <a:pPr marL="0" marR="0" lvl="0" indent="0" algn="ctr" defTabSz="914354"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lumMod val="65000"/>
                    <a:lumOff val="35000"/>
                  </a:srgbClr>
                </a:solidFill>
                <a:effectLst/>
                <a:uLnTx/>
                <a:uFillTx/>
                <a:latin typeface="Arial" charset="0"/>
                <a:ea typeface="MS PGothic" pitchFamily="34" charset="-128"/>
                <a:cs typeface="Arial" charset="0"/>
              </a:rPr>
              <a:t>14</a:t>
            </a:r>
          </a:p>
        </p:txBody>
      </p:sp>
      <p:cxnSp>
        <p:nvCxnSpPr>
          <p:cNvPr id="87" name="Straight Arrow Connector 86">
            <a:extLst>
              <a:ext uri="{FF2B5EF4-FFF2-40B4-BE49-F238E27FC236}">
                <a16:creationId xmlns:a16="http://schemas.microsoft.com/office/drawing/2014/main" id="{034760D7-F64E-4446-A9B2-110C53366723}"/>
              </a:ext>
            </a:extLst>
          </p:cNvPr>
          <p:cNvCxnSpPr>
            <a:cxnSpLocks/>
          </p:cNvCxnSpPr>
          <p:nvPr/>
        </p:nvCxnSpPr>
        <p:spPr>
          <a:xfrm>
            <a:off x="7035102" y="3379058"/>
            <a:ext cx="2604636" cy="0"/>
          </a:xfrm>
          <a:prstGeom prst="straightConnector1">
            <a:avLst/>
          </a:prstGeom>
          <a:ln w="12700">
            <a:solidFill>
              <a:srgbClr val="717074"/>
            </a:solidFill>
            <a:tailEnd type="diamond"/>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A5CCBA18-BDE7-41C0-881C-4E40466F1FE0}"/>
              </a:ext>
            </a:extLst>
          </p:cNvPr>
          <p:cNvSpPr/>
          <p:nvPr/>
        </p:nvSpPr>
        <p:spPr>
          <a:xfrm>
            <a:off x="9715653" y="2902004"/>
            <a:ext cx="2114451" cy="954107"/>
          </a:xfrm>
          <a:prstGeom prst="rect">
            <a:avLst/>
          </a:prstGeom>
        </p:spPr>
        <p:txBody>
          <a:bodyPr wrap="square">
            <a:spAutoFit/>
          </a:bodyPr>
          <a:lstStyle/>
          <a:p>
            <a:pPr marL="0" marR="0" lvl="0" indent="0" algn="ctr" defTabSz="914354"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prstClr val="black"/>
                </a:solidFill>
                <a:effectLst/>
                <a:uLnTx/>
                <a:uFillTx/>
                <a:latin typeface="Arial" charset="0"/>
                <a:ea typeface="MS PGothic" pitchFamily="34" charset="-128"/>
                <a:cs typeface="+mn-cs"/>
              </a:rPr>
              <a:t>Primary Endpoint</a:t>
            </a:r>
          </a:p>
          <a:p>
            <a:pPr marL="0" marR="0" lvl="0" indent="0" algn="ctr" defTabSz="914354" rtl="0" eaLnBrk="0" fontAlgn="base" latinLnBrk="0" hangingPunct="0">
              <a:lnSpc>
                <a:spcPct val="100000"/>
              </a:lnSpc>
              <a:spcBef>
                <a:spcPct val="0"/>
              </a:spcBef>
              <a:spcAft>
                <a:spcPct val="0"/>
              </a:spcAft>
              <a:buClrTx/>
              <a:buSzTx/>
              <a:buFontTx/>
              <a:buNone/>
              <a:tabLst/>
              <a:defRPr/>
            </a:pPr>
            <a:r>
              <a:rPr kumimoji="0" lang="en-US" altLang="zh-HK" sz="1400" b="0" i="0" u="none" strike="noStrike" kern="1200" cap="none" spc="0" normalizeH="0" baseline="0" noProof="0">
                <a:ln>
                  <a:noFill/>
                </a:ln>
                <a:solidFill>
                  <a:prstClr val="black"/>
                </a:solidFill>
                <a:effectLst/>
                <a:uLnTx/>
                <a:uFillTx/>
                <a:latin typeface="Arial" charset="0"/>
                <a:ea typeface="微軟正黑體" panose="020B0604030504040204" pitchFamily="34" charset="-120"/>
                <a:cs typeface="+mn-cs"/>
              </a:rPr>
              <a:t>Clinical status assessed by a 7-point ordinal scale on Day 11</a:t>
            </a:r>
            <a:endParaRPr kumimoji="0" lang="en-US" altLang="en-US" sz="1100" b="0" i="0" u="none" strike="noStrike" kern="1200" cap="none" spc="0" normalizeH="0" baseline="0" noProof="0">
              <a:ln>
                <a:noFill/>
              </a:ln>
              <a:solidFill>
                <a:prstClr val="black"/>
              </a:solidFill>
              <a:effectLst/>
              <a:uLnTx/>
              <a:uFillTx/>
              <a:latin typeface="Arial" charset="0"/>
              <a:ea typeface="MS PGothic" pitchFamily="34" charset="-128"/>
              <a:cs typeface="+mn-cs"/>
            </a:endParaRPr>
          </a:p>
        </p:txBody>
      </p:sp>
      <p:sp>
        <p:nvSpPr>
          <p:cNvPr id="2" name="Title 1"/>
          <p:cNvSpPr>
            <a:spLocks noGrp="1"/>
          </p:cNvSpPr>
          <p:nvPr>
            <p:ph type="title"/>
          </p:nvPr>
        </p:nvSpPr>
        <p:spPr/>
        <p:txBody>
          <a:bodyPr/>
          <a:lstStyle/>
          <a:p>
            <a:r>
              <a:rPr lang="en-US" dirty="0">
                <a:solidFill>
                  <a:srgbClr val="C00000"/>
                </a:solidFill>
              </a:rPr>
              <a:t>SIMPLE Study: Moderate COVID-19</a:t>
            </a:r>
            <a:endParaRPr lang="en-US" dirty="0"/>
          </a:p>
        </p:txBody>
      </p:sp>
      <p:sp>
        <p:nvSpPr>
          <p:cNvPr id="8" name="Text Placeholder 7"/>
          <p:cNvSpPr>
            <a:spLocks noGrp="1"/>
          </p:cNvSpPr>
          <p:nvPr>
            <p:ph type="body" sz="quarter" idx="13"/>
          </p:nvPr>
        </p:nvSpPr>
        <p:spPr/>
        <p:txBody>
          <a:bodyPr/>
          <a:lstStyle/>
          <a:p>
            <a:r>
              <a:rPr lang="en-US" dirty="0"/>
              <a:t>NCT04292730</a:t>
            </a:r>
          </a:p>
          <a:p>
            <a:r>
              <a:rPr lang="en-US" dirty="0"/>
              <a:t>GS-US-540-5774</a:t>
            </a:r>
          </a:p>
        </p:txBody>
      </p:sp>
      <p:sp>
        <p:nvSpPr>
          <p:cNvPr id="32" name="TextBox 31">
            <a:extLst>
              <a:ext uri="{FF2B5EF4-FFF2-40B4-BE49-F238E27FC236}">
                <a16:creationId xmlns:a16="http://schemas.microsoft.com/office/drawing/2014/main" id="{D05D7E23-F41F-43E2-A628-24613BC3B704}"/>
              </a:ext>
            </a:extLst>
          </p:cNvPr>
          <p:cNvSpPr txBox="1"/>
          <p:nvPr/>
        </p:nvSpPr>
        <p:spPr>
          <a:xfrm>
            <a:off x="3503045" y="2842875"/>
            <a:ext cx="628442" cy="249299"/>
          </a:xfrm>
          <a:prstGeom prst="rect">
            <a:avLst/>
          </a:prstGeom>
          <a:noFill/>
        </p:spPr>
        <p:txBody>
          <a:bodyPr wrap="none" lIns="0" tIns="0" rIns="0" bIns="0" rtlCol="0">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altLang="zh-HK" sz="1800" b="0" i="0" u="none" strike="noStrike" kern="1200" cap="none" spc="0" normalizeH="0" baseline="0" noProof="0">
                <a:ln>
                  <a:noFill/>
                </a:ln>
                <a:solidFill>
                  <a:prstClr val="black"/>
                </a:solidFill>
                <a:effectLst/>
                <a:uLnTx/>
                <a:uFillTx/>
                <a:latin typeface="Arial" charset="0"/>
                <a:ea typeface="微軟正黑體" panose="020B0604030504040204" pitchFamily="34" charset="-120"/>
                <a:cs typeface="+mn-cs"/>
              </a:rPr>
              <a:t>Part A</a:t>
            </a:r>
            <a:endParaRPr kumimoji="0" lang="zh-HK" altLang="en-US" sz="1800" b="0" i="0" u="none" strike="noStrike" kern="1200" cap="none" spc="0" normalizeH="0" baseline="0" noProof="0">
              <a:ln>
                <a:noFill/>
              </a:ln>
              <a:solidFill>
                <a:prstClr val="black"/>
              </a:solidFill>
              <a:effectLst/>
              <a:uLnTx/>
              <a:uFillTx/>
              <a:latin typeface="Arial" charset="0"/>
              <a:ea typeface="微軟正黑體" panose="020B0604030504040204" pitchFamily="34" charset="-120"/>
              <a:cs typeface="+mn-cs"/>
            </a:endParaRPr>
          </a:p>
        </p:txBody>
      </p:sp>
      <p:sp>
        <p:nvSpPr>
          <p:cNvPr id="33" name="Content Placeholder 3">
            <a:extLst>
              <a:ext uri="{FF2B5EF4-FFF2-40B4-BE49-F238E27FC236}">
                <a16:creationId xmlns:a16="http://schemas.microsoft.com/office/drawing/2014/main" id="{CD6A7834-AD20-46DA-90CB-F7D1BF055F5F}"/>
              </a:ext>
            </a:extLst>
          </p:cNvPr>
          <p:cNvSpPr txBox="1">
            <a:spLocks/>
          </p:cNvSpPr>
          <p:nvPr/>
        </p:nvSpPr>
        <p:spPr>
          <a:xfrm>
            <a:off x="167691" y="1876831"/>
            <a:ext cx="3221406" cy="4502026"/>
          </a:xfrm>
          <a:prstGeom prst="rect">
            <a:avLst/>
          </a:prstGeom>
          <a:ln>
            <a:noFill/>
          </a:ln>
        </p:spPr>
        <p:txBody>
          <a:bodyPr vert="horz" lIns="0" tIns="0" rIns="0" bIns="0" rtlCol="0" anchor="t">
            <a:noAutofit/>
          </a:bodyPr>
          <a:lstStyle>
            <a:lvl1pPr marL="342900" indent="-342900" algn="l" defTabSz="685800" rtl="0" eaLnBrk="1" latinLnBrk="0" hangingPunct="1">
              <a:lnSpc>
                <a:spcPct val="100000"/>
              </a:lnSpc>
              <a:spcBef>
                <a:spcPts val="225"/>
              </a:spcBef>
              <a:spcAft>
                <a:spcPts val="450"/>
              </a:spcAft>
              <a:buClr>
                <a:srgbClr val="C00000"/>
              </a:buClr>
              <a:buSzPct val="90000"/>
              <a:buFont typeface="Arial" panose="020B0604020202020204" pitchFamily="34" charset="0"/>
              <a:buChar char="•"/>
              <a:defRPr sz="1500" b="0" kern="1200">
                <a:solidFill>
                  <a:schemeClr val="tx1"/>
                </a:solidFill>
                <a:latin typeface="+mn-lt"/>
                <a:ea typeface="+mn-ea"/>
                <a:cs typeface="+mn-cs"/>
              </a:defRPr>
            </a:lvl1pPr>
            <a:lvl2pPr marL="461939" indent="-231764" algn="l" defTabSz="685800" rtl="0" eaLnBrk="1" latinLnBrk="0" hangingPunct="1">
              <a:lnSpc>
                <a:spcPct val="100000"/>
              </a:lnSpc>
              <a:spcBef>
                <a:spcPts val="225"/>
              </a:spcBef>
              <a:spcAft>
                <a:spcPts val="450"/>
              </a:spcAft>
              <a:buClrTx/>
              <a:buSzPct val="90000"/>
              <a:buFont typeface="Wingdings" panose="05000000000000000000" pitchFamily="2" charset="2"/>
              <a:buChar char="Ø"/>
              <a:tabLst/>
              <a:defRPr sz="1350" b="0" kern="1200">
                <a:solidFill>
                  <a:schemeClr val="tx1"/>
                </a:solidFill>
                <a:latin typeface="+mn-lt"/>
                <a:ea typeface="+mn-ea"/>
                <a:cs typeface="+mn-cs"/>
              </a:defRPr>
            </a:lvl2pPr>
            <a:lvl3pPr marL="684179" indent="-222239" algn="l" defTabSz="685800" rtl="0" eaLnBrk="1" latinLnBrk="0" hangingPunct="1">
              <a:lnSpc>
                <a:spcPct val="100000"/>
              </a:lnSpc>
              <a:spcBef>
                <a:spcPts val="225"/>
              </a:spcBef>
              <a:spcAft>
                <a:spcPts val="450"/>
              </a:spcAft>
              <a:buClrTx/>
              <a:buSzPct val="90000"/>
              <a:buFont typeface="Wingdings" panose="05000000000000000000" pitchFamily="2" charset="2"/>
              <a:buChar char="§"/>
              <a:tabLst/>
              <a:defRPr sz="1200" b="0" kern="1200">
                <a:solidFill>
                  <a:schemeClr val="tx1"/>
                </a:solidFill>
                <a:latin typeface="+mn-lt"/>
                <a:ea typeface="+mn-ea"/>
                <a:cs typeface="+mn-cs"/>
              </a:defRPr>
            </a:lvl3pPr>
            <a:lvl4pPr marL="914355" indent="-230177" algn="l" defTabSz="685800" rtl="0" eaLnBrk="1" latinLnBrk="0" hangingPunct="1">
              <a:lnSpc>
                <a:spcPct val="100000"/>
              </a:lnSpc>
              <a:spcBef>
                <a:spcPts val="225"/>
              </a:spcBef>
              <a:spcAft>
                <a:spcPts val="450"/>
              </a:spcAft>
              <a:buClrTx/>
              <a:buSzPct val="90000"/>
              <a:buFont typeface="Calibri" panose="020F0502020204030204" pitchFamily="34" charset="0"/>
              <a:buChar char="−"/>
              <a:tabLst/>
              <a:defRPr sz="1050" b="0" kern="1200">
                <a:solidFill>
                  <a:schemeClr val="tx1"/>
                </a:solidFill>
                <a:latin typeface="+mn-lt"/>
                <a:ea typeface="+mn-ea"/>
                <a:cs typeface="+mn-cs"/>
              </a:defRPr>
            </a:lvl4pPr>
            <a:lvl5pPr marL="1144531" indent="-230177" algn="l" defTabSz="685800" rtl="0" eaLnBrk="1" latinLnBrk="0" hangingPunct="1">
              <a:lnSpc>
                <a:spcPct val="100000"/>
              </a:lnSpc>
              <a:spcBef>
                <a:spcPts val="225"/>
              </a:spcBef>
              <a:spcAft>
                <a:spcPts val="450"/>
              </a:spcAft>
              <a:buClrTx/>
              <a:buSzPct val="90000"/>
              <a:buFont typeface="Calibri" pitchFamily="34" charset="0"/>
              <a:buNone/>
              <a:tabLst/>
              <a:defRPr sz="1050" b="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06705" marR="0" lvl="1" indent="0" algn="l" defTabSz="914354" rtl="0" eaLnBrk="1" fontAlgn="base" latinLnBrk="0" hangingPunct="1">
              <a:lnSpc>
                <a:spcPct val="100000"/>
              </a:lnSpc>
              <a:spcBef>
                <a:spcPts val="225"/>
              </a:spcBef>
              <a:spcAft>
                <a:spcPts val="333"/>
              </a:spcAft>
              <a:buClrTx/>
              <a:buSzPct val="90000"/>
              <a:buFont typeface="Wingdings" panose="05000000000000000000" pitchFamily="2" charset="2"/>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Arial"/>
              </a:rPr>
              <a:t>    Key Inclusion Criteria</a:t>
            </a:r>
            <a:endParaRPr kumimoji="0" lang="en-US" sz="1400" b="0" i="0" u="none" strike="noStrike" kern="1200" cap="none" spc="0" normalizeH="0" baseline="0" noProof="0" dirty="0">
              <a:ln>
                <a:noFill/>
              </a:ln>
              <a:solidFill>
                <a:prstClr val="black"/>
              </a:solidFill>
              <a:effectLst/>
              <a:uLnTx/>
              <a:uFillTx/>
              <a:latin typeface="Arial"/>
              <a:ea typeface="+mn-ea"/>
              <a:cs typeface="Arial"/>
            </a:endParaRPr>
          </a:p>
          <a:p>
            <a:pPr marL="571500" marR="0" lvl="1" indent="-265113" algn="l" defTabSz="914354" rtl="0" eaLnBrk="1" fontAlgn="base" latinLnBrk="0" hangingPunct="1">
              <a:lnSpc>
                <a:spcPct val="100000"/>
              </a:lnSpc>
              <a:spcBef>
                <a:spcPts val="225"/>
              </a:spcBef>
              <a:spcAft>
                <a:spcPts val="333"/>
              </a:spcAft>
              <a:buClrTx/>
              <a:buSzPct val="90000"/>
              <a:buFont typeface="Wingdings" panose="05000000000000000000" pitchFamily="2" charset="2"/>
              <a:buChar char="Ø"/>
              <a:tabLst/>
              <a:defRPr/>
            </a:pPr>
            <a:r>
              <a:rPr kumimoji="0" lang="en-US" sz="1400" b="0" i="0" u="none" strike="noStrike" kern="1200" cap="none" spc="0" normalizeH="0" baseline="0" noProof="0" dirty="0">
                <a:ln>
                  <a:noFill/>
                </a:ln>
                <a:solidFill>
                  <a:srgbClr val="000000"/>
                </a:solidFill>
                <a:effectLst/>
                <a:uLnTx/>
                <a:uFillTx/>
                <a:latin typeface="Arial"/>
                <a:ea typeface="+mn-ea"/>
                <a:cs typeface="Arial"/>
              </a:rPr>
              <a:t>Age ≥12*</a:t>
            </a:r>
          </a:p>
          <a:p>
            <a:pPr marL="571500" marR="0" lvl="1" indent="-265113" algn="l" defTabSz="914354" rtl="0" eaLnBrk="1" fontAlgn="base" latinLnBrk="0" hangingPunct="1">
              <a:lnSpc>
                <a:spcPct val="100000"/>
              </a:lnSpc>
              <a:spcBef>
                <a:spcPts val="225"/>
              </a:spcBef>
              <a:spcAft>
                <a:spcPts val="333"/>
              </a:spcAft>
              <a:buClrTx/>
              <a:buSzPct val="90000"/>
              <a:buFont typeface="Wingdings" panose="05000000000000000000" pitchFamily="2" charset="2"/>
              <a:buChar char="Ø"/>
              <a:tabLst/>
              <a:defRPr/>
            </a:pPr>
            <a:r>
              <a:rPr kumimoji="0" lang="en-US" sz="1400" b="0" i="0" u="none" strike="noStrike" kern="1200" cap="none" spc="0" normalizeH="0" baseline="0" noProof="0" dirty="0">
                <a:ln>
                  <a:noFill/>
                </a:ln>
                <a:solidFill>
                  <a:srgbClr val="000000"/>
                </a:solidFill>
                <a:effectLst/>
                <a:uLnTx/>
                <a:uFillTx/>
                <a:latin typeface="Arial"/>
                <a:ea typeface="+mn-ea"/>
                <a:cs typeface="Arial"/>
              </a:rPr>
              <a:t>Hospitalized</a:t>
            </a:r>
          </a:p>
          <a:p>
            <a:pPr marL="571500" marR="0" lvl="1" indent="-265113" algn="l" defTabSz="914354" rtl="0" eaLnBrk="1" fontAlgn="base" latinLnBrk="0" hangingPunct="1">
              <a:lnSpc>
                <a:spcPct val="100000"/>
              </a:lnSpc>
              <a:spcBef>
                <a:spcPts val="225"/>
              </a:spcBef>
              <a:spcAft>
                <a:spcPts val="333"/>
              </a:spcAft>
              <a:buClrTx/>
              <a:buSzPct val="90000"/>
              <a:buFont typeface="Wingdings" panose="05000000000000000000" pitchFamily="2" charset="2"/>
              <a:buChar char="Ø"/>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+SARS-CoV-2 by PCR ≤4 days prior to randomization</a:t>
            </a:r>
          </a:p>
          <a:p>
            <a:pPr marL="571500" marR="0" lvl="1" indent="-265113" algn="l" defTabSz="914354" rtl="0" eaLnBrk="1" fontAlgn="base" latinLnBrk="0" hangingPunct="1">
              <a:lnSpc>
                <a:spcPct val="100000"/>
              </a:lnSpc>
              <a:spcBef>
                <a:spcPts val="225"/>
              </a:spcBef>
              <a:spcAft>
                <a:spcPts val="333"/>
              </a:spcAft>
              <a:buClrTx/>
              <a:buSzPct val="90000"/>
              <a:buFont typeface="Wingdings" panose="05000000000000000000" pitchFamily="2" charset="2"/>
              <a:buChar char="Ø"/>
              <a:tabLst/>
              <a:defRPr/>
            </a:pPr>
            <a:r>
              <a:rPr kumimoji="0" lang="en-US" sz="1400" b="0" i="0" u="none" strike="noStrike" kern="1200" cap="none" spc="0" normalizeH="0" baseline="0" noProof="0" dirty="0">
                <a:ln>
                  <a:noFill/>
                </a:ln>
                <a:solidFill>
                  <a:srgbClr val="000000"/>
                </a:solidFill>
                <a:effectLst/>
                <a:uLnTx/>
                <a:uFillTx/>
                <a:latin typeface="Arial"/>
                <a:ea typeface="+mn-ea"/>
                <a:cs typeface="Arial"/>
              </a:rPr>
              <a:t>SpO2 &gt; 94% </a:t>
            </a:r>
            <a:r>
              <a:rPr kumimoji="0" lang="en-US" altLang="zh-HK" sz="1400" b="0" i="0" u="none" strike="noStrike" kern="1200" cap="none" spc="0" normalizeH="0" baseline="0" noProof="0" dirty="0">
                <a:ln>
                  <a:noFill/>
                </a:ln>
                <a:solidFill>
                  <a:srgbClr val="000000"/>
                </a:solidFill>
                <a:effectLst/>
                <a:uLnTx/>
                <a:uFillTx/>
                <a:latin typeface="Arial"/>
                <a:ea typeface="微軟正黑體" panose="020B0604030504040204" pitchFamily="34" charset="-120"/>
                <a:cs typeface="Arial"/>
              </a:rPr>
              <a:t>on room air</a:t>
            </a:r>
          </a:p>
          <a:p>
            <a:pPr marL="571500" marR="0" lvl="1" indent="-265113" algn="l" defTabSz="914354" rtl="0" eaLnBrk="1" fontAlgn="base" latinLnBrk="0" hangingPunct="1">
              <a:lnSpc>
                <a:spcPct val="100000"/>
              </a:lnSpc>
              <a:spcBef>
                <a:spcPts val="225"/>
              </a:spcBef>
              <a:spcAft>
                <a:spcPts val="333"/>
              </a:spcAft>
              <a:buClrTx/>
              <a:buSzPct val="90000"/>
              <a:buFont typeface="Wingdings" panose="05000000000000000000" pitchFamily="2" charset="2"/>
              <a:buChar char="Ø"/>
              <a:tabLst/>
              <a:defRPr/>
            </a:pPr>
            <a:r>
              <a:rPr kumimoji="0" lang="en-US" altLang="zh-HK" sz="1350" b="0" i="0" u="none" strike="noStrike" kern="1200" cap="none" spc="0" normalizeH="0" baseline="0" noProof="0" dirty="0">
                <a:ln>
                  <a:noFill/>
                </a:ln>
                <a:solidFill>
                  <a:prstClr val="black"/>
                </a:solidFill>
                <a:effectLst/>
                <a:uLnTx/>
                <a:uFillTx/>
                <a:latin typeface="Arial"/>
                <a:ea typeface="微軟正黑體" panose="020B0604030504040204" pitchFamily="34" charset="-120"/>
                <a:cs typeface="+mn-cs"/>
              </a:rPr>
              <a:t>Radiographic evidence of pulmonary infiltrates</a:t>
            </a:r>
          </a:p>
          <a:p>
            <a:pPr marL="306705" marR="0" lvl="1" indent="0" algn="l" defTabSz="914354" rtl="0" eaLnBrk="1" fontAlgn="base" latinLnBrk="0" hangingPunct="1">
              <a:lnSpc>
                <a:spcPct val="100000"/>
              </a:lnSpc>
              <a:spcBef>
                <a:spcPts val="225"/>
              </a:spcBef>
              <a:spcAft>
                <a:spcPts val="333"/>
              </a:spcAft>
              <a:buClrTx/>
              <a:buSzPct val="90000"/>
              <a:buFont typeface="Wingdings" panose="05000000000000000000" pitchFamily="2" charset="2"/>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Arial"/>
              </a:rPr>
              <a:t>    Key Exclusion Criteria</a:t>
            </a:r>
            <a:endParaRPr kumimoji="0" lang="en-US" sz="1400" b="0" i="0" u="none" strike="noStrike" kern="1200" cap="none" spc="0" normalizeH="0" baseline="0" noProof="0" dirty="0">
              <a:ln>
                <a:noFill/>
              </a:ln>
              <a:solidFill>
                <a:prstClr val="black"/>
              </a:solidFill>
              <a:effectLst/>
              <a:uLnTx/>
              <a:uFillTx/>
              <a:latin typeface="Arial"/>
              <a:ea typeface="+mn-ea"/>
              <a:cs typeface="Arial"/>
            </a:endParaRPr>
          </a:p>
          <a:p>
            <a:pPr marL="571500" marR="0" lvl="1" indent="-265113" algn="l" defTabSz="914354" rtl="0" eaLnBrk="1" fontAlgn="base" latinLnBrk="0" hangingPunct="1">
              <a:lnSpc>
                <a:spcPct val="100000"/>
              </a:lnSpc>
              <a:spcBef>
                <a:spcPts val="225"/>
              </a:spcBef>
              <a:spcAft>
                <a:spcPts val="333"/>
              </a:spcAft>
              <a:buClrTx/>
              <a:buSzPct val="90000"/>
              <a:buFont typeface="Wingdings" panose="05000000000000000000" pitchFamily="2" charset="2"/>
              <a:buChar char="Ø"/>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AST or ALT &gt; 5xULN</a:t>
            </a:r>
          </a:p>
          <a:p>
            <a:pPr marL="571500" marR="0" lvl="1" indent="-265113" algn="l" defTabSz="914354" rtl="0" eaLnBrk="1" fontAlgn="base" latinLnBrk="0" hangingPunct="1">
              <a:lnSpc>
                <a:spcPct val="100000"/>
              </a:lnSpc>
              <a:spcBef>
                <a:spcPts val="225"/>
              </a:spcBef>
              <a:spcAft>
                <a:spcPts val="333"/>
              </a:spcAft>
              <a:buClrTx/>
              <a:buSzPct val="90000"/>
              <a:buFont typeface="Wingdings" panose="05000000000000000000" pitchFamily="2" charset="2"/>
              <a:buChar char="Ø"/>
              <a:tabLst/>
              <a:defRPr/>
            </a:pPr>
            <a:r>
              <a:rPr kumimoji="0" lang="en-US" sz="1400" b="0" i="0" u="none" strike="noStrike" kern="1200" cap="none" spc="0" normalizeH="0" baseline="0" noProof="0" dirty="0" err="1">
                <a:ln>
                  <a:noFill/>
                </a:ln>
                <a:solidFill>
                  <a:prstClr val="black"/>
                </a:solidFill>
                <a:effectLst/>
                <a:uLnTx/>
                <a:uFillTx/>
                <a:latin typeface="Arial"/>
                <a:ea typeface="+mn-ea"/>
                <a:cs typeface="+mn-cs"/>
              </a:rPr>
              <a:t>CrCL</a:t>
            </a:r>
            <a:r>
              <a:rPr kumimoji="0" lang="en-US" sz="1400" b="0" i="0" u="none" strike="noStrike" kern="1200" cap="none" spc="0" normalizeH="0" baseline="0" noProof="0" dirty="0">
                <a:ln>
                  <a:noFill/>
                </a:ln>
                <a:solidFill>
                  <a:prstClr val="black"/>
                </a:solidFill>
                <a:effectLst/>
                <a:uLnTx/>
                <a:uFillTx/>
                <a:latin typeface="Arial"/>
                <a:ea typeface="+mn-ea"/>
                <a:cs typeface="+mn-cs"/>
              </a:rPr>
              <a:t> &lt;50 mL/min</a:t>
            </a:r>
          </a:p>
          <a:p>
            <a:pPr marL="571500" marR="0" lvl="1" indent="-265113" algn="l" defTabSz="914354" rtl="0" eaLnBrk="1" fontAlgn="base" latinLnBrk="0" hangingPunct="1">
              <a:lnSpc>
                <a:spcPct val="100000"/>
              </a:lnSpc>
              <a:spcBef>
                <a:spcPts val="225"/>
              </a:spcBef>
              <a:spcAft>
                <a:spcPts val="333"/>
              </a:spcAft>
              <a:buClrTx/>
              <a:buSzPct val="90000"/>
              <a:buFont typeface="Wingdings" panose="05000000000000000000" pitchFamily="2" charset="2"/>
              <a:buChar char="Ø"/>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Pregnant and lactating women</a:t>
            </a:r>
          </a:p>
          <a:p>
            <a:pPr marL="571500" marR="0" lvl="1" indent="-265113" algn="l" defTabSz="914354" rtl="0" eaLnBrk="1" fontAlgn="base" latinLnBrk="0" hangingPunct="1">
              <a:lnSpc>
                <a:spcPct val="100000"/>
              </a:lnSpc>
              <a:spcBef>
                <a:spcPts val="225"/>
              </a:spcBef>
              <a:spcAft>
                <a:spcPts val="333"/>
              </a:spcAft>
              <a:buClrTx/>
              <a:buSzPct val="90000"/>
              <a:buFont typeface="Wingdings" panose="05000000000000000000" pitchFamily="2" charset="2"/>
              <a:buChar char="Ø"/>
              <a:tabLst/>
              <a:defRPr/>
            </a:pPr>
            <a:r>
              <a:rPr kumimoji="0" lang="en-US" altLang="zh-HK" sz="1400" b="0" i="0" u="none" strike="noStrike" kern="1200" cap="none" spc="0" normalizeH="0" baseline="0" noProof="0" dirty="0">
                <a:ln>
                  <a:noFill/>
                </a:ln>
                <a:solidFill>
                  <a:prstClr val="black"/>
                </a:solidFill>
                <a:effectLst/>
                <a:uLnTx/>
                <a:uFillTx/>
                <a:latin typeface="Arial"/>
                <a:ea typeface="微軟正黑體" panose="020B0604030504040204" pitchFamily="34" charset="-120"/>
                <a:cs typeface="+mn-cs"/>
              </a:rPr>
              <a:t>Use of any experimental treatment for COVID-19 ≤24 </a:t>
            </a:r>
            <a:r>
              <a:rPr kumimoji="0" lang="en-US" altLang="zh-HK" sz="1400" b="0" i="0" u="none" strike="noStrike" kern="1200" cap="none" spc="0" normalizeH="0" baseline="0" noProof="0" dirty="0" err="1">
                <a:ln>
                  <a:noFill/>
                </a:ln>
                <a:solidFill>
                  <a:prstClr val="black"/>
                </a:solidFill>
                <a:effectLst/>
                <a:uLnTx/>
                <a:uFillTx/>
                <a:latin typeface="Arial"/>
                <a:ea typeface="微軟正黑體" panose="020B0604030504040204" pitchFamily="34" charset="-120"/>
                <a:cs typeface="+mn-cs"/>
              </a:rPr>
              <a:t>hrs</a:t>
            </a:r>
            <a:r>
              <a:rPr kumimoji="0" lang="en-US" altLang="zh-HK" sz="1400" b="0" i="0" u="none" strike="noStrike" kern="1200" cap="none" spc="0" normalizeH="0" baseline="0" noProof="0" dirty="0">
                <a:ln>
                  <a:noFill/>
                </a:ln>
                <a:solidFill>
                  <a:prstClr val="black"/>
                </a:solidFill>
                <a:effectLst/>
                <a:uLnTx/>
                <a:uFillTx/>
                <a:latin typeface="Arial"/>
                <a:ea typeface="微軟正黑體" panose="020B0604030504040204" pitchFamily="34" charset="-120"/>
                <a:cs typeface="+mn-cs"/>
              </a:rPr>
              <a:t> prior to dosing</a:t>
            </a:r>
          </a:p>
          <a:p>
            <a:pPr marL="571500" marR="0" lvl="1" indent="-265113" algn="l" defTabSz="914354" rtl="0" eaLnBrk="1" fontAlgn="base" latinLnBrk="0" hangingPunct="1">
              <a:lnSpc>
                <a:spcPct val="100000"/>
              </a:lnSpc>
              <a:spcBef>
                <a:spcPts val="225"/>
              </a:spcBef>
              <a:spcAft>
                <a:spcPts val="333"/>
              </a:spcAft>
              <a:buClrTx/>
              <a:buSzPct val="90000"/>
              <a:buFont typeface="Wingdings" panose="05000000000000000000" pitchFamily="2" charset="2"/>
              <a:buChar char="Ø"/>
              <a:tabLst/>
              <a:defRPr/>
            </a:pPr>
            <a:r>
              <a:rPr kumimoji="0" lang="en-US" altLang="zh-HK" sz="1400" b="0" i="0" u="none" strike="noStrike" kern="1200" cap="none" spc="0" normalizeH="0" baseline="0" noProof="0" dirty="0">
                <a:ln>
                  <a:noFill/>
                </a:ln>
                <a:solidFill>
                  <a:prstClr val="black"/>
                </a:solidFill>
                <a:effectLst/>
                <a:uLnTx/>
                <a:uFillTx/>
                <a:latin typeface="Arial"/>
                <a:ea typeface="微軟正黑體" panose="020B0604030504040204" pitchFamily="34" charset="-120"/>
                <a:cs typeface="+mn-cs"/>
              </a:rPr>
              <a:t>Requiring mechanical ventilation</a:t>
            </a:r>
            <a:endParaRPr kumimoji="0" lang="en-US" sz="1400" b="0" i="0" u="none" strike="noStrike" kern="1200" cap="none" spc="0" normalizeH="0" baseline="0" noProof="0" dirty="0">
              <a:ln>
                <a:noFill/>
              </a:ln>
              <a:solidFill>
                <a:srgbClr val="000000"/>
              </a:solidFill>
              <a:effectLst/>
              <a:uLnTx/>
              <a:uFillTx/>
              <a:latin typeface="Arial"/>
              <a:ea typeface="+mn-ea"/>
              <a:cs typeface="Arial"/>
            </a:endParaRPr>
          </a:p>
          <a:p>
            <a:pPr marL="306705" marR="0" lvl="1" indent="0" algn="l" defTabSz="914354" rtl="0" eaLnBrk="1" fontAlgn="base" latinLnBrk="0" hangingPunct="1">
              <a:lnSpc>
                <a:spcPct val="100000"/>
              </a:lnSpc>
              <a:spcBef>
                <a:spcPts val="225"/>
              </a:spcBef>
              <a:spcAft>
                <a:spcPts val="333"/>
              </a:spcAft>
              <a:buClrTx/>
              <a:buSzPct val="90000"/>
              <a:buFont typeface="Wingdings" panose="05000000000000000000" pitchFamily="2" charset="2"/>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Arial"/>
            </a:endParaRPr>
          </a:p>
        </p:txBody>
      </p:sp>
      <p:sp>
        <p:nvSpPr>
          <p:cNvPr id="34" name="Rectangle 33">
            <a:extLst>
              <a:ext uri="{FF2B5EF4-FFF2-40B4-BE49-F238E27FC236}">
                <a16:creationId xmlns:a16="http://schemas.microsoft.com/office/drawing/2014/main" id="{5B7B85AB-9935-4569-9A71-942E5E974B15}"/>
              </a:ext>
            </a:extLst>
          </p:cNvPr>
          <p:cNvSpPr/>
          <p:nvPr/>
        </p:nvSpPr>
        <p:spPr>
          <a:xfrm>
            <a:off x="331944" y="1876831"/>
            <a:ext cx="3057151" cy="4149645"/>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6" name="TextBox 35">
            <a:extLst>
              <a:ext uri="{FF2B5EF4-FFF2-40B4-BE49-F238E27FC236}">
                <a16:creationId xmlns:a16="http://schemas.microsoft.com/office/drawing/2014/main" id="{CA3B571E-A3FE-47C0-944B-273FAED73FE3}"/>
              </a:ext>
            </a:extLst>
          </p:cNvPr>
          <p:cNvSpPr txBox="1"/>
          <p:nvPr/>
        </p:nvSpPr>
        <p:spPr>
          <a:xfrm>
            <a:off x="609600" y="6494042"/>
            <a:ext cx="6731307" cy="221599"/>
          </a:xfrm>
          <a:prstGeom prst="rect">
            <a:avLst/>
          </a:prstGeom>
          <a:noFill/>
        </p:spPr>
        <p:txBody>
          <a:bodyPr wrap="square" lIns="0" tIns="0" rIns="0" bIns="0" rtlCol="0">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charset="0"/>
                <a:ea typeface="+mn-ea"/>
                <a:cs typeface="+mn-cs"/>
              </a:rPr>
              <a:t>*Age ≥ 18 at all sites or ≥ 12 and &lt; 18 years of age weighing ≥ 40kg where permitted according to local law and approved nationally</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charset="0"/>
                <a:ea typeface="+mn-ea"/>
                <a:cs typeface="+mn-cs"/>
              </a:rPr>
              <a:t>For complete details of the trial, please go to clinicaltrials.gov</a:t>
            </a:r>
          </a:p>
        </p:txBody>
      </p:sp>
      <p:sp>
        <p:nvSpPr>
          <p:cNvPr id="3" name="TextBox 2">
            <a:extLst>
              <a:ext uri="{FF2B5EF4-FFF2-40B4-BE49-F238E27FC236}">
                <a16:creationId xmlns:a16="http://schemas.microsoft.com/office/drawing/2014/main" id="{98DDB741-EF6E-41E6-9F8D-A69BDCD01BCF}"/>
              </a:ext>
            </a:extLst>
          </p:cNvPr>
          <p:cNvSpPr txBox="1"/>
          <p:nvPr/>
        </p:nvSpPr>
        <p:spPr>
          <a:xfrm>
            <a:off x="3544897" y="6073254"/>
            <a:ext cx="8742639" cy="284693"/>
          </a:xfrm>
          <a:prstGeom prst="rect">
            <a:avLst/>
          </a:prstGeom>
          <a:noFill/>
        </p:spPr>
        <p:txBody>
          <a:bodyPr wrap="square" lIns="0" tIns="0" rIns="0" bIns="0" rtlCol="0">
            <a:spAutoFit/>
          </a:bodyPr>
          <a:lstStyle/>
          <a:p>
            <a:pPr marL="342900" marR="0" lvl="0" indent="-342900" algn="l" defTabSz="914354" rtl="0" eaLnBrk="0" fontAlgn="base" latinLnBrk="0" hangingPunct="0">
              <a:lnSpc>
                <a:spcPct val="100000"/>
              </a:lnSpc>
              <a:spcBef>
                <a:spcPts val="800"/>
              </a:spcBef>
              <a:spcAft>
                <a:spcPct val="0"/>
              </a:spcAft>
              <a:buClrTx/>
              <a:buSzTx/>
              <a:buFont typeface="Arial" panose="020B0604020202020204" pitchFamily="34" charset="0"/>
              <a:buChar char="•"/>
              <a:tabLst/>
              <a:defRPr/>
            </a:pPr>
            <a:r>
              <a:rPr kumimoji="0" lang="en-US" altLang="zh-HK" sz="1800" b="0" i="0" u="none" strike="noStrike" kern="0" cap="none" spc="0" normalizeH="0" baseline="0" noProof="0" dirty="0">
                <a:ln>
                  <a:noFill/>
                </a:ln>
                <a:solidFill>
                  <a:srgbClr val="000000"/>
                </a:solidFill>
                <a:effectLst/>
                <a:uLnTx/>
                <a:uFillTx/>
                <a:latin typeface="Arial"/>
                <a:ea typeface="微軟正黑體"/>
                <a:cs typeface="Arial"/>
              </a:rPr>
              <a:t>Data expected in late-May 2020</a:t>
            </a:r>
            <a:endParaRPr kumimoji="0" lang="en-US" altLang="zh-HK" sz="1800" b="0" i="0" u="none" strike="noStrike" kern="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400710983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2802946-8832-427C-BE0D-E83394DADF28}"/>
              </a:ext>
            </a:extLst>
          </p:cNvPr>
          <p:cNvSpPr>
            <a:spLocks noGrp="1"/>
          </p:cNvSpPr>
          <p:nvPr>
            <p:ph type="ctrTitle"/>
          </p:nvPr>
        </p:nvSpPr>
        <p:spPr/>
        <p:txBody>
          <a:bodyPr/>
          <a:lstStyle/>
          <a:p>
            <a:r>
              <a:rPr lang="en-GB" dirty="0"/>
              <a:t>Other RDV Trials</a:t>
            </a:r>
            <a:br>
              <a:rPr lang="en-GB" dirty="0"/>
            </a:br>
            <a:br>
              <a:rPr lang="en-GB" sz="2000" dirty="0"/>
            </a:br>
            <a:r>
              <a:rPr lang="en-GB" sz="2000" b="1" dirty="0"/>
              <a:t>NIAID </a:t>
            </a:r>
            <a:r>
              <a:rPr lang="en-US" sz="2000" b="1" dirty="0"/>
              <a:t>Adaptive COVID-19 Treatment Trial  (ACTT) - NCT04280705</a:t>
            </a:r>
            <a:br>
              <a:rPr lang="en-US" sz="2000" b="1" dirty="0"/>
            </a:br>
            <a:r>
              <a:rPr lang="en-US" sz="2000" b="1" dirty="0"/>
              <a:t>China Severe COVID-19 </a:t>
            </a:r>
            <a:br>
              <a:rPr lang="en-US" sz="2000" b="1" dirty="0"/>
            </a:br>
            <a:r>
              <a:rPr lang="en-US" sz="2000" b="1" dirty="0"/>
              <a:t>WHO INSERM - NCT04315948 -NCT04257656</a:t>
            </a:r>
            <a:br>
              <a:rPr lang="en-US" sz="2000" b="1" dirty="0"/>
            </a:br>
            <a:r>
              <a:rPr lang="en-US" sz="2000" b="1" dirty="0"/>
              <a:t>WHO Solidarity Trial</a:t>
            </a:r>
            <a:endParaRPr lang="en-US" b="1" dirty="0"/>
          </a:p>
        </p:txBody>
      </p:sp>
      <p:sp>
        <p:nvSpPr>
          <p:cNvPr id="6" name="Subtitle 5">
            <a:extLst>
              <a:ext uri="{FF2B5EF4-FFF2-40B4-BE49-F238E27FC236}">
                <a16:creationId xmlns:a16="http://schemas.microsoft.com/office/drawing/2014/main" id="{7775BE5F-DAF1-4BA0-9DEE-D7E49C91D00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172504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EE417E33-B6B7-1345-A4F6-4DCDD5DFE4BD}"/>
              </a:ext>
            </a:extLst>
          </p:cNvPr>
          <p:cNvSpPr/>
          <p:nvPr/>
        </p:nvSpPr>
        <p:spPr>
          <a:xfrm>
            <a:off x="4073090" y="5072084"/>
            <a:ext cx="7748103" cy="1333698"/>
          </a:xfrm>
          <a:prstGeom prst="rect">
            <a:avLst/>
          </a:prstGeom>
        </p:spPr>
        <p:txBody>
          <a:bodyPr wrap="square" anchor="t">
            <a:spAutoFit/>
          </a:bodyPr>
          <a:lstStyle/>
          <a:p>
            <a:pPr marL="380365" marR="0" lvl="0" indent="-380365" algn="l" defTabSz="914354" rtl="0" eaLnBrk="0" fontAlgn="base" latinLnBrk="0" hangingPunct="0">
              <a:lnSpc>
                <a:spcPct val="100000"/>
              </a:lnSpc>
              <a:spcBef>
                <a:spcPts val="800"/>
              </a:spcBef>
              <a:spcAft>
                <a:spcPct val="0"/>
              </a:spcAft>
              <a:buClrTx/>
              <a:buSzTx/>
              <a:buFont typeface="Arial" panose="020B0604020202020204" pitchFamily="34" charset="0"/>
              <a:buChar char="•"/>
              <a:tabLst/>
              <a:defRPr/>
            </a:pPr>
            <a:r>
              <a:rPr kumimoji="0" lang="en-US" sz="1850" b="0" i="0" u="none" strike="noStrike" kern="0" cap="none" spc="0" normalizeH="0" baseline="0" noProof="0" dirty="0">
                <a:ln>
                  <a:noFill/>
                </a:ln>
                <a:solidFill>
                  <a:srgbClr val="000000"/>
                </a:solidFill>
                <a:effectLst/>
                <a:uLnTx/>
                <a:uFillTx/>
                <a:latin typeface="Arial"/>
                <a:ea typeface="+mn-ea"/>
                <a:cs typeface="Arial"/>
              </a:rPr>
              <a:t>First patient enrolled: 21 February 2020 (US)</a:t>
            </a:r>
          </a:p>
          <a:p>
            <a:pPr marL="380365" marR="0" lvl="0" indent="-380365" algn="l" defTabSz="914354" rtl="0" eaLnBrk="0" fontAlgn="base" latinLnBrk="0" hangingPunct="0">
              <a:lnSpc>
                <a:spcPct val="100000"/>
              </a:lnSpc>
              <a:spcBef>
                <a:spcPts val="800"/>
              </a:spcBef>
              <a:spcAft>
                <a:spcPct val="0"/>
              </a:spcAft>
              <a:buClrTx/>
              <a:buSzTx/>
              <a:buFont typeface="Arial" panose="020B0604020202020204" pitchFamily="34" charset="0"/>
              <a:buChar char="•"/>
              <a:tabLst/>
              <a:defRPr/>
            </a:pPr>
            <a:r>
              <a:rPr kumimoji="0" lang="en-US" sz="1850" b="0" i="0" u="none" strike="noStrike" kern="0" cap="none" spc="0" normalizeH="0" baseline="0" noProof="0" dirty="0">
                <a:ln>
                  <a:noFill/>
                </a:ln>
                <a:solidFill>
                  <a:prstClr val="black"/>
                </a:solidFill>
                <a:effectLst/>
                <a:uLnTx/>
                <a:uFillTx/>
                <a:latin typeface="Arial"/>
                <a:ea typeface="+mn-ea"/>
                <a:cs typeface="Arial"/>
              </a:rPr>
              <a:t>An independent Data and Safety Monitoring Board (DSMB) will actively monitor interim data to make recommendations about early study closure or changes to study arms</a:t>
            </a:r>
            <a:endParaRPr kumimoji="0" lang="en-US" sz="1850" b="0" i="0" u="none" strike="noStrike" kern="0" cap="none" spc="0" normalizeH="0" baseline="0" noProof="0" dirty="0">
              <a:ln>
                <a:noFill/>
              </a:ln>
              <a:solidFill>
                <a:srgbClr val="000000"/>
              </a:solidFill>
              <a:effectLst/>
              <a:uLnTx/>
              <a:uFillTx/>
              <a:latin typeface="Arial"/>
              <a:ea typeface="+mn-ea"/>
              <a:cs typeface="Arial"/>
            </a:endParaRPr>
          </a:p>
        </p:txBody>
      </p:sp>
      <p:sp>
        <p:nvSpPr>
          <p:cNvPr id="2" name="Title 1"/>
          <p:cNvSpPr>
            <a:spLocks noGrp="1"/>
          </p:cNvSpPr>
          <p:nvPr>
            <p:ph type="title"/>
          </p:nvPr>
        </p:nvSpPr>
        <p:spPr/>
        <p:txBody>
          <a:bodyPr/>
          <a:lstStyle/>
          <a:p>
            <a:r>
              <a:rPr lang="en-US" dirty="0">
                <a:solidFill>
                  <a:srgbClr val="C00000"/>
                </a:solidFill>
              </a:rPr>
              <a:t>NIAID Study Design: Adaptive COVID-19 Treatment Trial  (ACTT)</a:t>
            </a:r>
            <a:endParaRPr lang="en-US" dirty="0"/>
          </a:p>
        </p:txBody>
      </p:sp>
      <p:sp>
        <p:nvSpPr>
          <p:cNvPr id="30" name="Content Placeholder 3">
            <a:extLst>
              <a:ext uri="{FF2B5EF4-FFF2-40B4-BE49-F238E27FC236}">
                <a16:creationId xmlns:a16="http://schemas.microsoft.com/office/drawing/2014/main" id="{1629DD16-CD7E-EE46-A8B0-72C0E704162C}"/>
              </a:ext>
            </a:extLst>
          </p:cNvPr>
          <p:cNvSpPr>
            <a:spLocks noGrp="1"/>
          </p:cNvSpPr>
          <p:nvPr>
            <p:ph idx="1"/>
          </p:nvPr>
        </p:nvSpPr>
        <p:spPr>
          <a:ln>
            <a:noFill/>
          </a:ln>
        </p:spPr>
        <p:txBody>
          <a:bodyPr>
            <a:normAutofit/>
          </a:bodyPr>
          <a:lstStyle/>
          <a:p>
            <a:pPr marL="306892" lvl="1" indent="0">
              <a:buNone/>
            </a:pPr>
            <a:endParaRPr lang="en-US" sz="1733"/>
          </a:p>
          <a:p>
            <a:pPr marL="228589" lvl="1" indent="0">
              <a:buNone/>
            </a:pPr>
            <a:endParaRPr lang="en-US" sz="1200"/>
          </a:p>
        </p:txBody>
      </p:sp>
      <p:sp>
        <p:nvSpPr>
          <p:cNvPr id="4" name="Text Placeholder 3"/>
          <p:cNvSpPr>
            <a:spLocks noGrp="1"/>
          </p:cNvSpPr>
          <p:nvPr>
            <p:ph type="body" sz="quarter" idx="13"/>
          </p:nvPr>
        </p:nvSpPr>
        <p:spPr/>
        <p:txBody>
          <a:bodyPr/>
          <a:lstStyle/>
          <a:p>
            <a:r>
              <a:rPr lang="en-US" dirty="0">
                <a:ea typeface="+mn-lt"/>
                <a:cs typeface="+mn-lt"/>
              </a:rPr>
              <a:t>NCT04280705</a:t>
            </a:r>
            <a:endParaRPr lang="en-US" dirty="0"/>
          </a:p>
        </p:txBody>
      </p:sp>
      <p:sp>
        <p:nvSpPr>
          <p:cNvPr id="31" name="Rectangle 30">
            <a:extLst>
              <a:ext uri="{FF2B5EF4-FFF2-40B4-BE49-F238E27FC236}">
                <a16:creationId xmlns:a16="http://schemas.microsoft.com/office/drawing/2014/main" id="{1732930C-3A9B-9A4A-9F70-909A5C66E447}"/>
              </a:ext>
            </a:extLst>
          </p:cNvPr>
          <p:cNvSpPr/>
          <p:nvPr/>
        </p:nvSpPr>
        <p:spPr>
          <a:xfrm>
            <a:off x="630326" y="1920452"/>
            <a:ext cx="2657516" cy="307777"/>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charset="0"/>
                <a:ea typeface="+mn-ea"/>
                <a:cs typeface="+mn-cs"/>
              </a:rPr>
              <a:t>Key Inclusion Criteria</a:t>
            </a:r>
          </a:p>
        </p:txBody>
      </p:sp>
      <p:sp>
        <p:nvSpPr>
          <p:cNvPr id="33" name="Rectangle 32">
            <a:extLst>
              <a:ext uri="{FF2B5EF4-FFF2-40B4-BE49-F238E27FC236}">
                <a16:creationId xmlns:a16="http://schemas.microsoft.com/office/drawing/2014/main" id="{CDD2DAFD-1294-AB4F-999F-3BF29051E92C}"/>
              </a:ext>
            </a:extLst>
          </p:cNvPr>
          <p:cNvSpPr/>
          <p:nvPr/>
        </p:nvSpPr>
        <p:spPr>
          <a:xfrm>
            <a:off x="632116" y="2241240"/>
            <a:ext cx="2976383" cy="2554545"/>
          </a:xfrm>
          <a:prstGeom prst="rect">
            <a:avLst/>
          </a:prstGeom>
        </p:spPr>
        <p:txBody>
          <a:bodyPr wrap="square">
            <a:spAutoFit/>
          </a:bodyPr>
          <a:lstStyle/>
          <a:p>
            <a:pPr marL="223838" marR="0" lvl="1" indent="-223838" algn="l" defTabSz="914400" rtl="0" eaLnBrk="0" fontAlgn="base" latinLnBrk="0" hangingPunct="0">
              <a:lnSpc>
                <a:spcPct val="100000"/>
              </a:lnSpc>
              <a:spcBef>
                <a:spcPct val="0"/>
              </a:spcBef>
              <a:spcAft>
                <a:spcPts val="800"/>
              </a:spcAft>
              <a:buClrTx/>
              <a:buSzTx/>
              <a:buFont typeface="Wingdings" panose="05000000000000000000" pitchFamily="2" charset="2"/>
              <a:buChar char="Ø"/>
              <a:tabLst/>
              <a:defRPr/>
            </a:pPr>
            <a:r>
              <a:rPr kumimoji="0" lang="en-US" sz="1400" b="0" i="0" u="none" strike="noStrike" kern="1200" cap="none" spc="0" normalizeH="0" baseline="0" noProof="0">
                <a:ln>
                  <a:noFill/>
                </a:ln>
                <a:solidFill>
                  <a:prstClr val="black"/>
                </a:solidFill>
                <a:effectLst/>
                <a:uLnTx/>
                <a:uFillTx/>
                <a:latin typeface="Arial" charset="0"/>
                <a:ea typeface="+mn-ea"/>
                <a:cs typeface="+mn-cs"/>
              </a:rPr>
              <a:t>Hospitalized </a:t>
            </a:r>
          </a:p>
          <a:p>
            <a:pPr marL="223838" marR="0" lvl="1" indent="-223838" algn="l" defTabSz="914400" rtl="0" eaLnBrk="0" fontAlgn="base" latinLnBrk="0" hangingPunct="0">
              <a:lnSpc>
                <a:spcPct val="100000"/>
              </a:lnSpc>
              <a:spcBef>
                <a:spcPct val="0"/>
              </a:spcBef>
              <a:spcAft>
                <a:spcPts val="800"/>
              </a:spcAft>
              <a:buClrTx/>
              <a:buSzTx/>
              <a:buFont typeface="Wingdings" panose="05000000000000000000" pitchFamily="2" charset="2"/>
              <a:buChar char="Ø"/>
              <a:tabLst/>
              <a:defRPr/>
            </a:pPr>
            <a:r>
              <a:rPr kumimoji="0" lang="en-US" sz="1400" b="0" i="0" u="none" strike="noStrike" kern="1200" cap="none" spc="0" normalizeH="0" baseline="0" noProof="0">
                <a:ln>
                  <a:noFill/>
                </a:ln>
                <a:solidFill>
                  <a:prstClr val="black"/>
                </a:solidFill>
                <a:effectLst/>
                <a:uLnTx/>
                <a:uFillTx/>
                <a:latin typeface="Arial" charset="0"/>
                <a:ea typeface="+mn-ea"/>
                <a:cs typeface="+mn-cs"/>
              </a:rPr>
              <a:t>≥18 years old</a:t>
            </a:r>
          </a:p>
          <a:p>
            <a:pPr marL="0" marR="0" lvl="1" indent="243834" algn="l" defTabSz="914400" rtl="0" eaLnBrk="0" fontAlgn="base" latinLnBrk="0" hangingPunct="0">
              <a:lnSpc>
                <a:spcPct val="100000"/>
              </a:lnSpc>
              <a:spcBef>
                <a:spcPct val="0"/>
              </a:spcBef>
              <a:spcAft>
                <a:spcPts val="800"/>
              </a:spcAft>
              <a:buClrTx/>
              <a:buSzTx/>
              <a:buFont typeface="Wingdings" panose="05000000000000000000" pitchFamily="2" charset="2"/>
              <a:buChar char="Ø"/>
              <a:tabLst/>
              <a:defRPr/>
            </a:pPr>
            <a:r>
              <a:rPr kumimoji="0" lang="en-US" sz="1400" b="0" i="0" u="none" strike="noStrike" kern="1200" cap="none" spc="0" normalizeH="0" baseline="0" noProof="0">
                <a:ln>
                  <a:noFill/>
                </a:ln>
                <a:solidFill>
                  <a:prstClr val="black"/>
                </a:solidFill>
                <a:effectLst/>
                <a:uLnTx/>
                <a:uFillTx/>
                <a:latin typeface="Arial" charset="0"/>
                <a:ea typeface="+mn-ea"/>
                <a:cs typeface="+mn-cs"/>
              </a:rPr>
              <a:t>+SARS-CoV-2 by PCR</a:t>
            </a:r>
          </a:p>
          <a:p>
            <a:pPr marL="243834" marR="0" lvl="1" indent="-243834"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US" sz="1400" b="0" i="0" u="none" strike="noStrike" kern="1200" cap="none" spc="0" normalizeH="0" baseline="0" noProof="0">
                <a:ln>
                  <a:noFill/>
                </a:ln>
                <a:solidFill>
                  <a:prstClr val="black"/>
                </a:solidFill>
                <a:effectLst/>
                <a:uLnTx/>
                <a:uFillTx/>
                <a:latin typeface="Arial" charset="0"/>
                <a:ea typeface="+mn-ea"/>
                <a:cs typeface="+mn-cs"/>
              </a:rPr>
              <a:t>Illness* and ≥ 1 of the following</a:t>
            </a:r>
          </a:p>
          <a:p>
            <a:pPr marL="459306" marR="0" lvl="2" indent="-234945"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US" sz="1400" b="0" i="0" u="none" strike="noStrike" kern="1200" cap="none" spc="0" normalizeH="0" baseline="0" noProof="0">
                <a:ln>
                  <a:noFill/>
                </a:ln>
                <a:solidFill>
                  <a:prstClr val="black"/>
                </a:solidFill>
                <a:effectLst/>
                <a:uLnTx/>
                <a:uFillTx/>
                <a:latin typeface="Arial" charset="0"/>
                <a:ea typeface="+mn-ea"/>
                <a:cs typeface="+mn-cs"/>
              </a:rPr>
              <a:t>Infiltrates by imaging </a:t>
            </a:r>
            <a:r>
              <a:rPr kumimoji="0" lang="en-US" sz="1400" b="0" i="0" u="sng" strike="noStrike" kern="1200" cap="none" spc="0" normalizeH="0" baseline="0" noProof="0">
                <a:ln>
                  <a:noFill/>
                </a:ln>
                <a:solidFill>
                  <a:prstClr val="black"/>
                </a:solidFill>
                <a:effectLst/>
                <a:uLnTx/>
                <a:uFillTx/>
                <a:latin typeface="Arial" charset="0"/>
                <a:ea typeface="+mn-ea"/>
                <a:cs typeface="+mn-cs"/>
              </a:rPr>
              <a:t>or</a:t>
            </a:r>
            <a:r>
              <a:rPr kumimoji="0" lang="en-US" sz="1400" b="0" i="0" u="none" strike="noStrike" kern="1200" cap="none" spc="0" normalizeH="0" baseline="0" noProof="0">
                <a:ln>
                  <a:noFill/>
                </a:ln>
                <a:solidFill>
                  <a:prstClr val="black"/>
                </a:solidFill>
                <a:effectLst/>
                <a:uLnTx/>
                <a:uFillTx/>
                <a:latin typeface="Arial" charset="0"/>
                <a:ea typeface="+mn-ea"/>
                <a:cs typeface="+mn-cs"/>
              </a:rPr>
              <a:t> </a:t>
            </a:r>
          </a:p>
          <a:p>
            <a:pPr marL="459306" marR="0" lvl="2" indent="-234945"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US" sz="1400" b="0" i="0" u="none" strike="noStrike" kern="1200" cap="none" spc="0" normalizeH="0" baseline="0" noProof="0">
                <a:ln>
                  <a:noFill/>
                </a:ln>
                <a:solidFill>
                  <a:prstClr val="black"/>
                </a:solidFill>
                <a:effectLst/>
                <a:uLnTx/>
                <a:uFillTx/>
                <a:latin typeface="Arial" charset="0"/>
                <a:ea typeface="+mn-ea"/>
                <a:cs typeface="+mn-cs"/>
              </a:rPr>
              <a:t>Clinical assessment** and SpO2 ≤94% on room air </a:t>
            </a:r>
            <a:r>
              <a:rPr kumimoji="0" lang="en-US" sz="1400" b="0" i="0" u="sng" strike="noStrike" kern="1200" cap="none" spc="0" normalizeH="0" baseline="0" noProof="0">
                <a:ln>
                  <a:noFill/>
                </a:ln>
                <a:solidFill>
                  <a:prstClr val="black"/>
                </a:solidFill>
                <a:effectLst/>
                <a:uLnTx/>
                <a:uFillTx/>
                <a:latin typeface="Arial" charset="0"/>
                <a:ea typeface="+mn-ea"/>
                <a:cs typeface="+mn-cs"/>
              </a:rPr>
              <a:t>or </a:t>
            </a:r>
          </a:p>
          <a:p>
            <a:pPr marL="459306" marR="0" lvl="2" indent="-234945"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US" sz="1400" b="0" i="0" u="none" strike="noStrike" kern="1200" cap="none" spc="0" normalizeH="0" baseline="0" noProof="0">
                <a:ln>
                  <a:noFill/>
                </a:ln>
                <a:solidFill>
                  <a:prstClr val="black"/>
                </a:solidFill>
                <a:effectLst/>
                <a:uLnTx/>
                <a:uFillTx/>
                <a:latin typeface="Arial" charset="0"/>
                <a:ea typeface="+mn-ea"/>
                <a:cs typeface="+mn-cs"/>
              </a:rPr>
              <a:t>Requiring supplemental O</a:t>
            </a:r>
            <a:r>
              <a:rPr kumimoji="0" lang="en-US" sz="1400" b="0" i="0" u="none" strike="noStrike" kern="1200" cap="none" spc="0" normalizeH="0" baseline="-25000" noProof="0">
                <a:ln>
                  <a:noFill/>
                </a:ln>
                <a:solidFill>
                  <a:prstClr val="black"/>
                </a:solidFill>
                <a:effectLst/>
                <a:uLnTx/>
                <a:uFillTx/>
                <a:latin typeface="Arial" charset="0"/>
                <a:ea typeface="+mn-ea"/>
                <a:cs typeface="+mn-cs"/>
              </a:rPr>
              <a:t>2</a:t>
            </a:r>
            <a:r>
              <a:rPr kumimoji="0" lang="en-US" sz="1400" b="0" i="0" u="none" strike="noStrike" kern="1200" cap="none" spc="0" normalizeH="0" baseline="0" noProof="0">
                <a:ln>
                  <a:noFill/>
                </a:ln>
                <a:solidFill>
                  <a:prstClr val="black"/>
                </a:solidFill>
                <a:effectLst/>
                <a:uLnTx/>
                <a:uFillTx/>
                <a:latin typeface="Arial" charset="0"/>
                <a:ea typeface="+mn-ea"/>
                <a:cs typeface="+mn-cs"/>
              </a:rPr>
              <a:t> </a:t>
            </a:r>
            <a:r>
              <a:rPr kumimoji="0" lang="en-US" sz="1400" b="0" i="0" u="sng" strike="noStrike" kern="1200" cap="none" spc="0" normalizeH="0" baseline="0" noProof="0">
                <a:ln>
                  <a:noFill/>
                </a:ln>
                <a:solidFill>
                  <a:prstClr val="black"/>
                </a:solidFill>
                <a:effectLst/>
                <a:uLnTx/>
                <a:uFillTx/>
                <a:latin typeface="Arial" charset="0"/>
                <a:ea typeface="+mn-ea"/>
                <a:cs typeface="+mn-cs"/>
              </a:rPr>
              <a:t>or</a:t>
            </a:r>
            <a:r>
              <a:rPr kumimoji="0" lang="en-US" sz="1400" b="0" i="0" u="none" strike="noStrike" kern="1200" cap="none" spc="0" normalizeH="0" baseline="0" noProof="0">
                <a:ln>
                  <a:noFill/>
                </a:ln>
                <a:solidFill>
                  <a:prstClr val="black"/>
                </a:solidFill>
                <a:effectLst/>
                <a:uLnTx/>
                <a:uFillTx/>
                <a:latin typeface="Arial" charset="0"/>
                <a:ea typeface="+mn-ea"/>
                <a:cs typeface="+mn-cs"/>
              </a:rPr>
              <a:t> </a:t>
            </a:r>
          </a:p>
          <a:p>
            <a:pPr marL="459306" marR="0" lvl="2" indent="-234945"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US" sz="1400" b="0" i="0" u="none" strike="noStrike" kern="1200" cap="none" spc="0" normalizeH="0" baseline="0" noProof="0">
                <a:ln>
                  <a:noFill/>
                </a:ln>
                <a:solidFill>
                  <a:prstClr val="black"/>
                </a:solidFill>
                <a:effectLst/>
                <a:uLnTx/>
                <a:uFillTx/>
                <a:latin typeface="Arial" charset="0"/>
                <a:ea typeface="+mn-ea"/>
                <a:cs typeface="+mn-cs"/>
              </a:rPr>
              <a:t>Requiring mechanical ventilation </a:t>
            </a:r>
          </a:p>
        </p:txBody>
      </p:sp>
      <p:sp>
        <p:nvSpPr>
          <p:cNvPr id="38" name="Line 6">
            <a:extLst>
              <a:ext uri="{FF2B5EF4-FFF2-40B4-BE49-F238E27FC236}">
                <a16:creationId xmlns:a16="http://schemas.microsoft.com/office/drawing/2014/main" id="{E56FCAB1-DF34-0241-B645-548695EC8CEA}"/>
              </a:ext>
            </a:extLst>
          </p:cNvPr>
          <p:cNvSpPr>
            <a:spLocks noChangeShapeType="1"/>
          </p:cNvSpPr>
          <p:nvPr/>
        </p:nvSpPr>
        <p:spPr bwMode="auto">
          <a:xfrm flipV="1">
            <a:off x="4416378" y="3276600"/>
            <a:ext cx="863367" cy="0"/>
          </a:xfrm>
          <a:prstGeom prst="line">
            <a:avLst/>
          </a:prstGeom>
          <a:noFill/>
          <a:ln w="12700">
            <a:solidFill>
              <a:schemeClr val="bg1">
                <a:lumMod val="50000"/>
              </a:schemeClr>
            </a:solidFill>
            <a:round/>
            <a:headEnd/>
            <a:tailEnd/>
          </a:ln>
          <a:extLst>
            <a:ext uri="{909E8E84-426E-40DD-AFC4-6F175D3DCCD1}">
              <a14:hiddenFill xmlns:a14="http://schemas.microsoft.com/office/drawing/2010/main">
                <a:noFill/>
              </a14:hiddenFill>
            </a:ext>
          </a:extLst>
        </p:spPr>
        <p:txBody>
          <a:bodyPr/>
          <a:lstStyle/>
          <a:p>
            <a:pPr marL="0" marR="0" lvl="0" indent="0" algn="l" defTabSz="914354" rtl="0" eaLnBrk="0" fontAlgn="base" latinLnBrk="0" hangingPunct="0">
              <a:lnSpc>
                <a:spcPct val="100000"/>
              </a:lnSpc>
              <a:spcBef>
                <a:spcPct val="0"/>
              </a:spcBef>
              <a:spcAft>
                <a:spcPct val="0"/>
              </a:spcAft>
              <a:buClrTx/>
              <a:buSzTx/>
              <a:buFontTx/>
              <a:buNone/>
              <a:tabLst/>
              <a:defRPr/>
            </a:pPr>
            <a:endParaRPr kumimoji="0" lang="en-US" sz="3733" b="0" i="0" u="none" strike="noStrike" kern="0" cap="none" spc="0" normalizeH="0" baseline="0" noProof="0">
              <a:ln>
                <a:noFill/>
              </a:ln>
              <a:solidFill>
                <a:prstClr val="black"/>
              </a:solidFill>
              <a:effectLst/>
              <a:uLnTx/>
              <a:uFillTx/>
              <a:latin typeface="Arial"/>
              <a:ea typeface="+mn-ea"/>
              <a:cs typeface="+mn-cs"/>
            </a:endParaRPr>
          </a:p>
        </p:txBody>
      </p:sp>
      <p:grpSp>
        <p:nvGrpSpPr>
          <p:cNvPr id="39" name="Group 38">
            <a:extLst>
              <a:ext uri="{FF2B5EF4-FFF2-40B4-BE49-F238E27FC236}">
                <a16:creationId xmlns:a16="http://schemas.microsoft.com/office/drawing/2014/main" id="{D0051A12-3D55-8142-8564-4BE97AF4581A}"/>
              </a:ext>
            </a:extLst>
          </p:cNvPr>
          <p:cNvGrpSpPr/>
          <p:nvPr/>
        </p:nvGrpSpPr>
        <p:grpSpPr>
          <a:xfrm>
            <a:off x="4471550" y="2589570"/>
            <a:ext cx="7330186" cy="2228279"/>
            <a:chOff x="3317806" y="1441022"/>
            <a:chExt cx="4453080" cy="1466333"/>
          </a:xfrm>
        </p:grpSpPr>
        <p:sp>
          <p:nvSpPr>
            <p:cNvPr id="40" name="TextBox 11">
              <a:extLst>
                <a:ext uri="{FF2B5EF4-FFF2-40B4-BE49-F238E27FC236}">
                  <a16:creationId xmlns:a16="http://schemas.microsoft.com/office/drawing/2014/main" id="{C35FB91C-BDDE-444E-AC4D-AFF24404D75D}"/>
                </a:ext>
              </a:extLst>
            </p:cNvPr>
            <p:cNvSpPr txBox="1">
              <a:spLocks noChangeArrowheads="1"/>
            </p:cNvSpPr>
            <p:nvPr/>
          </p:nvSpPr>
          <p:spPr bwMode="auto">
            <a:xfrm>
              <a:off x="3317806" y="1721379"/>
              <a:ext cx="536399"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a:defRPr sz="2400">
                  <a:solidFill>
                    <a:schemeClr val="tx1"/>
                  </a:solidFill>
                  <a:latin typeface="Arial" charset="0"/>
                  <a:cs typeface="Arial" charset="0"/>
                </a:defRPr>
              </a:lvl1pPr>
              <a:lvl2pPr>
                <a:defRPr sz="2000">
                  <a:solidFill>
                    <a:schemeClr val="tx1"/>
                  </a:solidFill>
                  <a:latin typeface="Arial" charset="0"/>
                  <a:cs typeface="Arial" charset="0"/>
                </a:defRPr>
              </a:lvl2pPr>
              <a:lvl3pPr>
                <a:defRPr>
                  <a:solidFill>
                    <a:schemeClr val="tx1"/>
                  </a:solidFill>
                  <a:latin typeface="Arial" charset="0"/>
                  <a:cs typeface="Arial" charset="0"/>
                </a:defRPr>
              </a:lvl3pPr>
              <a:lvl4pPr>
                <a:defRPr sz="1600">
                  <a:solidFill>
                    <a:schemeClr val="tx1"/>
                  </a:solidFill>
                  <a:latin typeface="Calibri" pitchFamily="34" charset="0"/>
                  <a:cs typeface="Arial" charset="0"/>
                </a:defRPr>
              </a:lvl4pPr>
              <a:lvl5pPr>
                <a:defRPr sz="1600">
                  <a:solidFill>
                    <a:schemeClr val="tx1"/>
                  </a:solidFill>
                  <a:latin typeface="Calibri" pitchFamily="34" charset="0"/>
                  <a:cs typeface="Arial" charset="0"/>
                </a:defRPr>
              </a:lvl5pPr>
              <a:lvl6pPr fontAlgn="base">
                <a:spcAft>
                  <a:spcPct val="0"/>
                </a:spcAft>
                <a:buFont typeface="Arial" charset="0"/>
                <a:buChar char="»"/>
                <a:defRPr sz="1600">
                  <a:solidFill>
                    <a:schemeClr val="tx1"/>
                  </a:solidFill>
                  <a:latin typeface="Calibri" pitchFamily="34" charset="0"/>
                  <a:cs typeface="Arial" charset="0"/>
                </a:defRPr>
              </a:lvl6pPr>
              <a:lvl7pPr fontAlgn="base">
                <a:spcAft>
                  <a:spcPct val="0"/>
                </a:spcAft>
                <a:buFont typeface="Arial" charset="0"/>
                <a:buChar char="»"/>
                <a:defRPr sz="1600">
                  <a:solidFill>
                    <a:schemeClr val="tx1"/>
                  </a:solidFill>
                  <a:latin typeface="Calibri" pitchFamily="34" charset="0"/>
                  <a:cs typeface="Arial" charset="0"/>
                </a:defRPr>
              </a:lvl7pPr>
              <a:lvl8pPr fontAlgn="base">
                <a:spcAft>
                  <a:spcPct val="0"/>
                </a:spcAft>
                <a:buFont typeface="Arial" charset="0"/>
                <a:buChar char="»"/>
                <a:defRPr sz="1600">
                  <a:solidFill>
                    <a:schemeClr val="tx1"/>
                  </a:solidFill>
                  <a:latin typeface="Calibri" pitchFamily="34" charset="0"/>
                  <a:cs typeface="Arial" charset="0"/>
                </a:defRPr>
              </a:lvl8pPr>
              <a:lvl9pPr fontAlgn="base">
                <a:spcAft>
                  <a:spcPct val="0"/>
                </a:spcAft>
                <a:buFont typeface="Arial" charset="0"/>
                <a:buChar char="»"/>
                <a:defRPr sz="1600">
                  <a:solidFill>
                    <a:schemeClr val="tx1"/>
                  </a:solidFill>
                  <a:latin typeface="Calibri" pitchFamily="34" charset="0"/>
                  <a:cs typeface="Arial" charset="0"/>
                </a:defRPr>
              </a:lvl9pPr>
            </a:lstStyle>
            <a:p>
              <a:pPr marL="0" marR="0" lvl="0" indent="0" algn="ctr" defTabSz="914354"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Arial" charset="0"/>
                  <a:ea typeface="MS PGothic" pitchFamily="34" charset="-128"/>
                  <a:cs typeface="Arial" charset="0"/>
                </a:rPr>
                <a:t>1:1</a:t>
              </a:r>
            </a:p>
          </p:txBody>
        </p:sp>
        <p:sp>
          <p:nvSpPr>
            <p:cNvPr id="41" name="Rectangle 40">
              <a:extLst>
                <a:ext uri="{FF2B5EF4-FFF2-40B4-BE49-F238E27FC236}">
                  <a16:creationId xmlns:a16="http://schemas.microsoft.com/office/drawing/2014/main" id="{0FFC237E-AB8B-4245-9BA0-2109068FB6DA}"/>
                </a:ext>
              </a:extLst>
            </p:cNvPr>
            <p:cNvSpPr/>
            <p:nvPr/>
          </p:nvSpPr>
          <p:spPr>
            <a:xfrm>
              <a:off x="3854205" y="1698986"/>
              <a:ext cx="1810138" cy="512644"/>
            </a:xfrm>
            <a:prstGeom prst="rect">
              <a:avLst/>
            </a:prstGeom>
            <a:noFill/>
            <a:ln w="12700">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42" name="Rounded Rectangle 13">
              <a:extLst>
                <a:ext uri="{FF2B5EF4-FFF2-40B4-BE49-F238E27FC236}">
                  <a16:creationId xmlns:a16="http://schemas.microsoft.com/office/drawing/2014/main" id="{3B48E9A2-B373-2B40-BF2A-713943528C6A}"/>
                </a:ext>
              </a:extLst>
            </p:cNvPr>
            <p:cNvSpPr/>
            <p:nvPr/>
          </p:nvSpPr>
          <p:spPr bwMode="auto">
            <a:xfrm>
              <a:off x="4111381" y="1441022"/>
              <a:ext cx="1264018" cy="496865"/>
            </a:xfrm>
            <a:prstGeom prst="rect">
              <a:avLst/>
            </a:prstGeom>
            <a:solidFill>
              <a:srgbClr val="C00000"/>
            </a:solidFill>
            <a:ln w="19050" cap="flat" cmpd="sng" algn="ctr">
              <a:noFill/>
              <a:prstDash val="solid"/>
              <a:miter lim="800000"/>
            </a:ln>
            <a:effectLst/>
          </p:spPr>
          <p:txBody>
            <a:bodyPr anchor="ctr"/>
            <a:lstStyle/>
            <a:p>
              <a:pPr marL="0" marR="0" lvl="0" indent="0" algn="ctr" defTabSz="914354" rtl="0" eaLnBrk="0" fontAlgn="base" latinLnBrk="0" hangingPunct="0">
                <a:lnSpc>
                  <a:spcPct val="100000"/>
                </a:lnSpc>
                <a:spcBef>
                  <a:spcPct val="0"/>
                </a:spcBef>
                <a:spcAft>
                  <a:spcPct val="0"/>
                </a:spcAft>
                <a:buClr>
                  <a:srgbClr val="990000"/>
                </a:buClr>
                <a:buSzPct val="120000"/>
                <a:buFontTx/>
                <a:buNone/>
                <a:tabLst/>
                <a:defRPr/>
              </a:pPr>
              <a:r>
                <a:rPr kumimoji="0" lang="en-US" sz="1333" b="1" i="0" u="none" strike="noStrike" kern="0" cap="none" spc="0" normalizeH="0" baseline="0" noProof="0" dirty="0">
                  <a:ln>
                    <a:noFill/>
                  </a:ln>
                  <a:solidFill>
                    <a:srgbClr val="FFFFFF"/>
                  </a:solidFill>
                  <a:effectLst/>
                  <a:uLnTx/>
                  <a:uFillTx/>
                  <a:latin typeface="Arial" panose="020B0604020202020204" pitchFamily="34" charset="0"/>
                  <a:ea typeface="MS Mincho" pitchFamily="49" charset="-128"/>
                  <a:cs typeface="Arial" panose="020B0604020202020204" pitchFamily="34" charset="0"/>
                </a:rPr>
                <a:t>RDV 200 mg loading/</a:t>
              </a:r>
            </a:p>
            <a:p>
              <a:pPr marL="0" marR="0" lvl="0" indent="0" algn="ctr" defTabSz="914354" rtl="0" eaLnBrk="0" fontAlgn="base" latinLnBrk="0" hangingPunct="0">
                <a:lnSpc>
                  <a:spcPct val="100000"/>
                </a:lnSpc>
                <a:spcBef>
                  <a:spcPct val="0"/>
                </a:spcBef>
                <a:spcAft>
                  <a:spcPct val="0"/>
                </a:spcAft>
                <a:buClr>
                  <a:srgbClr val="990000"/>
                </a:buClr>
                <a:buSzPct val="120000"/>
                <a:buFontTx/>
                <a:buNone/>
                <a:tabLst/>
                <a:defRPr/>
              </a:pPr>
              <a:r>
                <a:rPr kumimoji="0" lang="en-US" sz="1300" b="1" i="0" u="none" strike="noStrike" kern="0" cap="none" spc="0" normalizeH="0" baseline="0" noProof="0" dirty="0">
                  <a:ln>
                    <a:noFill/>
                  </a:ln>
                  <a:solidFill>
                    <a:srgbClr val="FFFFFF"/>
                  </a:solidFill>
                  <a:effectLst/>
                  <a:uLnTx/>
                  <a:uFillTx/>
                  <a:latin typeface="Arial"/>
                  <a:ea typeface="MS Mincho"/>
                  <a:cs typeface="Arial"/>
                </a:rPr>
                <a:t>100 mg QD IV  </a:t>
              </a:r>
              <a:endParaRPr kumimoji="0" lang="en-US" sz="1300" b="1" i="0" u="none" strike="noStrike" kern="0" cap="none" spc="0" normalizeH="0" baseline="0" noProof="0" dirty="0">
                <a:ln>
                  <a:noFill/>
                </a:ln>
                <a:solidFill>
                  <a:srgbClr val="FFFFFF"/>
                </a:solidFill>
                <a:effectLst/>
                <a:uLnTx/>
                <a:uFillTx/>
                <a:latin typeface="Arial" panose="020B0604020202020204" pitchFamily="34" charset="0"/>
                <a:ea typeface="MS Mincho" pitchFamily="49" charset="-128"/>
                <a:cs typeface="Arial" panose="020B0604020202020204" pitchFamily="34" charset="0"/>
              </a:endParaRPr>
            </a:p>
          </p:txBody>
        </p:sp>
        <p:sp>
          <p:nvSpPr>
            <p:cNvPr id="43" name="TextBox 11">
              <a:extLst>
                <a:ext uri="{FF2B5EF4-FFF2-40B4-BE49-F238E27FC236}">
                  <a16:creationId xmlns:a16="http://schemas.microsoft.com/office/drawing/2014/main" id="{F5096E13-862B-A04A-B2B4-1829414467E9}"/>
                </a:ext>
              </a:extLst>
            </p:cNvPr>
            <p:cNvSpPr txBox="1">
              <a:spLocks noChangeArrowheads="1"/>
            </p:cNvSpPr>
            <p:nvPr/>
          </p:nvSpPr>
          <p:spPr bwMode="auto">
            <a:xfrm>
              <a:off x="3505424" y="1506868"/>
              <a:ext cx="614961" cy="182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a:defRPr sz="2400">
                  <a:solidFill>
                    <a:schemeClr val="tx1"/>
                  </a:solidFill>
                  <a:latin typeface="Arial" charset="0"/>
                  <a:cs typeface="Arial" charset="0"/>
                </a:defRPr>
              </a:lvl1pPr>
              <a:lvl2pPr>
                <a:defRPr sz="2000">
                  <a:solidFill>
                    <a:schemeClr val="tx1"/>
                  </a:solidFill>
                  <a:latin typeface="Arial" charset="0"/>
                  <a:cs typeface="Arial" charset="0"/>
                </a:defRPr>
              </a:lvl2pPr>
              <a:lvl3pPr>
                <a:defRPr>
                  <a:solidFill>
                    <a:schemeClr val="tx1"/>
                  </a:solidFill>
                  <a:latin typeface="Arial" charset="0"/>
                  <a:cs typeface="Arial" charset="0"/>
                </a:defRPr>
              </a:lvl3pPr>
              <a:lvl4pPr>
                <a:defRPr sz="1600">
                  <a:solidFill>
                    <a:schemeClr val="tx1"/>
                  </a:solidFill>
                  <a:latin typeface="Calibri" pitchFamily="34" charset="0"/>
                  <a:cs typeface="Arial" charset="0"/>
                </a:defRPr>
              </a:lvl4pPr>
              <a:lvl5pPr>
                <a:defRPr sz="1600">
                  <a:solidFill>
                    <a:schemeClr val="tx1"/>
                  </a:solidFill>
                  <a:latin typeface="Calibri" pitchFamily="34" charset="0"/>
                  <a:cs typeface="Arial" charset="0"/>
                </a:defRPr>
              </a:lvl5pPr>
              <a:lvl6pPr fontAlgn="base">
                <a:spcAft>
                  <a:spcPct val="0"/>
                </a:spcAft>
                <a:buFont typeface="Arial" charset="0"/>
                <a:buChar char="»"/>
                <a:defRPr sz="1600">
                  <a:solidFill>
                    <a:schemeClr val="tx1"/>
                  </a:solidFill>
                  <a:latin typeface="Calibri" pitchFamily="34" charset="0"/>
                  <a:cs typeface="Arial" charset="0"/>
                </a:defRPr>
              </a:lvl6pPr>
              <a:lvl7pPr fontAlgn="base">
                <a:spcAft>
                  <a:spcPct val="0"/>
                </a:spcAft>
                <a:buFont typeface="Arial" charset="0"/>
                <a:buChar char="»"/>
                <a:defRPr sz="1600">
                  <a:solidFill>
                    <a:schemeClr val="tx1"/>
                  </a:solidFill>
                  <a:latin typeface="Calibri" pitchFamily="34" charset="0"/>
                  <a:cs typeface="Arial" charset="0"/>
                </a:defRPr>
              </a:lvl7pPr>
              <a:lvl8pPr fontAlgn="base">
                <a:spcAft>
                  <a:spcPct val="0"/>
                </a:spcAft>
                <a:buFont typeface="Arial" charset="0"/>
                <a:buChar char="»"/>
                <a:defRPr sz="1600">
                  <a:solidFill>
                    <a:schemeClr val="tx1"/>
                  </a:solidFill>
                  <a:latin typeface="Calibri" pitchFamily="34" charset="0"/>
                  <a:cs typeface="Arial" charset="0"/>
                </a:defRPr>
              </a:lvl8pPr>
              <a:lvl9pPr fontAlgn="base">
                <a:spcAft>
                  <a:spcPct val="0"/>
                </a:spcAft>
                <a:buFont typeface="Arial" charset="0"/>
                <a:buChar char="»"/>
                <a:defRPr sz="1600">
                  <a:solidFill>
                    <a:schemeClr val="tx1"/>
                  </a:solidFill>
                  <a:latin typeface="Calibri" pitchFamily="34" charset="0"/>
                  <a:cs typeface="Arial" charset="0"/>
                </a:defRPr>
              </a:lvl9pPr>
            </a:lstStyle>
            <a:p>
              <a:pPr marL="0" marR="0" lvl="0" indent="0" algn="ctr" defTabSz="914354"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Arial"/>
                  <a:ea typeface="MS PGothic"/>
                  <a:cs typeface="Arial"/>
                </a:rPr>
                <a:t>n = 400 </a:t>
              </a:r>
              <a:endParaRPr kumimoji="0" lang="en-US" altLang="zh-HK" sz="1200" b="0" i="0" u="none" strike="noStrike" kern="1200" cap="none" spc="0" normalizeH="0" baseline="0" noProof="0">
                <a:ln>
                  <a:noFill/>
                </a:ln>
                <a:solidFill>
                  <a:prstClr val="black"/>
                </a:solidFill>
                <a:effectLst/>
                <a:uLnTx/>
                <a:uFillTx/>
                <a:latin typeface="Arial"/>
                <a:ea typeface="微軟正黑體"/>
                <a:cs typeface="Arial"/>
              </a:endParaRPr>
            </a:p>
          </p:txBody>
        </p:sp>
        <p:sp>
          <p:nvSpPr>
            <p:cNvPr id="44" name="TextBox 11">
              <a:extLst>
                <a:ext uri="{FF2B5EF4-FFF2-40B4-BE49-F238E27FC236}">
                  <a16:creationId xmlns:a16="http://schemas.microsoft.com/office/drawing/2014/main" id="{B9CB9204-95CB-7047-BC89-84922DF7CA62}"/>
                </a:ext>
              </a:extLst>
            </p:cNvPr>
            <p:cNvSpPr txBox="1">
              <a:spLocks noChangeArrowheads="1"/>
            </p:cNvSpPr>
            <p:nvPr/>
          </p:nvSpPr>
          <p:spPr bwMode="auto">
            <a:xfrm>
              <a:off x="3474278" y="2261212"/>
              <a:ext cx="653961" cy="182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a:defRPr sz="2400">
                  <a:solidFill>
                    <a:schemeClr val="tx1"/>
                  </a:solidFill>
                  <a:latin typeface="Arial" charset="0"/>
                  <a:cs typeface="Arial" charset="0"/>
                </a:defRPr>
              </a:lvl1pPr>
              <a:lvl2pPr>
                <a:defRPr sz="2000">
                  <a:solidFill>
                    <a:schemeClr val="tx1"/>
                  </a:solidFill>
                  <a:latin typeface="Arial" charset="0"/>
                  <a:cs typeface="Arial" charset="0"/>
                </a:defRPr>
              </a:lvl2pPr>
              <a:lvl3pPr>
                <a:defRPr>
                  <a:solidFill>
                    <a:schemeClr val="tx1"/>
                  </a:solidFill>
                  <a:latin typeface="Arial" charset="0"/>
                  <a:cs typeface="Arial" charset="0"/>
                </a:defRPr>
              </a:lvl3pPr>
              <a:lvl4pPr>
                <a:defRPr sz="1600">
                  <a:solidFill>
                    <a:schemeClr val="tx1"/>
                  </a:solidFill>
                  <a:latin typeface="Calibri" pitchFamily="34" charset="0"/>
                  <a:cs typeface="Arial" charset="0"/>
                </a:defRPr>
              </a:lvl4pPr>
              <a:lvl5pPr>
                <a:defRPr sz="1600">
                  <a:solidFill>
                    <a:schemeClr val="tx1"/>
                  </a:solidFill>
                  <a:latin typeface="Calibri" pitchFamily="34" charset="0"/>
                  <a:cs typeface="Arial" charset="0"/>
                </a:defRPr>
              </a:lvl5pPr>
              <a:lvl6pPr fontAlgn="base">
                <a:spcAft>
                  <a:spcPct val="0"/>
                </a:spcAft>
                <a:buFont typeface="Arial" charset="0"/>
                <a:buChar char="»"/>
                <a:defRPr sz="1600">
                  <a:solidFill>
                    <a:schemeClr val="tx1"/>
                  </a:solidFill>
                  <a:latin typeface="Calibri" pitchFamily="34" charset="0"/>
                  <a:cs typeface="Arial" charset="0"/>
                </a:defRPr>
              </a:lvl6pPr>
              <a:lvl7pPr fontAlgn="base">
                <a:spcAft>
                  <a:spcPct val="0"/>
                </a:spcAft>
                <a:buFont typeface="Arial" charset="0"/>
                <a:buChar char="»"/>
                <a:defRPr sz="1600">
                  <a:solidFill>
                    <a:schemeClr val="tx1"/>
                  </a:solidFill>
                  <a:latin typeface="Calibri" pitchFamily="34" charset="0"/>
                  <a:cs typeface="Arial" charset="0"/>
                </a:defRPr>
              </a:lvl7pPr>
              <a:lvl8pPr fontAlgn="base">
                <a:spcAft>
                  <a:spcPct val="0"/>
                </a:spcAft>
                <a:buFont typeface="Arial" charset="0"/>
                <a:buChar char="»"/>
                <a:defRPr sz="1600">
                  <a:solidFill>
                    <a:schemeClr val="tx1"/>
                  </a:solidFill>
                  <a:latin typeface="Calibri" pitchFamily="34" charset="0"/>
                  <a:cs typeface="Arial" charset="0"/>
                </a:defRPr>
              </a:lvl8pPr>
              <a:lvl9pPr fontAlgn="base">
                <a:spcAft>
                  <a:spcPct val="0"/>
                </a:spcAft>
                <a:buFont typeface="Arial" charset="0"/>
                <a:buChar char="»"/>
                <a:defRPr sz="1600">
                  <a:solidFill>
                    <a:schemeClr val="tx1"/>
                  </a:solidFill>
                  <a:latin typeface="Calibri" pitchFamily="34" charset="0"/>
                  <a:cs typeface="Arial" charset="0"/>
                </a:defRPr>
              </a:lvl9pPr>
            </a:lstStyle>
            <a:p>
              <a:pPr marL="0" marR="0" lvl="0" indent="0" algn="ctr" defTabSz="914354"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Arial"/>
                  <a:ea typeface="MS PGothic"/>
                  <a:cs typeface="Arial"/>
                </a:rPr>
                <a:t>n = 400 </a:t>
              </a:r>
              <a:endParaRPr kumimoji="0" lang="en-US" altLang="zh-HK" sz="1200" b="0" i="0" u="none" strike="noStrike" kern="1200" cap="none" spc="0" normalizeH="0" baseline="0" noProof="0">
                <a:ln>
                  <a:noFill/>
                </a:ln>
                <a:solidFill>
                  <a:prstClr val="black"/>
                </a:solidFill>
                <a:effectLst/>
                <a:uLnTx/>
                <a:uFillTx/>
                <a:latin typeface="Arial"/>
                <a:ea typeface="微軟正黑體"/>
                <a:cs typeface="Arial"/>
              </a:endParaRPr>
            </a:p>
          </p:txBody>
        </p:sp>
        <p:sp>
          <p:nvSpPr>
            <p:cNvPr id="45" name="Rounded Rectangle 13">
              <a:extLst>
                <a:ext uri="{FF2B5EF4-FFF2-40B4-BE49-F238E27FC236}">
                  <a16:creationId xmlns:a16="http://schemas.microsoft.com/office/drawing/2014/main" id="{86F52B4C-8E26-9144-A3FB-A5CB180D3DC8}"/>
                </a:ext>
              </a:extLst>
            </p:cNvPr>
            <p:cNvSpPr/>
            <p:nvPr/>
          </p:nvSpPr>
          <p:spPr bwMode="auto">
            <a:xfrm>
              <a:off x="4093337" y="2011245"/>
              <a:ext cx="1304512" cy="499433"/>
            </a:xfrm>
            <a:prstGeom prst="rect">
              <a:avLst/>
            </a:prstGeom>
            <a:solidFill>
              <a:schemeClr val="bg1">
                <a:lumMod val="65000"/>
              </a:schemeClr>
            </a:solidFill>
            <a:ln w="19050" cap="flat" cmpd="sng" algn="ctr">
              <a:noFill/>
              <a:prstDash val="solid"/>
              <a:miter lim="800000"/>
            </a:ln>
            <a:effectLst/>
          </p:spPr>
          <p:txBody>
            <a:bodyPr anchor="ctr"/>
            <a:lstStyle/>
            <a:p>
              <a:pPr marL="0" marR="0" lvl="0" indent="0" algn="ctr" defTabSz="914354" rtl="0" eaLnBrk="0" fontAlgn="base" latinLnBrk="0" hangingPunct="0">
                <a:lnSpc>
                  <a:spcPct val="100000"/>
                </a:lnSpc>
                <a:spcBef>
                  <a:spcPct val="0"/>
                </a:spcBef>
                <a:spcAft>
                  <a:spcPct val="0"/>
                </a:spcAft>
                <a:buClr>
                  <a:srgbClr val="990000"/>
                </a:buClr>
                <a:buSzPct val="120000"/>
                <a:buFontTx/>
                <a:buNone/>
                <a:tabLst/>
                <a:defRPr/>
              </a:pPr>
              <a:r>
                <a:rPr kumimoji="0" lang="en-US" sz="1300" b="1" i="0" u="none" strike="noStrike" kern="0" cap="none" spc="0" normalizeH="0" baseline="0" noProof="0">
                  <a:ln>
                    <a:noFill/>
                  </a:ln>
                  <a:solidFill>
                    <a:srgbClr val="FFFFFF"/>
                  </a:solidFill>
                  <a:effectLst/>
                  <a:uLnTx/>
                  <a:uFillTx/>
                  <a:latin typeface="Arial"/>
                  <a:ea typeface="MS Mincho"/>
                  <a:cs typeface="Arial"/>
                </a:rPr>
                <a:t>Placebo</a:t>
              </a:r>
              <a:endParaRPr kumimoji="0" lang="en-US" sz="1333" b="1" i="0" u="none" strike="noStrike" kern="0" cap="none" spc="0" normalizeH="0" baseline="30000" noProof="0">
                <a:ln>
                  <a:noFill/>
                </a:ln>
                <a:solidFill>
                  <a:srgbClr val="FFFFFF"/>
                </a:solidFill>
                <a:effectLst/>
                <a:uLnTx/>
                <a:uFillTx/>
                <a:latin typeface="Arial" panose="020B0604020202020204" pitchFamily="34" charset="0"/>
                <a:ea typeface="MS Mincho" pitchFamily="49" charset="-128"/>
                <a:cs typeface="Arial" panose="020B0604020202020204" pitchFamily="34" charset="0"/>
              </a:endParaRPr>
            </a:p>
          </p:txBody>
        </p:sp>
        <p:sp>
          <p:nvSpPr>
            <p:cNvPr id="46" name="TextBox 11">
              <a:extLst>
                <a:ext uri="{FF2B5EF4-FFF2-40B4-BE49-F238E27FC236}">
                  <a16:creationId xmlns:a16="http://schemas.microsoft.com/office/drawing/2014/main" id="{E458C7A6-7AA8-BF40-AD0F-A1FCBEBBA1B1}"/>
                </a:ext>
              </a:extLst>
            </p:cNvPr>
            <p:cNvSpPr txBox="1">
              <a:spLocks noChangeArrowheads="1"/>
            </p:cNvSpPr>
            <p:nvPr/>
          </p:nvSpPr>
          <p:spPr bwMode="auto">
            <a:xfrm>
              <a:off x="6271582" y="1776221"/>
              <a:ext cx="1499304" cy="455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a:defRPr sz="2400">
                  <a:solidFill>
                    <a:schemeClr val="tx1"/>
                  </a:solidFill>
                  <a:latin typeface="Arial" charset="0"/>
                  <a:cs typeface="Arial" charset="0"/>
                </a:defRPr>
              </a:lvl1pPr>
              <a:lvl2pPr>
                <a:defRPr sz="2000">
                  <a:solidFill>
                    <a:schemeClr val="tx1"/>
                  </a:solidFill>
                  <a:latin typeface="Arial" charset="0"/>
                  <a:cs typeface="Arial" charset="0"/>
                </a:defRPr>
              </a:lvl2pPr>
              <a:lvl3pPr>
                <a:defRPr>
                  <a:solidFill>
                    <a:schemeClr val="tx1"/>
                  </a:solidFill>
                  <a:latin typeface="Arial" charset="0"/>
                  <a:cs typeface="Arial" charset="0"/>
                </a:defRPr>
              </a:lvl3pPr>
              <a:lvl4pPr>
                <a:defRPr sz="1600">
                  <a:solidFill>
                    <a:schemeClr val="tx1"/>
                  </a:solidFill>
                  <a:latin typeface="Calibri" pitchFamily="34" charset="0"/>
                  <a:cs typeface="Arial" charset="0"/>
                </a:defRPr>
              </a:lvl4pPr>
              <a:lvl5pPr>
                <a:defRPr sz="1600">
                  <a:solidFill>
                    <a:schemeClr val="tx1"/>
                  </a:solidFill>
                  <a:latin typeface="Calibri" pitchFamily="34" charset="0"/>
                  <a:cs typeface="Arial" charset="0"/>
                </a:defRPr>
              </a:lvl5pPr>
              <a:lvl6pPr fontAlgn="base">
                <a:spcAft>
                  <a:spcPct val="0"/>
                </a:spcAft>
                <a:buFont typeface="Arial" charset="0"/>
                <a:buChar char="»"/>
                <a:defRPr sz="1600">
                  <a:solidFill>
                    <a:schemeClr val="tx1"/>
                  </a:solidFill>
                  <a:latin typeface="Calibri" pitchFamily="34" charset="0"/>
                  <a:cs typeface="Arial" charset="0"/>
                </a:defRPr>
              </a:lvl6pPr>
              <a:lvl7pPr fontAlgn="base">
                <a:spcAft>
                  <a:spcPct val="0"/>
                </a:spcAft>
                <a:buFont typeface="Arial" charset="0"/>
                <a:buChar char="»"/>
                <a:defRPr sz="1600">
                  <a:solidFill>
                    <a:schemeClr val="tx1"/>
                  </a:solidFill>
                  <a:latin typeface="Calibri" pitchFamily="34" charset="0"/>
                  <a:cs typeface="Arial" charset="0"/>
                </a:defRPr>
              </a:lvl7pPr>
              <a:lvl8pPr fontAlgn="base">
                <a:spcAft>
                  <a:spcPct val="0"/>
                </a:spcAft>
                <a:buFont typeface="Arial" charset="0"/>
                <a:buChar char="»"/>
                <a:defRPr sz="1600">
                  <a:solidFill>
                    <a:schemeClr val="tx1"/>
                  </a:solidFill>
                  <a:latin typeface="Calibri" pitchFamily="34" charset="0"/>
                  <a:cs typeface="Arial" charset="0"/>
                </a:defRPr>
              </a:lvl8pPr>
              <a:lvl9pPr fontAlgn="base">
                <a:spcAft>
                  <a:spcPct val="0"/>
                </a:spcAft>
                <a:buFont typeface="Arial" charset="0"/>
                <a:buChar char="»"/>
                <a:defRPr sz="1600">
                  <a:solidFill>
                    <a:schemeClr val="tx1"/>
                  </a:solidFill>
                  <a:latin typeface="Calibri" pitchFamily="34" charset="0"/>
                  <a:cs typeface="Arial" charset="0"/>
                </a:defRPr>
              </a:lvl9pPr>
            </a:lstStyle>
            <a:p>
              <a:pPr marL="0" marR="0" lvl="0" indent="0" algn="ctr" defTabSz="914354" rtl="0" eaLnBrk="0" fontAlgn="base" latinLnBrk="0" hangingPunct="0">
                <a:lnSpc>
                  <a:spcPct val="100000"/>
                </a:lnSpc>
                <a:spcBef>
                  <a:spcPct val="0"/>
                </a:spcBef>
                <a:spcAft>
                  <a:spcPct val="0"/>
                </a:spcAft>
                <a:buClrTx/>
                <a:buSzTx/>
                <a:buFontTx/>
                <a:buNone/>
                <a:tabLst/>
                <a:defRPr/>
              </a:pPr>
              <a:r>
                <a:rPr kumimoji="0" lang="en-US" altLang="en-US" sz="1300" b="1" i="0" u="none" strike="noStrike" kern="1200" cap="none" spc="0" normalizeH="0" baseline="0" noProof="0" dirty="0">
                  <a:ln>
                    <a:noFill/>
                  </a:ln>
                  <a:solidFill>
                    <a:prstClr val="black"/>
                  </a:solidFill>
                  <a:effectLst/>
                  <a:uLnTx/>
                  <a:uFillTx/>
                  <a:latin typeface="Arial"/>
                  <a:ea typeface="MS PGothic"/>
                  <a:cs typeface="Arial"/>
                </a:rPr>
                <a:t>Primary Outcome</a:t>
              </a:r>
            </a:p>
            <a:p>
              <a:pPr marL="0" marR="0" lvl="0" indent="0" algn="ctr" defTabSz="914354" rtl="0" eaLnBrk="0" fontAlgn="base" latinLnBrk="0" hangingPunct="0">
                <a:lnSpc>
                  <a:spcPct val="100000"/>
                </a:lnSpc>
                <a:spcBef>
                  <a:spcPct val="0"/>
                </a:spcBef>
                <a:spcAft>
                  <a:spcPct val="0"/>
                </a:spcAft>
                <a:buClrTx/>
                <a:buSzTx/>
                <a:buFontTx/>
                <a:buNone/>
                <a:tabLst/>
                <a:defRPr/>
              </a:pPr>
              <a:r>
                <a:rPr kumimoji="0" lang="en-US" altLang="en-US" sz="1300" b="0" i="0" u="none" strike="noStrike" kern="1200" cap="none" spc="0" normalizeH="0" baseline="0" noProof="0" dirty="0">
                  <a:ln>
                    <a:noFill/>
                  </a:ln>
                  <a:solidFill>
                    <a:prstClr val="black"/>
                  </a:solidFill>
                  <a:effectLst/>
                  <a:uLnTx/>
                  <a:uFillTx/>
                  <a:latin typeface="Arial"/>
                  <a:ea typeface="MS PGothic"/>
                  <a:cs typeface="Arial"/>
                </a:rPr>
                <a:t>Time to recovery [ Time Frame: Day 1 through Day 29 ]</a:t>
              </a:r>
            </a:p>
          </p:txBody>
        </p:sp>
        <p:cxnSp>
          <p:nvCxnSpPr>
            <p:cNvPr id="47" name="Straight Arrow Connector 46">
              <a:extLst>
                <a:ext uri="{FF2B5EF4-FFF2-40B4-BE49-F238E27FC236}">
                  <a16:creationId xmlns:a16="http://schemas.microsoft.com/office/drawing/2014/main" id="{2FF47D45-905B-F54E-9FA5-4CD8A1C0571E}"/>
                </a:ext>
              </a:extLst>
            </p:cNvPr>
            <p:cNvCxnSpPr>
              <a:cxnSpLocks/>
            </p:cNvCxnSpPr>
            <p:nvPr/>
          </p:nvCxnSpPr>
          <p:spPr>
            <a:xfrm>
              <a:off x="5664343" y="1958044"/>
              <a:ext cx="660756" cy="0"/>
            </a:xfrm>
            <a:prstGeom prst="straightConnector1">
              <a:avLst/>
            </a:prstGeom>
            <a:ln w="12700">
              <a:solidFill>
                <a:srgbClr val="717074"/>
              </a:solidFill>
              <a:tailEnd type="diamond"/>
            </a:ln>
          </p:spPr>
          <p:style>
            <a:lnRef idx="1">
              <a:schemeClr val="accent1"/>
            </a:lnRef>
            <a:fillRef idx="0">
              <a:schemeClr val="accent1"/>
            </a:fillRef>
            <a:effectRef idx="0">
              <a:schemeClr val="accent1"/>
            </a:effectRef>
            <a:fontRef idx="minor">
              <a:schemeClr val="tx1"/>
            </a:fontRef>
          </p:style>
        </p:cxnSp>
        <p:sp>
          <p:nvSpPr>
            <p:cNvPr id="48" name="Right Bracket 47">
              <a:extLst>
                <a:ext uri="{FF2B5EF4-FFF2-40B4-BE49-F238E27FC236}">
                  <a16:creationId xmlns:a16="http://schemas.microsoft.com/office/drawing/2014/main" id="{44BDA8A2-821B-ED41-A0DE-9D00368D9957}"/>
                </a:ext>
              </a:extLst>
            </p:cNvPr>
            <p:cNvSpPr/>
            <p:nvPr/>
          </p:nvSpPr>
          <p:spPr bwMode="auto">
            <a:xfrm rot="5400000">
              <a:off x="4788711" y="1508165"/>
              <a:ext cx="93220" cy="2659794"/>
            </a:xfrm>
            <a:prstGeom prst="rightBracket">
              <a:avLst>
                <a:gd name="adj" fmla="val 0"/>
              </a:avLst>
            </a:prstGeom>
            <a:noFill/>
            <a:ln w="12700" cap="flat" cmpd="sng" algn="ctr">
              <a:solidFill>
                <a:sysClr val="windowText" lastClr="000000">
                  <a:lumMod val="50000"/>
                  <a:lumOff val="50000"/>
                </a:sysClr>
              </a:solidFill>
              <a:prstDash val="solid"/>
              <a:miter lim="800000"/>
              <a:headEnd type="none" w="med" len="med"/>
              <a:tailEnd type="none" w="med" len="med"/>
            </a:ln>
            <a:effectLst/>
          </p:spPr>
          <p:txBody>
            <a:bodyPr anchor="ctr"/>
            <a:lstStyle/>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prstClr val="black"/>
                </a:solidFill>
                <a:effectLst/>
                <a:uLnTx/>
                <a:uFillTx/>
                <a:latin typeface="Arial"/>
                <a:ea typeface="+mn-ea"/>
                <a:cs typeface="Calibri"/>
              </a:endParaRPr>
            </a:p>
          </p:txBody>
        </p:sp>
        <p:cxnSp>
          <p:nvCxnSpPr>
            <p:cNvPr id="49" name="Straight Connector 47">
              <a:extLst>
                <a:ext uri="{FF2B5EF4-FFF2-40B4-BE49-F238E27FC236}">
                  <a16:creationId xmlns:a16="http://schemas.microsoft.com/office/drawing/2014/main" id="{E7DE682C-4F39-6A49-A5C0-65BBD360FB08}"/>
                </a:ext>
              </a:extLst>
            </p:cNvPr>
            <p:cNvCxnSpPr>
              <a:cxnSpLocks noChangeShapeType="1"/>
            </p:cNvCxnSpPr>
            <p:nvPr/>
          </p:nvCxnSpPr>
          <p:spPr bwMode="auto">
            <a:xfrm>
              <a:off x="4121897" y="2780013"/>
              <a:ext cx="0" cy="87833"/>
            </a:xfrm>
            <a:prstGeom prst="line">
              <a:avLst/>
            </a:prstGeom>
            <a:noFill/>
            <a:ln w="12700" algn="ctr">
              <a:solidFill>
                <a:srgbClr val="7F7F7F"/>
              </a:solidFill>
              <a:miter lim="800000"/>
              <a:headEnd/>
              <a:tailEnd/>
            </a:ln>
            <a:extLst>
              <a:ext uri="{909E8E84-426E-40DD-AFC4-6F175D3DCCD1}">
                <a14:hiddenFill xmlns:a14="http://schemas.microsoft.com/office/drawing/2010/main">
                  <a:noFill/>
                </a14:hiddenFill>
              </a:ext>
            </a:extLst>
          </p:spPr>
        </p:cxnSp>
        <p:sp>
          <p:nvSpPr>
            <p:cNvPr id="50" name="TextBox 11">
              <a:extLst>
                <a:ext uri="{FF2B5EF4-FFF2-40B4-BE49-F238E27FC236}">
                  <a16:creationId xmlns:a16="http://schemas.microsoft.com/office/drawing/2014/main" id="{1178157B-1D6E-8447-8497-D0ABBC40B7C0}"/>
                </a:ext>
              </a:extLst>
            </p:cNvPr>
            <p:cNvSpPr txBox="1">
              <a:spLocks noChangeArrowheads="1"/>
            </p:cNvSpPr>
            <p:nvPr/>
          </p:nvSpPr>
          <p:spPr bwMode="auto">
            <a:xfrm>
              <a:off x="3413058" y="2598967"/>
              <a:ext cx="298495" cy="15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400">
                  <a:solidFill>
                    <a:schemeClr val="tx1"/>
                  </a:solidFill>
                  <a:latin typeface="Arial" charset="0"/>
                  <a:cs typeface="Arial" charset="0"/>
                </a:defRPr>
              </a:lvl1pPr>
              <a:lvl2pPr>
                <a:defRPr sz="2000">
                  <a:solidFill>
                    <a:schemeClr val="tx1"/>
                  </a:solidFill>
                  <a:latin typeface="Arial" charset="0"/>
                  <a:cs typeface="Arial" charset="0"/>
                </a:defRPr>
              </a:lvl2pPr>
              <a:lvl3pPr>
                <a:defRPr>
                  <a:solidFill>
                    <a:schemeClr val="tx1"/>
                  </a:solidFill>
                  <a:latin typeface="Arial" charset="0"/>
                  <a:cs typeface="Arial" charset="0"/>
                </a:defRPr>
              </a:lvl3pPr>
              <a:lvl4pPr>
                <a:defRPr sz="1600">
                  <a:solidFill>
                    <a:schemeClr val="tx1"/>
                  </a:solidFill>
                  <a:latin typeface="Calibri" pitchFamily="34" charset="0"/>
                  <a:cs typeface="Arial" charset="0"/>
                </a:defRPr>
              </a:lvl4pPr>
              <a:lvl5pPr>
                <a:defRPr sz="1600">
                  <a:solidFill>
                    <a:schemeClr val="tx1"/>
                  </a:solidFill>
                  <a:latin typeface="Calibri" pitchFamily="34" charset="0"/>
                  <a:cs typeface="Arial" charset="0"/>
                </a:defRPr>
              </a:lvl5pPr>
              <a:lvl6pPr fontAlgn="base">
                <a:spcAft>
                  <a:spcPct val="0"/>
                </a:spcAft>
                <a:buFont typeface="Arial" charset="0"/>
                <a:buChar char="»"/>
                <a:defRPr sz="1600">
                  <a:solidFill>
                    <a:schemeClr val="tx1"/>
                  </a:solidFill>
                  <a:latin typeface="Calibri" pitchFamily="34" charset="0"/>
                  <a:cs typeface="Arial" charset="0"/>
                </a:defRPr>
              </a:lvl6pPr>
              <a:lvl7pPr fontAlgn="base">
                <a:spcAft>
                  <a:spcPct val="0"/>
                </a:spcAft>
                <a:buFont typeface="Arial" charset="0"/>
                <a:buChar char="»"/>
                <a:defRPr sz="1600">
                  <a:solidFill>
                    <a:schemeClr val="tx1"/>
                  </a:solidFill>
                  <a:latin typeface="Calibri" pitchFamily="34" charset="0"/>
                  <a:cs typeface="Arial" charset="0"/>
                </a:defRPr>
              </a:lvl7pPr>
              <a:lvl8pPr fontAlgn="base">
                <a:spcAft>
                  <a:spcPct val="0"/>
                </a:spcAft>
                <a:buFont typeface="Arial" charset="0"/>
                <a:buChar char="»"/>
                <a:defRPr sz="1600">
                  <a:solidFill>
                    <a:schemeClr val="tx1"/>
                  </a:solidFill>
                  <a:latin typeface="Calibri" pitchFamily="34" charset="0"/>
                  <a:cs typeface="Arial" charset="0"/>
                </a:defRPr>
              </a:lvl8pPr>
              <a:lvl9pPr fontAlgn="base">
                <a:spcAft>
                  <a:spcPct val="0"/>
                </a:spcAft>
                <a:buFont typeface="Arial" charset="0"/>
                <a:buChar char="»"/>
                <a:defRPr sz="1600">
                  <a:solidFill>
                    <a:schemeClr val="tx1"/>
                  </a:solidFill>
                  <a:latin typeface="Calibri" pitchFamily="34" charset="0"/>
                  <a:cs typeface="Arial" charset="0"/>
                </a:defRPr>
              </a:lvl9pPr>
            </a:lstStyle>
            <a:p>
              <a:pPr marL="0" marR="0" lvl="0" indent="0" algn="ctr" defTabSz="914354" rtl="0" eaLnBrk="0" fontAlgn="base" latinLnBrk="0" hangingPunct="0">
                <a:lnSpc>
                  <a:spcPct val="100000"/>
                </a:lnSpc>
                <a:spcBef>
                  <a:spcPct val="0"/>
                </a:spcBef>
                <a:spcAft>
                  <a:spcPct val="0"/>
                </a:spcAft>
                <a:buClrTx/>
                <a:buSzTx/>
                <a:buFontTx/>
                <a:buNone/>
                <a:tabLst/>
                <a:defRPr/>
              </a:pPr>
              <a:r>
                <a:rPr kumimoji="0" lang="en-US" altLang="en-US" sz="1333" b="1" i="0" u="none" strike="noStrike" kern="1200" cap="none" spc="0" normalizeH="0" baseline="0" noProof="0">
                  <a:ln>
                    <a:noFill/>
                  </a:ln>
                  <a:solidFill>
                    <a:srgbClr val="000000">
                      <a:lumMod val="65000"/>
                      <a:lumOff val="35000"/>
                    </a:srgbClr>
                  </a:solidFill>
                  <a:effectLst/>
                  <a:uLnTx/>
                  <a:uFillTx/>
                  <a:latin typeface="Arial" charset="0"/>
                  <a:ea typeface="MS PGothic" pitchFamily="34" charset="-128"/>
                  <a:cs typeface="Arial" charset="0"/>
                </a:rPr>
                <a:t>Day</a:t>
              </a:r>
            </a:p>
          </p:txBody>
        </p:sp>
        <p:cxnSp>
          <p:nvCxnSpPr>
            <p:cNvPr id="51" name="Straight Connector 47">
              <a:extLst>
                <a:ext uri="{FF2B5EF4-FFF2-40B4-BE49-F238E27FC236}">
                  <a16:creationId xmlns:a16="http://schemas.microsoft.com/office/drawing/2014/main" id="{32E42E76-236C-C041-B060-10FE94DE3A8C}"/>
                </a:ext>
              </a:extLst>
            </p:cNvPr>
            <p:cNvCxnSpPr>
              <a:cxnSpLocks noChangeShapeType="1"/>
            </p:cNvCxnSpPr>
            <p:nvPr/>
          </p:nvCxnSpPr>
          <p:spPr bwMode="auto">
            <a:xfrm>
              <a:off x="5382009" y="2791449"/>
              <a:ext cx="0" cy="87833"/>
            </a:xfrm>
            <a:prstGeom prst="line">
              <a:avLst/>
            </a:prstGeom>
            <a:noFill/>
            <a:ln w="12700" algn="ctr">
              <a:solidFill>
                <a:srgbClr val="7F7F7F"/>
              </a:solidFill>
              <a:miter lim="800000"/>
              <a:headEnd/>
              <a:tailEnd/>
            </a:ln>
            <a:extLst>
              <a:ext uri="{909E8E84-426E-40DD-AFC4-6F175D3DCCD1}">
                <a14:hiddenFill xmlns:a14="http://schemas.microsoft.com/office/drawing/2010/main">
                  <a:noFill/>
                </a14:hiddenFill>
              </a:ext>
            </a:extLst>
          </p:spPr>
        </p:cxnSp>
        <p:grpSp>
          <p:nvGrpSpPr>
            <p:cNvPr id="52" name="Group 51">
              <a:extLst>
                <a:ext uri="{FF2B5EF4-FFF2-40B4-BE49-F238E27FC236}">
                  <a16:creationId xmlns:a16="http://schemas.microsoft.com/office/drawing/2014/main" id="{D7B85B6D-8314-9142-92B8-94326209DFB8}"/>
                </a:ext>
              </a:extLst>
            </p:cNvPr>
            <p:cNvGrpSpPr/>
            <p:nvPr/>
          </p:nvGrpSpPr>
          <p:grpSpPr>
            <a:xfrm>
              <a:off x="5841096" y="2836799"/>
              <a:ext cx="75097" cy="70556"/>
              <a:chOff x="8885438" y="5429078"/>
              <a:chExt cx="100126" cy="94073"/>
            </a:xfrm>
          </p:grpSpPr>
          <p:cxnSp>
            <p:nvCxnSpPr>
              <p:cNvPr id="56" name="Straight Connector 55">
                <a:extLst>
                  <a:ext uri="{FF2B5EF4-FFF2-40B4-BE49-F238E27FC236}">
                    <a16:creationId xmlns:a16="http://schemas.microsoft.com/office/drawing/2014/main" id="{86EE9B2A-BF84-5846-9E44-E9BB96DBAAA3}"/>
                  </a:ext>
                </a:extLst>
              </p:cNvPr>
              <p:cNvCxnSpPr>
                <a:cxnSpLocks/>
              </p:cNvCxnSpPr>
              <p:nvPr/>
            </p:nvCxnSpPr>
            <p:spPr>
              <a:xfrm flipH="1">
                <a:off x="8927939" y="5429078"/>
                <a:ext cx="57625" cy="8503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E140454-BBF0-0C4D-B2BD-812D9093513D}"/>
                  </a:ext>
                </a:extLst>
              </p:cNvPr>
              <p:cNvCxnSpPr>
                <a:cxnSpLocks/>
              </p:cNvCxnSpPr>
              <p:nvPr/>
            </p:nvCxnSpPr>
            <p:spPr>
              <a:xfrm flipH="1">
                <a:off x="8885438" y="5438121"/>
                <a:ext cx="57625" cy="8503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grpSp>
        <p:sp>
          <p:nvSpPr>
            <p:cNvPr id="53" name="TextBox 11">
              <a:extLst>
                <a:ext uri="{FF2B5EF4-FFF2-40B4-BE49-F238E27FC236}">
                  <a16:creationId xmlns:a16="http://schemas.microsoft.com/office/drawing/2014/main" id="{68A58DCC-B5FD-B541-9520-CAC584F19A0E}"/>
                </a:ext>
              </a:extLst>
            </p:cNvPr>
            <p:cNvSpPr txBox="1">
              <a:spLocks noChangeArrowheads="1"/>
            </p:cNvSpPr>
            <p:nvPr/>
          </p:nvSpPr>
          <p:spPr bwMode="auto">
            <a:xfrm>
              <a:off x="6101098" y="2615772"/>
              <a:ext cx="1282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400">
                  <a:solidFill>
                    <a:schemeClr val="tx1"/>
                  </a:solidFill>
                  <a:latin typeface="Arial" charset="0"/>
                  <a:cs typeface="Arial" charset="0"/>
                </a:defRPr>
              </a:lvl1pPr>
              <a:lvl2pPr>
                <a:defRPr sz="2000">
                  <a:solidFill>
                    <a:schemeClr val="tx1"/>
                  </a:solidFill>
                  <a:latin typeface="Arial" charset="0"/>
                  <a:cs typeface="Arial" charset="0"/>
                </a:defRPr>
              </a:lvl2pPr>
              <a:lvl3pPr>
                <a:defRPr>
                  <a:solidFill>
                    <a:schemeClr val="tx1"/>
                  </a:solidFill>
                  <a:latin typeface="Arial" charset="0"/>
                  <a:cs typeface="Arial" charset="0"/>
                </a:defRPr>
              </a:lvl3pPr>
              <a:lvl4pPr>
                <a:defRPr sz="1600">
                  <a:solidFill>
                    <a:schemeClr val="tx1"/>
                  </a:solidFill>
                  <a:latin typeface="Calibri" pitchFamily="34" charset="0"/>
                  <a:cs typeface="Arial" charset="0"/>
                </a:defRPr>
              </a:lvl4pPr>
              <a:lvl5pPr>
                <a:defRPr sz="1600">
                  <a:solidFill>
                    <a:schemeClr val="tx1"/>
                  </a:solidFill>
                  <a:latin typeface="Calibri" pitchFamily="34" charset="0"/>
                  <a:cs typeface="Arial" charset="0"/>
                </a:defRPr>
              </a:lvl5pPr>
              <a:lvl6pPr fontAlgn="base">
                <a:spcAft>
                  <a:spcPct val="0"/>
                </a:spcAft>
                <a:buFont typeface="Arial" charset="0"/>
                <a:buChar char="»"/>
                <a:defRPr sz="1600">
                  <a:solidFill>
                    <a:schemeClr val="tx1"/>
                  </a:solidFill>
                  <a:latin typeface="Calibri" pitchFamily="34" charset="0"/>
                  <a:cs typeface="Arial" charset="0"/>
                </a:defRPr>
              </a:lvl6pPr>
              <a:lvl7pPr fontAlgn="base">
                <a:spcAft>
                  <a:spcPct val="0"/>
                </a:spcAft>
                <a:buFont typeface="Arial" charset="0"/>
                <a:buChar char="»"/>
                <a:defRPr sz="1600">
                  <a:solidFill>
                    <a:schemeClr val="tx1"/>
                  </a:solidFill>
                  <a:latin typeface="Calibri" pitchFamily="34" charset="0"/>
                  <a:cs typeface="Arial" charset="0"/>
                </a:defRPr>
              </a:lvl7pPr>
              <a:lvl8pPr fontAlgn="base">
                <a:spcAft>
                  <a:spcPct val="0"/>
                </a:spcAft>
                <a:buFont typeface="Arial" charset="0"/>
                <a:buChar char="»"/>
                <a:defRPr sz="1600">
                  <a:solidFill>
                    <a:schemeClr val="tx1"/>
                  </a:solidFill>
                  <a:latin typeface="Calibri" pitchFamily="34" charset="0"/>
                  <a:cs typeface="Arial" charset="0"/>
                </a:defRPr>
              </a:lvl8pPr>
              <a:lvl9pPr fontAlgn="base">
                <a:spcAft>
                  <a:spcPct val="0"/>
                </a:spcAft>
                <a:buFont typeface="Arial" charset="0"/>
                <a:buChar char="»"/>
                <a:defRPr sz="1600">
                  <a:solidFill>
                    <a:schemeClr val="tx1"/>
                  </a:solidFill>
                  <a:latin typeface="Calibri" pitchFamily="34" charset="0"/>
                  <a:cs typeface="Arial" charset="0"/>
                </a:defRPr>
              </a:lvl9pPr>
            </a:lstStyle>
            <a:p>
              <a:pPr marL="0" marR="0" lvl="0" indent="0" algn="ctr" defTabSz="914354"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lumMod val="65000"/>
                      <a:lumOff val="35000"/>
                    </a:srgbClr>
                  </a:solidFill>
                  <a:effectLst/>
                  <a:uLnTx/>
                  <a:uFillTx/>
                  <a:latin typeface="Arial" charset="0"/>
                  <a:ea typeface="MS PGothic" pitchFamily="34" charset="-128"/>
                  <a:cs typeface="Arial" charset="0"/>
                </a:rPr>
                <a:t>28</a:t>
              </a:r>
            </a:p>
          </p:txBody>
        </p:sp>
        <p:sp>
          <p:nvSpPr>
            <p:cNvPr id="54" name="TextBox 11">
              <a:extLst>
                <a:ext uri="{FF2B5EF4-FFF2-40B4-BE49-F238E27FC236}">
                  <a16:creationId xmlns:a16="http://schemas.microsoft.com/office/drawing/2014/main" id="{9B9D3B7B-F773-DC4B-960B-F75E8C3B38FE}"/>
                </a:ext>
              </a:extLst>
            </p:cNvPr>
            <p:cNvSpPr txBox="1">
              <a:spLocks noChangeArrowheads="1"/>
            </p:cNvSpPr>
            <p:nvPr/>
          </p:nvSpPr>
          <p:spPr bwMode="auto">
            <a:xfrm>
              <a:off x="3996090" y="2614392"/>
              <a:ext cx="240451"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400">
                  <a:solidFill>
                    <a:schemeClr val="tx1"/>
                  </a:solidFill>
                  <a:latin typeface="Arial" charset="0"/>
                  <a:cs typeface="Arial" charset="0"/>
                </a:defRPr>
              </a:lvl1pPr>
              <a:lvl2pPr>
                <a:defRPr sz="2000">
                  <a:solidFill>
                    <a:schemeClr val="tx1"/>
                  </a:solidFill>
                  <a:latin typeface="Arial" charset="0"/>
                  <a:cs typeface="Arial" charset="0"/>
                </a:defRPr>
              </a:lvl2pPr>
              <a:lvl3pPr>
                <a:defRPr>
                  <a:solidFill>
                    <a:schemeClr val="tx1"/>
                  </a:solidFill>
                  <a:latin typeface="Arial" charset="0"/>
                  <a:cs typeface="Arial" charset="0"/>
                </a:defRPr>
              </a:lvl3pPr>
              <a:lvl4pPr>
                <a:defRPr sz="1600">
                  <a:solidFill>
                    <a:schemeClr val="tx1"/>
                  </a:solidFill>
                  <a:latin typeface="Calibri" pitchFamily="34" charset="0"/>
                  <a:cs typeface="Arial" charset="0"/>
                </a:defRPr>
              </a:lvl4pPr>
              <a:lvl5pPr>
                <a:defRPr sz="1600">
                  <a:solidFill>
                    <a:schemeClr val="tx1"/>
                  </a:solidFill>
                  <a:latin typeface="Calibri" pitchFamily="34" charset="0"/>
                  <a:cs typeface="Arial" charset="0"/>
                </a:defRPr>
              </a:lvl5pPr>
              <a:lvl6pPr fontAlgn="base">
                <a:spcAft>
                  <a:spcPct val="0"/>
                </a:spcAft>
                <a:buFont typeface="Arial" charset="0"/>
                <a:buChar char="»"/>
                <a:defRPr sz="1600">
                  <a:solidFill>
                    <a:schemeClr val="tx1"/>
                  </a:solidFill>
                  <a:latin typeface="Calibri" pitchFamily="34" charset="0"/>
                  <a:cs typeface="Arial" charset="0"/>
                </a:defRPr>
              </a:lvl6pPr>
              <a:lvl7pPr fontAlgn="base">
                <a:spcAft>
                  <a:spcPct val="0"/>
                </a:spcAft>
                <a:buFont typeface="Arial" charset="0"/>
                <a:buChar char="»"/>
                <a:defRPr sz="1600">
                  <a:solidFill>
                    <a:schemeClr val="tx1"/>
                  </a:solidFill>
                  <a:latin typeface="Calibri" pitchFamily="34" charset="0"/>
                  <a:cs typeface="Arial" charset="0"/>
                </a:defRPr>
              </a:lvl7pPr>
              <a:lvl8pPr fontAlgn="base">
                <a:spcAft>
                  <a:spcPct val="0"/>
                </a:spcAft>
                <a:buFont typeface="Arial" charset="0"/>
                <a:buChar char="»"/>
                <a:defRPr sz="1600">
                  <a:solidFill>
                    <a:schemeClr val="tx1"/>
                  </a:solidFill>
                  <a:latin typeface="Calibri" pitchFamily="34" charset="0"/>
                  <a:cs typeface="Arial" charset="0"/>
                </a:defRPr>
              </a:lvl8pPr>
              <a:lvl9pPr fontAlgn="base">
                <a:spcAft>
                  <a:spcPct val="0"/>
                </a:spcAft>
                <a:buFont typeface="Arial" charset="0"/>
                <a:buChar char="»"/>
                <a:defRPr sz="1600">
                  <a:solidFill>
                    <a:schemeClr val="tx1"/>
                  </a:solidFill>
                  <a:latin typeface="Calibri" pitchFamily="34" charset="0"/>
                  <a:cs typeface="Arial" charset="0"/>
                </a:defRPr>
              </a:lvl9pPr>
            </a:lstStyle>
            <a:p>
              <a:pPr marL="0" marR="0" lvl="0" indent="0" algn="ctr" defTabSz="914354"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lumMod val="65000"/>
                      <a:lumOff val="35000"/>
                    </a:srgbClr>
                  </a:solidFill>
                  <a:effectLst/>
                  <a:uLnTx/>
                  <a:uFillTx/>
                  <a:latin typeface="Arial" charset="0"/>
                  <a:ea typeface="MS PGothic" pitchFamily="34" charset="-128"/>
                  <a:cs typeface="Arial" charset="0"/>
                </a:rPr>
                <a:t>1</a:t>
              </a:r>
            </a:p>
          </p:txBody>
        </p:sp>
        <p:sp>
          <p:nvSpPr>
            <p:cNvPr id="55" name="TextBox 11">
              <a:extLst>
                <a:ext uri="{FF2B5EF4-FFF2-40B4-BE49-F238E27FC236}">
                  <a16:creationId xmlns:a16="http://schemas.microsoft.com/office/drawing/2014/main" id="{D9AA3B74-A5DC-8C47-B5B5-947059BD71B3}"/>
                </a:ext>
              </a:extLst>
            </p:cNvPr>
            <p:cNvSpPr txBox="1">
              <a:spLocks noChangeArrowheads="1"/>
            </p:cNvSpPr>
            <p:nvPr/>
          </p:nvSpPr>
          <p:spPr bwMode="auto">
            <a:xfrm>
              <a:off x="5242347" y="2614392"/>
              <a:ext cx="240451"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400">
                  <a:solidFill>
                    <a:schemeClr val="tx1"/>
                  </a:solidFill>
                  <a:latin typeface="Arial" charset="0"/>
                  <a:cs typeface="Arial" charset="0"/>
                </a:defRPr>
              </a:lvl1pPr>
              <a:lvl2pPr>
                <a:defRPr sz="2000">
                  <a:solidFill>
                    <a:schemeClr val="tx1"/>
                  </a:solidFill>
                  <a:latin typeface="Arial" charset="0"/>
                  <a:cs typeface="Arial" charset="0"/>
                </a:defRPr>
              </a:lvl2pPr>
              <a:lvl3pPr>
                <a:defRPr>
                  <a:solidFill>
                    <a:schemeClr val="tx1"/>
                  </a:solidFill>
                  <a:latin typeface="Arial" charset="0"/>
                  <a:cs typeface="Arial" charset="0"/>
                </a:defRPr>
              </a:lvl3pPr>
              <a:lvl4pPr>
                <a:defRPr sz="1600">
                  <a:solidFill>
                    <a:schemeClr val="tx1"/>
                  </a:solidFill>
                  <a:latin typeface="Calibri" pitchFamily="34" charset="0"/>
                  <a:cs typeface="Arial" charset="0"/>
                </a:defRPr>
              </a:lvl4pPr>
              <a:lvl5pPr>
                <a:defRPr sz="1600">
                  <a:solidFill>
                    <a:schemeClr val="tx1"/>
                  </a:solidFill>
                  <a:latin typeface="Calibri" pitchFamily="34" charset="0"/>
                  <a:cs typeface="Arial" charset="0"/>
                </a:defRPr>
              </a:lvl5pPr>
              <a:lvl6pPr fontAlgn="base">
                <a:spcAft>
                  <a:spcPct val="0"/>
                </a:spcAft>
                <a:buFont typeface="Arial" charset="0"/>
                <a:buChar char="»"/>
                <a:defRPr sz="1600">
                  <a:solidFill>
                    <a:schemeClr val="tx1"/>
                  </a:solidFill>
                  <a:latin typeface="Calibri" pitchFamily="34" charset="0"/>
                  <a:cs typeface="Arial" charset="0"/>
                </a:defRPr>
              </a:lvl6pPr>
              <a:lvl7pPr fontAlgn="base">
                <a:spcAft>
                  <a:spcPct val="0"/>
                </a:spcAft>
                <a:buFont typeface="Arial" charset="0"/>
                <a:buChar char="»"/>
                <a:defRPr sz="1600">
                  <a:solidFill>
                    <a:schemeClr val="tx1"/>
                  </a:solidFill>
                  <a:latin typeface="Calibri" pitchFamily="34" charset="0"/>
                  <a:cs typeface="Arial" charset="0"/>
                </a:defRPr>
              </a:lvl7pPr>
              <a:lvl8pPr fontAlgn="base">
                <a:spcAft>
                  <a:spcPct val="0"/>
                </a:spcAft>
                <a:buFont typeface="Arial" charset="0"/>
                <a:buChar char="»"/>
                <a:defRPr sz="1600">
                  <a:solidFill>
                    <a:schemeClr val="tx1"/>
                  </a:solidFill>
                  <a:latin typeface="Calibri" pitchFamily="34" charset="0"/>
                  <a:cs typeface="Arial" charset="0"/>
                </a:defRPr>
              </a:lvl8pPr>
              <a:lvl9pPr fontAlgn="base">
                <a:spcAft>
                  <a:spcPct val="0"/>
                </a:spcAft>
                <a:buFont typeface="Arial" charset="0"/>
                <a:buChar char="»"/>
                <a:defRPr sz="1600">
                  <a:solidFill>
                    <a:schemeClr val="tx1"/>
                  </a:solidFill>
                  <a:latin typeface="Calibri" pitchFamily="34" charset="0"/>
                  <a:cs typeface="Arial" charset="0"/>
                </a:defRPr>
              </a:lvl9pPr>
            </a:lstStyle>
            <a:p>
              <a:pPr marL="0" marR="0" lvl="0" indent="0" algn="ctr" defTabSz="914354"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lumMod val="65000"/>
                      <a:lumOff val="35000"/>
                    </a:srgbClr>
                  </a:solidFill>
                  <a:effectLst/>
                  <a:uLnTx/>
                  <a:uFillTx/>
                  <a:latin typeface="Arial" charset="0"/>
                  <a:ea typeface="MS PGothic" pitchFamily="34" charset="-128"/>
                  <a:cs typeface="Arial" charset="0"/>
                </a:rPr>
                <a:t>10</a:t>
              </a:r>
            </a:p>
          </p:txBody>
        </p:sp>
      </p:grpSp>
      <p:sp>
        <p:nvSpPr>
          <p:cNvPr id="58" name="Rounded Rectangle 13">
            <a:extLst>
              <a:ext uri="{FF2B5EF4-FFF2-40B4-BE49-F238E27FC236}">
                <a16:creationId xmlns:a16="http://schemas.microsoft.com/office/drawing/2014/main" id="{79B6ED13-55F8-D042-9584-033F4831E40C}"/>
              </a:ext>
            </a:extLst>
          </p:cNvPr>
          <p:cNvSpPr/>
          <p:nvPr/>
        </p:nvSpPr>
        <p:spPr bwMode="auto">
          <a:xfrm>
            <a:off x="3787053" y="3021733"/>
            <a:ext cx="886941" cy="548640"/>
          </a:xfrm>
          <a:prstGeom prst="rect">
            <a:avLst/>
          </a:prstGeom>
          <a:solidFill>
            <a:schemeClr val="tx1">
              <a:lumMod val="65000"/>
              <a:lumOff val="35000"/>
            </a:schemeClr>
          </a:solidFill>
          <a:ln w="19050" cap="flat" cmpd="sng" algn="ctr">
            <a:noFill/>
            <a:prstDash val="solid"/>
            <a:miter lim="800000"/>
          </a:ln>
          <a:effectLst/>
        </p:spPr>
        <p:txBody>
          <a:bodyPr anchor="ctr"/>
          <a:lstStyle/>
          <a:p>
            <a:pPr marL="0" marR="0" lvl="0" indent="0" algn="ctr" defTabSz="914354" rtl="0" eaLnBrk="0" fontAlgn="base" latinLnBrk="0" hangingPunct="0">
              <a:lnSpc>
                <a:spcPct val="100000"/>
              </a:lnSpc>
              <a:spcBef>
                <a:spcPct val="0"/>
              </a:spcBef>
              <a:spcAft>
                <a:spcPct val="0"/>
              </a:spcAft>
              <a:buClr>
                <a:srgbClr val="990000"/>
              </a:buClr>
              <a:buSzPct val="120000"/>
              <a:buFontTx/>
              <a:buNone/>
              <a:tabLst/>
              <a:defRPr/>
            </a:pPr>
            <a:r>
              <a:rPr kumimoji="0" lang="en-US" sz="1400" b="0" i="0" u="none" strike="noStrike" kern="0" cap="none" spc="0" normalizeH="0" baseline="0" noProof="0">
                <a:ln>
                  <a:noFill/>
                </a:ln>
                <a:solidFill>
                  <a:srgbClr val="FFFFFF"/>
                </a:solidFill>
                <a:effectLst/>
                <a:uLnTx/>
                <a:uFillTx/>
                <a:latin typeface="Arial"/>
                <a:ea typeface="MS Mincho"/>
                <a:cs typeface="Arial"/>
              </a:rPr>
              <a:t>n=800+</a:t>
            </a:r>
            <a:r>
              <a:rPr kumimoji="0" lang="en-US" sz="1400" b="0" i="0" u="none" strike="noStrike" kern="0" cap="none" spc="0" normalizeH="0" baseline="30000" noProof="0">
                <a:ln>
                  <a:noFill/>
                </a:ln>
                <a:solidFill>
                  <a:srgbClr val="FFFFFF"/>
                </a:solidFill>
                <a:effectLst/>
                <a:uLnTx/>
                <a:uFillTx/>
                <a:latin typeface="Arial"/>
                <a:ea typeface="MS Mincho"/>
                <a:cs typeface="Arial"/>
              </a:rPr>
              <a:t>†</a:t>
            </a:r>
            <a:endParaRPr kumimoji="0" lang="en-US" sz="1400" b="0" i="0" u="none" strike="noStrike" kern="0" cap="none" spc="0" normalizeH="0" baseline="30000" noProof="0">
              <a:ln>
                <a:noFill/>
              </a:ln>
              <a:solidFill>
                <a:srgbClr val="FFFFFF"/>
              </a:solidFill>
              <a:effectLst/>
              <a:uLnTx/>
              <a:uFillTx/>
              <a:latin typeface="Arial" panose="020B0604020202020204" pitchFamily="34" charset="0"/>
              <a:ea typeface="MS Mincho" pitchFamily="49" charset="-128"/>
              <a:cs typeface="Arial" panose="020B0604020202020204" pitchFamily="34" charset="0"/>
            </a:endParaRPr>
          </a:p>
        </p:txBody>
      </p:sp>
      <p:sp>
        <p:nvSpPr>
          <p:cNvPr id="3" name="Rectangle 2">
            <a:extLst>
              <a:ext uri="{FF2B5EF4-FFF2-40B4-BE49-F238E27FC236}">
                <a16:creationId xmlns:a16="http://schemas.microsoft.com/office/drawing/2014/main" id="{B70E8BDB-88F5-42BB-BC81-1E91A47BABC0}"/>
              </a:ext>
            </a:extLst>
          </p:cNvPr>
          <p:cNvSpPr/>
          <p:nvPr/>
        </p:nvSpPr>
        <p:spPr>
          <a:xfrm>
            <a:off x="751487" y="1389358"/>
            <a:ext cx="10522756" cy="379656"/>
          </a:xfrm>
          <a:prstGeom prst="rect">
            <a:avLst/>
          </a:prstGeom>
        </p:spPr>
        <p:txBody>
          <a:bodyPr wrap="square">
            <a:spAutoFit/>
          </a:bodyPr>
          <a:lstStyle/>
          <a:p>
            <a:pPr marL="0" marR="0" lvl="0" indent="0" algn="ctr" defTabSz="914354" rtl="0" eaLnBrk="0" fontAlgn="base" latinLnBrk="0" hangingPunct="0">
              <a:lnSpc>
                <a:spcPct val="100000"/>
              </a:lnSpc>
              <a:spcBef>
                <a:spcPts val="800"/>
              </a:spcBef>
              <a:spcAft>
                <a:spcPct val="0"/>
              </a:spcAft>
              <a:buClrTx/>
              <a:buSzTx/>
              <a:buFontTx/>
              <a:buNone/>
              <a:tabLst/>
              <a:defRPr/>
            </a:pPr>
            <a:r>
              <a:rPr kumimoji="0" lang="en-US" sz="1867"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Phase 3 adaptive, randomized, double-blind, placebo-controlled, multicenter global trial</a:t>
            </a:r>
          </a:p>
        </p:txBody>
      </p:sp>
      <p:sp>
        <p:nvSpPr>
          <p:cNvPr id="6" name="TextBox 5">
            <a:extLst>
              <a:ext uri="{FF2B5EF4-FFF2-40B4-BE49-F238E27FC236}">
                <a16:creationId xmlns:a16="http://schemas.microsoft.com/office/drawing/2014/main" id="{7E4D9FD5-C248-431E-93A2-D9405CA7C0DB}"/>
              </a:ext>
            </a:extLst>
          </p:cNvPr>
          <p:cNvSpPr txBox="1"/>
          <p:nvPr/>
        </p:nvSpPr>
        <p:spPr>
          <a:xfrm>
            <a:off x="609600" y="6228081"/>
            <a:ext cx="6719455" cy="553998"/>
          </a:xfrm>
          <a:prstGeom prst="rect">
            <a:avLst/>
          </a:prstGeom>
          <a:noFill/>
        </p:spPr>
        <p:txBody>
          <a:bodyPr wrap="square" lIns="0" tIns="0" rIns="0" bIns="0" rtlCol="0">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charset="0"/>
                <a:ea typeface="+mn-ea"/>
                <a:cs typeface="+mn-cs"/>
              </a:rPr>
              <a:t>* Illness of any duration</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charset="0"/>
                <a:ea typeface="+mn-ea"/>
                <a:cs typeface="+mn-cs"/>
              </a:rPr>
              <a:t>** Evidence of rales/crackles on exam</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Arial"/>
                <a:ea typeface="MS Mincho"/>
                <a:cs typeface="Arial"/>
              </a:rPr>
              <a:t>†Sample size may be re-calculated if any additional therapeutic arms are added</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charset="0"/>
                <a:ea typeface="+mn-ea"/>
                <a:cs typeface="+mn-cs"/>
              </a:rPr>
              <a:t>For complete details of the trial, please go to clinicaltrials.gov</a:t>
            </a:r>
          </a:p>
          <a:p>
            <a:pPr marL="0" marR="0" lvl="0" indent="0" algn="l" defTabSz="914400" rtl="0" eaLnBrk="0" fontAlgn="base" latinLnBrk="0" hangingPunct="0">
              <a:lnSpc>
                <a:spcPct val="90000"/>
              </a:lnSpc>
              <a:spcBef>
                <a:spcPct val="0"/>
              </a:spcBef>
              <a:spcAft>
                <a:spcPct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5" name="Rectangle 4">
            <a:extLst>
              <a:ext uri="{FF2B5EF4-FFF2-40B4-BE49-F238E27FC236}">
                <a16:creationId xmlns:a16="http://schemas.microsoft.com/office/drawing/2014/main" id="{2B04B207-B9B1-43FC-B333-CD6A29384137}"/>
              </a:ext>
            </a:extLst>
          </p:cNvPr>
          <p:cNvSpPr/>
          <p:nvPr/>
        </p:nvSpPr>
        <p:spPr>
          <a:xfrm>
            <a:off x="592300" y="1857621"/>
            <a:ext cx="3059721" cy="4359060"/>
          </a:xfrm>
          <a:prstGeom prst="rect">
            <a:avLst/>
          </a:prstGeom>
          <a:noFill/>
          <a:ln w="635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Arrow: Curved Up 8">
            <a:extLst>
              <a:ext uri="{FF2B5EF4-FFF2-40B4-BE49-F238E27FC236}">
                <a16:creationId xmlns:a16="http://schemas.microsoft.com/office/drawing/2014/main" id="{9E7C04AC-2945-4F07-BF34-37CC6E341EEC}"/>
              </a:ext>
            </a:extLst>
          </p:cNvPr>
          <p:cNvSpPr/>
          <p:nvPr/>
        </p:nvSpPr>
        <p:spPr>
          <a:xfrm rot="16200000">
            <a:off x="7916603" y="2128574"/>
            <a:ext cx="867259" cy="683525"/>
          </a:xfrm>
          <a:prstGeom prst="curvedUpArrow">
            <a:avLst/>
          </a:prstGeom>
          <a:solidFill>
            <a:schemeClr val="bg2">
              <a:lumMod val="9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Arrow: Curved Up 58">
            <a:extLst>
              <a:ext uri="{FF2B5EF4-FFF2-40B4-BE49-F238E27FC236}">
                <a16:creationId xmlns:a16="http://schemas.microsoft.com/office/drawing/2014/main" id="{B65BF07A-CF9B-4664-808F-E22CC965BF7E}"/>
              </a:ext>
            </a:extLst>
          </p:cNvPr>
          <p:cNvSpPr/>
          <p:nvPr/>
        </p:nvSpPr>
        <p:spPr>
          <a:xfrm rot="5962090">
            <a:off x="4105358" y="2149388"/>
            <a:ext cx="934807" cy="683525"/>
          </a:xfrm>
          <a:prstGeom prst="curvedUpArrow">
            <a:avLst/>
          </a:prstGeom>
          <a:solidFill>
            <a:schemeClr val="bg2">
              <a:lumMod val="9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0" name="Arrow: Left 9">
            <a:extLst>
              <a:ext uri="{FF2B5EF4-FFF2-40B4-BE49-F238E27FC236}">
                <a16:creationId xmlns:a16="http://schemas.microsoft.com/office/drawing/2014/main" id="{8CC97186-8B24-4C03-BF68-E16B361C6A35}"/>
              </a:ext>
            </a:extLst>
          </p:cNvPr>
          <p:cNvSpPr/>
          <p:nvPr/>
        </p:nvSpPr>
        <p:spPr>
          <a:xfrm>
            <a:off x="6248068" y="2029111"/>
            <a:ext cx="495051" cy="249299"/>
          </a:xfrm>
          <a:prstGeom prst="leftArrow">
            <a:avLst/>
          </a:prstGeom>
          <a:solidFill>
            <a:schemeClr val="bg2">
              <a:lumMod val="90000"/>
            </a:schemeClr>
          </a:solidFill>
          <a:ln w="19050">
            <a:solidFill>
              <a:schemeClr val="bg1">
                <a:lumMod val="6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7" name="TextBox 36">
            <a:extLst>
              <a:ext uri="{FF2B5EF4-FFF2-40B4-BE49-F238E27FC236}">
                <a16:creationId xmlns:a16="http://schemas.microsoft.com/office/drawing/2014/main" id="{F2AE3638-4022-449B-B1C1-480404A758AB}"/>
              </a:ext>
            </a:extLst>
          </p:cNvPr>
          <p:cNvSpPr txBox="1"/>
          <p:nvPr/>
        </p:nvSpPr>
        <p:spPr>
          <a:xfrm>
            <a:off x="6683737" y="2033999"/>
            <a:ext cx="1121056" cy="221599"/>
          </a:xfrm>
          <a:prstGeom prst="rect">
            <a:avLst/>
          </a:prstGeom>
          <a:solidFill>
            <a:schemeClr val="tx1">
              <a:lumMod val="65000"/>
              <a:lumOff val="35000"/>
            </a:schemeClr>
          </a:solidFill>
        </p:spPr>
        <p:txBody>
          <a:bodyPr wrap="square" lIns="0" tIns="0" rIns="0" bIns="0" rtlCol="0">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Arial" charset="0"/>
                <a:ea typeface="+mn-ea"/>
                <a:cs typeface="+mn-cs"/>
              </a:rPr>
              <a:t>Review</a:t>
            </a:r>
            <a:endParaRPr kumimoji="0" lang="en-US" sz="1800" b="0" i="0" u="none" strike="noStrike" kern="1200" cap="none" spc="0" normalizeH="0" baseline="0" noProof="0">
              <a:ln>
                <a:noFill/>
              </a:ln>
              <a:solidFill>
                <a:prstClr val="white"/>
              </a:solidFill>
              <a:effectLst/>
              <a:uLnTx/>
              <a:uFillTx/>
              <a:latin typeface="Arial" charset="0"/>
              <a:ea typeface="+mn-ea"/>
              <a:cs typeface="+mn-cs"/>
            </a:endParaRPr>
          </a:p>
        </p:txBody>
      </p:sp>
      <p:sp>
        <p:nvSpPr>
          <p:cNvPr id="7" name="TextBox 6">
            <a:extLst>
              <a:ext uri="{FF2B5EF4-FFF2-40B4-BE49-F238E27FC236}">
                <a16:creationId xmlns:a16="http://schemas.microsoft.com/office/drawing/2014/main" id="{9E82A3C8-B709-4F77-A46E-C1D69B2567B4}"/>
              </a:ext>
            </a:extLst>
          </p:cNvPr>
          <p:cNvSpPr txBox="1"/>
          <p:nvPr/>
        </p:nvSpPr>
        <p:spPr>
          <a:xfrm>
            <a:off x="4864440" y="1792207"/>
            <a:ext cx="1615619" cy="747897"/>
          </a:xfrm>
          <a:prstGeom prst="rect">
            <a:avLst/>
          </a:prstGeom>
          <a:solidFill>
            <a:schemeClr val="tx1">
              <a:lumMod val="65000"/>
              <a:lumOff val="35000"/>
            </a:schemeClr>
          </a:solidFill>
        </p:spPr>
        <p:txBody>
          <a:bodyPr wrap="square" lIns="0" tIns="0" rIns="0" bIns="0" rtlCol="0">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Arial" charset="0"/>
                <a:ea typeface="+mn-ea"/>
                <a:cs typeface="+mn-cs"/>
              </a:rPr>
              <a:t>Adapt </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charset="0"/>
                <a:ea typeface="+mn-ea"/>
                <a:cs typeface="+mn-cs"/>
              </a:rPr>
              <a:t>Therapy intervention and control may change </a:t>
            </a:r>
            <a:endParaRPr kumimoji="0" lang="en-US" sz="1600" b="0" i="0" u="none" strike="noStrike" kern="1200" cap="none" spc="0" normalizeH="0" baseline="0" noProof="0">
              <a:ln>
                <a:noFill/>
              </a:ln>
              <a:solidFill>
                <a:prstClr val="white"/>
              </a:solidFill>
              <a:effectLst/>
              <a:uLnTx/>
              <a:uFillTx/>
              <a:latin typeface="Arial" charset="0"/>
              <a:ea typeface="+mn-ea"/>
              <a:cs typeface="+mn-cs"/>
            </a:endParaRPr>
          </a:p>
        </p:txBody>
      </p:sp>
      <p:sp>
        <p:nvSpPr>
          <p:cNvPr id="8" name="TextBox 7">
            <a:extLst>
              <a:ext uri="{FF2B5EF4-FFF2-40B4-BE49-F238E27FC236}">
                <a16:creationId xmlns:a16="http://schemas.microsoft.com/office/drawing/2014/main" id="{6824D9B0-F992-4265-8550-AE7F99B3ACC0}"/>
              </a:ext>
            </a:extLst>
          </p:cNvPr>
          <p:cNvSpPr txBox="1"/>
          <p:nvPr/>
        </p:nvSpPr>
        <p:spPr>
          <a:xfrm>
            <a:off x="4675427" y="4904061"/>
            <a:ext cx="6667575" cy="166199"/>
          </a:xfrm>
          <a:prstGeom prst="rect">
            <a:avLst/>
          </a:prstGeom>
          <a:noFill/>
        </p:spPr>
        <p:txBody>
          <a:bodyPr wrap="square" lIns="0" tIns="0" rIns="0" bIns="0" rtlCol="0">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altLang="zh-HK" sz="1200" b="0" i="0" u="none" strike="noStrike" kern="1200" cap="none" spc="0" normalizeH="0" baseline="0" noProof="0">
                <a:ln>
                  <a:noFill/>
                </a:ln>
                <a:solidFill>
                  <a:prstClr val="black"/>
                </a:solidFill>
                <a:effectLst/>
                <a:uLnTx/>
                <a:uFillTx/>
                <a:latin typeface="Arial" charset="0"/>
                <a:ea typeface="微軟正黑體" panose="020B0604030504040204" pitchFamily="34" charset="-120"/>
                <a:cs typeface="+mn-cs"/>
              </a:rPr>
              <a:t>* planned, numbers may change if new adaptive regimen added after 100 patients enrolled </a:t>
            </a:r>
            <a:endParaRPr kumimoji="0" lang="zh-HK" altLang="en-US" sz="1200" b="0" i="0" u="none" strike="noStrike" kern="1200" cap="none" spc="0" normalizeH="0" baseline="0" noProof="0">
              <a:ln>
                <a:noFill/>
              </a:ln>
              <a:solidFill>
                <a:prstClr val="black"/>
              </a:solidFill>
              <a:effectLst/>
              <a:uLnTx/>
              <a:uFillTx/>
              <a:latin typeface="Arial" charset="0"/>
              <a:ea typeface="微軟正黑體" panose="020B0604030504040204" pitchFamily="34" charset="-120"/>
              <a:cs typeface="+mn-cs"/>
            </a:endParaRPr>
          </a:p>
        </p:txBody>
      </p:sp>
      <p:sp>
        <p:nvSpPr>
          <p:cNvPr id="60" name="Rectangle 59">
            <a:extLst>
              <a:ext uri="{FF2B5EF4-FFF2-40B4-BE49-F238E27FC236}">
                <a16:creationId xmlns:a16="http://schemas.microsoft.com/office/drawing/2014/main" id="{612A7836-E831-417F-9BC7-2D587425D64F}"/>
              </a:ext>
            </a:extLst>
          </p:cNvPr>
          <p:cNvSpPr/>
          <p:nvPr/>
        </p:nvSpPr>
        <p:spPr>
          <a:xfrm>
            <a:off x="614959" y="4823460"/>
            <a:ext cx="2657516" cy="307777"/>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charset="0"/>
                <a:ea typeface="+mn-ea"/>
                <a:cs typeface="+mn-cs"/>
              </a:rPr>
              <a:t>Key Exclusion Criteria</a:t>
            </a:r>
          </a:p>
        </p:txBody>
      </p:sp>
      <p:sp>
        <p:nvSpPr>
          <p:cNvPr id="61" name="Rectangle 60">
            <a:extLst>
              <a:ext uri="{FF2B5EF4-FFF2-40B4-BE49-F238E27FC236}">
                <a16:creationId xmlns:a16="http://schemas.microsoft.com/office/drawing/2014/main" id="{912BAD3E-AB2D-4C32-8066-2A90EE6DED52}"/>
              </a:ext>
            </a:extLst>
          </p:cNvPr>
          <p:cNvSpPr/>
          <p:nvPr/>
        </p:nvSpPr>
        <p:spPr>
          <a:xfrm>
            <a:off x="614959" y="5158912"/>
            <a:ext cx="2785473" cy="943848"/>
          </a:xfrm>
          <a:prstGeom prst="rect">
            <a:avLst/>
          </a:prstGeom>
        </p:spPr>
        <p:txBody>
          <a:bodyPr wrap="square">
            <a:spAutoFit/>
          </a:bodyPr>
          <a:lstStyle/>
          <a:p>
            <a:pPr marL="223838" marR="0" lvl="1" indent="-223838" algn="l" defTabSz="914400" rtl="0" eaLnBrk="0" fontAlgn="base" latinLnBrk="0" hangingPunct="0">
              <a:lnSpc>
                <a:spcPct val="100000"/>
              </a:lnSpc>
              <a:spcBef>
                <a:spcPct val="0"/>
              </a:spcBef>
              <a:spcAft>
                <a:spcPts val="800"/>
              </a:spcAft>
              <a:buClrTx/>
              <a:buSzTx/>
              <a:buFont typeface="Wingdings" panose="05000000000000000000" pitchFamily="2" charset="2"/>
              <a:buChar char="Ø"/>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mn-cs"/>
              </a:rPr>
              <a:t>AST or ALT &gt; 5x ULN</a:t>
            </a:r>
          </a:p>
          <a:p>
            <a:pPr marL="223838" marR="0" lvl="1" indent="-223838" algn="l" defTabSz="914400" rtl="0" eaLnBrk="0" fontAlgn="base" latinLnBrk="0" hangingPunct="0">
              <a:lnSpc>
                <a:spcPct val="100000"/>
              </a:lnSpc>
              <a:spcBef>
                <a:spcPct val="0"/>
              </a:spcBef>
              <a:spcAft>
                <a:spcPts val="800"/>
              </a:spcAft>
              <a:buClrTx/>
              <a:buSzTx/>
              <a:buFont typeface="Wingdings" panose="05000000000000000000" pitchFamily="2" charset="2"/>
              <a:buChar char="Ø"/>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mn-cs"/>
              </a:rPr>
              <a:t>eGFR &lt; 30 or dialysis</a:t>
            </a:r>
          </a:p>
          <a:p>
            <a:pPr marL="223838" marR="0" lvl="1" indent="-223838" algn="l" defTabSz="914400" rtl="0" eaLnBrk="0" fontAlgn="base" latinLnBrk="0" hangingPunct="0">
              <a:lnSpc>
                <a:spcPct val="100000"/>
              </a:lnSpc>
              <a:spcBef>
                <a:spcPct val="0"/>
              </a:spcBef>
              <a:spcAft>
                <a:spcPts val="800"/>
              </a:spcAft>
              <a:buClrTx/>
              <a:buSzTx/>
              <a:buFont typeface="Wingdings" panose="05000000000000000000" pitchFamily="2" charset="2"/>
              <a:buChar char="Ø"/>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mn-cs"/>
              </a:rPr>
              <a:t>Pregnancy or breast feeding </a:t>
            </a:r>
          </a:p>
        </p:txBody>
      </p:sp>
      <p:sp>
        <p:nvSpPr>
          <p:cNvPr id="11" name="Rectangle 10">
            <a:extLst>
              <a:ext uri="{FF2B5EF4-FFF2-40B4-BE49-F238E27FC236}">
                <a16:creationId xmlns:a16="http://schemas.microsoft.com/office/drawing/2014/main" id="{D30CE10D-FFB8-4A00-AF76-79C2D3E38C5F}"/>
              </a:ext>
            </a:extLst>
          </p:cNvPr>
          <p:cNvSpPr/>
          <p:nvPr/>
        </p:nvSpPr>
        <p:spPr>
          <a:xfrm>
            <a:off x="5354513" y="6587282"/>
            <a:ext cx="1562654" cy="255970"/>
          </a:xfrm>
          <a:prstGeom prst="rect">
            <a:avLst/>
          </a:prstGeom>
          <a:solidFill>
            <a:schemeClr val="bg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62" name="TextBox 61">
            <a:extLst>
              <a:ext uri="{FF2B5EF4-FFF2-40B4-BE49-F238E27FC236}">
                <a16:creationId xmlns:a16="http://schemas.microsoft.com/office/drawing/2014/main" id="{D5853001-DB7D-4603-84A6-AB911ADB2537}"/>
              </a:ext>
            </a:extLst>
          </p:cNvPr>
          <p:cNvSpPr txBox="1"/>
          <p:nvPr/>
        </p:nvSpPr>
        <p:spPr>
          <a:xfrm>
            <a:off x="4747846" y="6689975"/>
            <a:ext cx="2696308" cy="124650"/>
          </a:xfrm>
          <a:prstGeom prst="rect">
            <a:avLst/>
          </a:prstGeom>
          <a:noFill/>
        </p:spPr>
        <p:txBody>
          <a:bodyPr wrap="square" lIns="0" tIns="0" rIns="0" bIns="0" rtlCol="0">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charset="0"/>
                <a:ea typeface="+mn-ea"/>
                <a:cs typeface="+mn-cs"/>
              </a:rPr>
              <a:t>FOR REACTIVE USE ONLY</a:t>
            </a:r>
          </a:p>
        </p:txBody>
      </p:sp>
    </p:spTree>
    <p:extLst>
      <p:ext uri="{BB962C8B-B14F-4D97-AF65-F5344CB8AC3E}">
        <p14:creationId xmlns:p14="http://schemas.microsoft.com/office/powerpoint/2010/main" val="376526792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C0A18-9082-42E4-B094-6FFA2FA84952}"/>
              </a:ext>
            </a:extLst>
          </p:cNvPr>
          <p:cNvSpPr>
            <a:spLocks noGrp="1"/>
          </p:cNvSpPr>
          <p:nvPr>
            <p:ph type="title"/>
          </p:nvPr>
        </p:nvSpPr>
        <p:spPr/>
        <p:txBody>
          <a:bodyPr/>
          <a:lstStyle/>
          <a:p>
            <a:r>
              <a:rPr lang="en-US" dirty="0"/>
              <a:t>Gilead Press Release on </a:t>
            </a:r>
            <a:r>
              <a:rPr lang="en-US" dirty="0">
                <a:solidFill>
                  <a:srgbClr val="CC0000"/>
                </a:solidFill>
              </a:rPr>
              <a:t>Interim Results of </a:t>
            </a:r>
            <a:r>
              <a:rPr lang="en-US" dirty="0">
                <a:solidFill>
                  <a:srgbClr val="C00000"/>
                </a:solidFill>
              </a:rPr>
              <a:t>NIAID Study (ACTT) </a:t>
            </a:r>
            <a:endParaRPr lang="en-US" dirty="0"/>
          </a:p>
        </p:txBody>
      </p:sp>
      <p:sp>
        <p:nvSpPr>
          <p:cNvPr id="5" name="Text Placeholder 4">
            <a:extLst>
              <a:ext uri="{FF2B5EF4-FFF2-40B4-BE49-F238E27FC236}">
                <a16:creationId xmlns:a16="http://schemas.microsoft.com/office/drawing/2014/main" id="{B2643B5D-C79E-40F7-949B-48B00E3234D9}"/>
              </a:ext>
            </a:extLst>
          </p:cNvPr>
          <p:cNvSpPr>
            <a:spLocks noGrp="1"/>
          </p:cNvSpPr>
          <p:nvPr>
            <p:ph type="body" sz="quarter" idx="13"/>
          </p:nvPr>
        </p:nvSpPr>
        <p:spPr/>
        <p:txBody>
          <a:bodyPr/>
          <a:lstStyle/>
          <a:p>
            <a:r>
              <a:rPr lang="en-US" dirty="0">
                <a:ea typeface="+mn-lt"/>
                <a:cs typeface="+mn-lt"/>
              </a:rPr>
              <a:t>NCT04280705</a:t>
            </a:r>
            <a:endParaRPr lang="en-US" dirty="0"/>
          </a:p>
        </p:txBody>
      </p:sp>
      <p:sp>
        <p:nvSpPr>
          <p:cNvPr id="3" name="Content Placeholder 2">
            <a:extLst>
              <a:ext uri="{FF2B5EF4-FFF2-40B4-BE49-F238E27FC236}">
                <a16:creationId xmlns:a16="http://schemas.microsoft.com/office/drawing/2014/main" id="{5656B96A-61D2-4152-889E-1159D330FE93}"/>
              </a:ext>
            </a:extLst>
          </p:cNvPr>
          <p:cNvSpPr>
            <a:spLocks noGrp="1"/>
          </p:cNvSpPr>
          <p:nvPr>
            <p:ph idx="1"/>
          </p:nvPr>
        </p:nvSpPr>
        <p:spPr>
          <a:xfrm>
            <a:off x="614377" y="1484340"/>
            <a:ext cx="11383462" cy="4648200"/>
          </a:xfrm>
        </p:spPr>
        <p:txBody>
          <a:bodyPr vert="horz" lIns="0" tIns="0" rIns="0" bIns="0" rtlCol="0" anchor="t">
            <a:noAutofit/>
          </a:bodyPr>
          <a:lstStyle/>
          <a:p>
            <a:pPr marL="227965" indent="-227965"/>
            <a:r>
              <a:rPr lang="en-US" dirty="0"/>
              <a:t>Gilead was made aware of positive data emerging from the National Institute of Allergy and Infectious Diseases’ (NIAID) study of the investigational antiviral remdesivir for the treatment of COVID-19. The public communication from NIAID reported that the trial has met its primary endpoint and NIAID has provided detailed information on the time to recovery from their interim analysis</a:t>
            </a:r>
            <a:endParaRPr lang="en-US" dirty="0">
              <a:cs typeface="Arial"/>
            </a:endParaRPr>
          </a:p>
          <a:p>
            <a:pPr marL="227965" indent="-227965"/>
            <a:r>
              <a:rPr lang="en-US" dirty="0"/>
              <a:t>Remdesivir is an investigational drug that has not been approved by any regulatory authority, and it has not been demonstrated to be safe or effective for any use, including for the treatment of COVID-19 </a:t>
            </a:r>
            <a:endParaRPr lang="en-US" dirty="0">
              <a:cs typeface="Arial"/>
            </a:endParaRPr>
          </a:p>
          <a:p>
            <a:pPr marL="227965" indent="-227965"/>
            <a:r>
              <a:rPr lang="en-US" dirty="0">
                <a:cs typeface="Arial"/>
              </a:rPr>
              <a:t>Information we currently have is interim results only and continued investigation is still required to determine safety and efficacy of remdesivir for treatment of COVID-19</a:t>
            </a:r>
          </a:p>
        </p:txBody>
      </p:sp>
      <p:sp>
        <p:nvSpPr>
          <p:cNvPr id="13" name="TextBox 12">
            <a:extLst>
              <a:ext uri="{FF2B5EF4-FFF2-40B4-BE49-F238E27FC236}">
                <a16:creationId xmlns:a16="http://schemas.microsoft.com/office/drawing/2014/main" id="{B386AF08-5B26-4906-B9F0-61BC4007A269}"/>
              </a:ext>
            </a:extLst>
          </p:cNvPr>
          <p:cNvSpPr txBox="1"/>
          <p:nvPr/>
        </p:nvSpPr>
        <p:spPr>
          <a:xfrm>
            <a:off x="609600" y="6542850"/>
            <a:ext cx="11136582" cy="110800"/>
          </a:xfrm>
          <a:prstGeom prst="rect">
            <a:avLst/>
          </a:prstGeom>
          <a:noFill/>
        </p:spPr>
        <p:txBody>
          <a:bodyPr wrap="square" lIns="0" tIns="0" rIns="0" bIns="0" rtlCol="0">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charset="0"/>
                <a:ea typeface="+mn-ea"/>
                <a:cs typeface="Arial"/>
              </a:rPr>
              <a:t>Gilead’s Press Release: Gilead Sciences Statement on Positive Data Emerging From National Institute of Allergy and Infectious Diseases’ Study of Investigational Antiviral Remdesivir for COVID-19. April 29, 2020.</a:t>
            </a:r>
            <a:endParaRPr kumimoji="0" lang="en-US" sz="8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6071504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7670F-E747-426B-94DC-D6FD40F9CD02}"/>
              </a:ext>
            </a:extLst>
          </p:cNvPr>
          <p:cNvSpPr>
            <a:spLocks noGrp="1"/>
          </p:cNvSpPr>
          <p:nvPr>
            <p:ph type="title"/>
          </p:nvPr>
        </p:nvSpPr>
        <p:spPr>
          <a:xfrm>
            <a:off x="609600" y="466437"/>
            <a:ext cx="10972800" cy="676564"/>
          </a:xfrm>
        </p:spPr>
        <p:txBody>
          <a:bodyPr/>
          <a:lstStyle/>
          <a:p>
            <a:r>
              <a:rPr lang="en-US" dirty="0">
                <a:solidFill>
                  <a:srgbClr val="CC0000"/>
                </a:solidFill>
              </a:rPr>
              <a:t>Interim Results of </a:t>
            </a:r>
            <a:r>
              <a:rPr lang="en-US" dirty="0">
                <a:solidFill>
                  <a:srgbClr val="C00000"/>
                </a:solidFill>
              </a:rPr>
              <a:t>NIAID Study (ACTT) </a:t>
            </a:r>
            <a:endParaRPr lang="en-US" dirty="0">
              <a:solidFill>
                <a:srgbClr val="C00000"/>
              </a:solidFill>
              <a:cs typeface="Arial"/>
            </a:endParaRPr>
          </a:p>
        </p:txBody>
      </p:sp>
      <p:sp>
        <p:nvSpPr>
          <p:cNvPr id="5" name="TextBox 4">
            <a:extLst>
              <a:ext uri="{FF2B5EF4-FFF2-40B4-BE49-F238E27FC236}">
                <a16:creationId xmlns:a16="http://schemas.microsoft.com/office/drawing/2014/main" id="{9E193440-A815-43B3-B276-093781FC182F}"/>
              </a:ext>
            </a:extLst>
          </p:cNvPr>
          <p:cNvSpPr txBox="1"/>
          <p:nvPr/>
        </p:nvSpPr>
        <p:spPr>
          <a:xfrm>
            <a:off x="247931" y="5842069"/>
            <a:ext cx="11696137" cy="498598"/>
          </a:xfrm>
          <a:prstGeom prst="rect">
            <a:avLst/>
          </a:prstGeom>
          <a:noFill/>
        </p:spPr>
        <p:txBody>
          <a:bodyPr wrap="square" lIns="0" tIns="0" rIns="0" bIns="0" rtlCol="0" anchor="t">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mn-ea"/>
                <a:cs typeface="Arial"/>
              </a:rPr>
              <a:t>DSMB “noted that </a:t>
            </a:r>
            <a:r>
              <a:rPr kumimoji="0" lang="en-US" sz="1800" b="1" i="0" u="none" strike="noStrike" kern="1200" cap="none" spc="0" normalizeH="0" baseline="0" noProof="0" dirty="0" err="1">
                <a:ln>
                  <a:noFill/>
                </a:ln>
                <a:solidFill>
                  <a:prstClr val="black"/>
                </a:solidFill>
                <a:effectLst/>
                <a:uLnTx/>
                <a:uFillTx/>
                <a:latin typeface="Arial"/>
                <a:ea typeface="+mn-ea"/>
                <a:cs typeface="Arial"/>
              </a:rPr>
              <a:t>remdesivir</a:t>
            </a:r>
            <a:r>
              <a:rPr kumimoji="0" lang="en-US" sz="1800" b="1" i="0" u="none" strike="noStrike" kern="1200" cap="none" spc="0" normalizeH="0" baseline="0" noProof="0" dirty="0">
                <a:ln>
                  <a:noFill/>
                </a:ln>
                <a:solidFill>
                  <a:prstClr val="black"/>
                </a:solidFill>
                <a:effectLst/>
                <a:uLnTx/>
                <a:uFillTx/>
                <a:latin typeface="Arial"/>
                <a:ea typeface="+mn-ea"/>
                <a:cs typeface="Arial"/>
              </a:rPr>
              <a:t> was better than placebo from the perspective of the primary endpoint, time to recovery”</a:t>
            </a:r>
            <a:r>
              <a:rPr kumimoji="0" lang="en-US" sz="1800" b="1" i="0" u="none" strike="noStrike" kern="1200" cap="none" spc="0" normalizeH="0" baseline="30000" noProof="0" dirty="0">
                <a:ln>
                  <a:noFill/>
                </a:ln>
                <a:solidFill>
                  <a:prstClr val="black"/>
                </a:solidFill>
                <a:effectLst/>
                <a:uLnTx/>
                <a:uFillTx/>
                <a:latin typeface="Arial"/>
                <a:ea typeface="+mn-ea"/>
                <a:cs typeface="Arial"/>
              </a:rPr>
              <a:t>1</a:t>
            </a:r>
          </a:p>
        </p:txBody>
      </p:sp>
      <p:graphicFrame>
        <p:nvGraphicFramePr>
          <p:cNvPr id="8" name="Chart 7">
            <a:extLst>
              <a:ext uri="{FF2B5EF4-FFF2-40B4-BE49-F238E27FC236}">
                <a16:creationId xmlns:a16="http://schemas.microsoft.com/office/drawing/2014/main" id="{CC9CCBB0-B0CB-4936-99BE-ED7910059A60}"/>
              </a:ext>
            </a:extLst>
          </p:cNvPr>
          <p:cNvGraphicFramePr/>
          <p:nvPr/>
        </p:nvGraphicFramePr>
        <p:xfrm>
          <a:off x="327566" y="2117359"/>
          <a:ext cx="5493425" cy="377790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9C6C775A-1B5C-4EA6-9A08-9472DAFCE57E}"/>
              </a:ext>
            </a:extLst>
          </p:cNvPr>
          <p:cNvSpPr txBox="1"/>
          <p:nvPr/>
        </p:nvSpPr>
        <p:spPr>
          <a:xfrm>
            <a:off x="2191679" y="2148078"/>
            <a:ext cx="2339161" cy="221599"/>
          </a:xfrm>
          <a:prstGeom prst="rect">
            <a:avLst/>
          </a:prstGeom>
          <a:noFill/>
        </p:spPr>
        <p:txBody>
          <a:bodyPr wrap="square" lIns="0" tIns="0" rIns="0" bIns="0" rtlCol="0" anchor="t">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600" b="0" i="1" u="none" strike="noStrike" kern="1200" cap="none" spc="0" normalizeH="0" baseline="0" noProof="0">
                <a:ln>
                  <a:noFill/>
                </a:ln>
                <a:solidFill>
                  <a:prstClr val="black"/>
                </a:solidFill>
                <a:effectLst/>
                <a:uLnTx/>
                <a:uFillTx/>
                <a:latin typeface="Arial"/>
                <a:ea typeface="+mn-ea"/>
                <a:cs typeface="Arial"/>
              </a:rPr>
              <a:t>p&lt;</a:t>
            </a:r>
            <a:r>
              <a:rPr kumimoji="0" lang="en-US" sz="1600" b="0" i="0" u="none" strike="noStrike" kern="1200" cap="none" spc="0" normalizeH="0" baseline="0" noProof="0">
                <a:ln>
                  <a:noFill/>
                </a:ln>
                <a:solidFill>
                  <a:prstClr val="black"/>
                </a:solidFill>
                <a:effectLst/>
                <a:uLnTx/>
                <a:uFillTx/>
                <a:latin typeface="Arial"/>
                <a:ea typeface="+mn-ea"/>
                <a:cs typeface="Arial"/>
              </a:rPr>
              <a:t>0.001</a:t>
            </a:r>
          </a:p>
        </p:txBody>
      </p:sp>
      <p:cxnSp>
        <p:nvCxnSpPr>
          <p:cNvPr id="13" name="Straight Arrow Connector 12">
            <a:extLst>
              <a:ext uri="{FF2B5EF4-FFF2-40B4-BE49-F238E27FC236}">
                <a16:creationId xmlns:a16="http://schemas.microsoft.com/office/drawing/2014/main" id="{08ADBC4A-3C63-4D52-B35A-43AF4D978618}"/>
              </a:ext>
            </a:extLst>
          </p:cNvPr>
          <p:cNvCxnSpPr/>
          <p:nvPr/>
        </p:nvCxnSpPr>
        <p:spPr>
          <a:xfrm>
            <a:off x="3361259" y="2420788"/>
            <a:ext cx="0" cy="829339"/>
          </a:xfrm>
          <a:prstGeom prst="straightConnector1">
            <a:avLst/>
          </a:prstGeom>
          <a:ln w="19050">
            <a:solidFill>
              <a:schemeClr val="bg2">
                <a:lumMod val="50000"/>
              </a:schemeClr>
            </a:solidFill>
            <a:miter lim="800000"/>
            <a:headEnd type="triangle" w="med" len="med"/>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036D698-A1CD-4F75-ACF7-414916D43086}"/>
              </a:ext>
            </a:extLst>
          </p:cNvPr>
          <p:cNvSpPr txBox="1"/>
          <p:nvPr/>
        </p:nvSpPr>
        <p:spPr>
          <a:xfrm>
            <a:off x="2820743" y="2665489"/>
            <a:ext cx="1087383" cy="332399"/>
          </a:xfrm>
          <a:prstGeom prst="rect">
            <a:avLst/>
          </a:prstGeom>
          <a:solidFill>
            <a:schemeClr val="bg1"/>
          </a:solidFill>
        </p:spPr>
        <p:txBody>
          <a:bodyPr wrap="square" lIns="0" tIns="0" rIns="0" bIns="0" rtlCol="0">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200" b="1" i="1" u="none" strike="noStrike" kern="1200" cap="none" spc="0" normalizeH="0" baseline="0" noProof="0">
                <a:ln>
                  <a:noFill/>
                </a:ln>
                <a:solidFill>
                  <a:prstClr val="black"/>
                </a:solidFill>
                <a:effectLst/>
                <a:uLnTx/>
                <a:uFillTx/>
                <a:latin typeface="Arial" charset="0"/>
                <a:ea typeface="+mn-ea"/>
                <a:cs typeface="+mn-cs"/>
              </a:rPr>
              <a:t>31% improvement</a:t>
            </a:r>
          </a:p>
        </p:txBody>
      </p:sp>
      <p:cxnSp>
        <p:nvCxnSpPr>
          <p:cNvPr id="16" name="Straight Connector 15">
            <a:extLst>
              <a:ext uri="{FF2B5EF4-FFF2-40B4-BE49-F238E27FC236}">
                <a16:creationId xmlns:a16="http://schemas.microsoft.com/office/drawing/2014/main" id="{9F5DBAE8-FF5A-4A27-AEEC-B3F2A3BBBE87}"/>
              </a:ext>
            </a:extLst>
          </p:cNvPr>
          <p:cNvCxnSpPr>
            <a:cxnSpLocks/>
          </p:cNvCxnSpPr>
          <p:nvPr/>
        </p:nvCxnSpPr>
        <p:spPr>
          <a:xfrm>
            <a:off x="2788993" y="2423668"/>
            <a:ext cx="1140299" cy="1354"/>
          </a:xfrm>
          <a:prstGeom prst="line">
            <a:avLst/>
          </a:prstGeom>
          <a:ln w="12700">
            <a:solidFill>
              <a:schemeClr val="bg2">
                <a:lumMod val="5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15" name="Chart 14">
            <a:extLst>
              <a:ext uri="{FF2B5EF4-FFF2-40B4-BE49-F238E27FC236}">
                <a16:creationId xmlns:a16="http://schemas.microsoft.com/office/drawing/2014/main" id="{1E330F83-884D-404C-BD9C-41A03A2FFF8C}"/>
              </a:ext>
            </a:extLst>
          </p:cNvPr>
          <p:cNvGraphicFramePr/>
          <p:nvPr/>
        </p:nvGraphicFramePr>
        <p:xfrm>
          <a:off x="6528455" y="2117359"/>
          <a:ext cx="5493425" cy="3777905"/>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a:extLst>
              <a:ext uri="{FF2B5EF4-FFF2-40B4-BE49-F238E27FC236}">
                <a16:creationId xmlns:a16="http://schemas.microsoft.com/office/drawing/2014/main" id="{7ACED053-B19A-4D92-AD82-0D16FA71F578}"/>
              </a:ext>
            </a:extLst>
          </p:cNvPr>
          <p:cNvSpPr txBox="1"/>
          <p:nvPr/>
        </p:nvSpPr>
        <p:spPr>
          <a:xfrm>
            <a:off x="8699555" y="2126814"/>
            <a:ext cx="1580955" cy="221599"/>
          </a:xfrm>
          <a:prstGeom prst="rect">
            <a:avLst/>
          </a:prstGeom>
          <a:noFill/>
        </p:spPr>
        <p:txBody>
          <a:bodyPr wrap="square" lIns="0" tIns="0" rIns="0" bIns="0" rtlCol="0" anchor="t">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600" b="0" i="1" u="none" strike="noStrike" kern="1200" cap="none" spc="0" normalizeH="0" baseline="0" noProof="0">
                <a:ln>
                  <a:noFill/>
                </a:ln>
                <a:solidFill>
                  <a:prstClr val="black"/>
                </a:solidFill>
                <a:effectLst/>
                <a:uLnTx/>
                <a:uFillTx/>
                <a:latin typeface="Arial"/>
                <a:ea typeface="+mn-ea"/>
                <a:cs typeface="Arial"/>
              </a:rPr>
              <a:t>p</a:t>
            </a:r>
            <a:r>
              <a:rPr kumimoji="0" lang="en-US" sz="1600" b="0" i="0" u="none" strike="noStrike" kern="1200" cap="none" spc="0" normalizeH="0" baseline="0" noProof="0">
                <a:ln>
                  <a:noFill/>
                </a:ln>
                <a:solidFill>
                  <a:prstClr val="black"/>
                </a:solidFill>
                <a:effectLst/>
                <a:uLnTx/>
                <a:uFillTx/>
                <a:latin typeface="Arial"/>
                <a:ea typeface="+mn-ea"/>
                <a:cs typeface="Arial"/>
              </a:rPr>
              <a:t>=0.059</a:t>
            </a:r>
            <a:endParaRPr kumimoji="0" lang="en-US" sz="1600" b="0" i="0" u="none" strike="noStrike" kern="1200" cap="none" spc="0" normalizeH="0" baseline="0" noProof="0">
              <a:ln>
                <a:noFill/>
              </a:ln>
              <a:solidFill>
                <a:prstClr val="black"/>
              </a:solidFill>
              <a:effectLst/>
              <a:uLnTx/>
              <a:uFillTx/>
              <a:latin typeface="Arial" charset="0"/>
              <a:ea typeface="+mn-ea"/>
              <a:cs typeface="+mn-cs"/>
            </a:endParaRPr>
          </a:p>
        </p:txBody>
      </p:sp>
      <p:sp>
        <p:nvSpPr>
          <p:cNvPr id="10" name="TextBox 9">
            <a:extLst>
              <a:ext uri="{FF2B5EF4-FFF2-40B4-BE49-F238E27FC236}">
                <a16:creationId xmlns:a16="http://schemas.microsoft.com/office/drawing/2014/main" id="{DEF66787-8FA9-4F9C-96D7-D1DF29EAAC6B}"/>
              </a:ext>
            </a:extLst>
          </p:cNvPr>
          <p:cNvSpPr txBox="1"/>
          <p:nvPr/>
        </p:nvSpPr>
        <p:spPr>
          <a:xfrm>
            <a:off x="1495210" y="1733216"/>
            <a:ext cx="4068724" cy="249299"/>
          </a:xfrm>
          <a:prstGeom prst="rect">
            <a:avLst/>
          </a:prstGeom>
          <a:noFill/>
        </p:spPr>
        <p:txBody>
          <a:bodyPr wrap="square" lIns="0" tIns="0" rIns="0" bIns="0" rtlCol="0">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mn-cs"/>
              </a:rPr>
              <a:t>Primary Endpoint: Time to Recovery</a:t>
            </a:r>
            <a:r>
              <a:rPr kumimoji="0" lang="en-US" sz="1800" b="0" i="0" u="none" strike="noStrike" kern="1200" cap="none" spc="0" normalizeH="0" baseline="30000" noProof="0" dirty="0">
                <a:ln>
                  <a:noFill/>
                </a:ln>
                <a:solidFill>
                  <a:prstClr val="black"/>
                </a:solidFill>
                <a:effectLst/>
                <a:uLnTx/>
                <a:uFillTx/>
                <a:latin typeface="Arial" charset="0"/>
                <a:ea typeface="+mn-ea"/>
                <a:cs typeface="+mn-cs"/>
              </a:rPr>
              <a:t>1-3</a:t>
            </a:r>
          </a:p>
        </p:txBody>
      </p:sp>
      <p:sp>
        <p:nvSpPr>
          <p:cNvPr id="18" name="TextBox 17">
            <a:extLst>
              <a:ext uri="{FF2B5EF4-FFF2-40B4-BE49-F238E27FC236}">
                <a16:creationId xmlns:a16="http://schemas.microsoft.com/office/drawing/2014/main" id="{7C01CF89-B942-4649-9464-D7CFA4677939}"/>
              </a:ext>
            </a:extLst>
          </p:cNvPr>
          <p:cNvSpPr txBox="1"/>
          <p:nvPr/>
        </p:nvSpPr>
        <p:spPr>
          <a:xfrm>
            <a:off x="7330970" y="1729864"/>
            <a:ext cx="4425882" cy="249299"/>
          </a:xfrm>
          <a:prstGeom prst="rect">
            <a:avLst/>
          </a:prstGeom>
          <a:noFill/>
        </p:spPr>
        <p:txBody>
          <a:bodyPr wrap="square" lIns="0" tIns="0" rIns="0" bIns="0" rtlCol="0">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mn-cs"/>
              </a:rPr>
              <a:t>Mortality</a:t>
            </a:r>
            <a:r>
              <a:rPr kumimoji="0" lang="en-US" sz="1800" b="0" i="0" u="none" strike="noStrike" kern="1200" cap="none" spc="0" normalizeH="0" baseline="30000" noProof="0" dirty="0">
                <a:ln>
                  <a:noFill/>
                </a:ln>
                <a:solidFill>
                  <a:prstClr val="black"/>
                </a:solidFill>
                <a:effectLst/>
                <a:uLnTx/>
                <a:uFillTx/>
                <a:latin typeface="Arial" charset="0"/>
                <a:ea typeface="+mn-ea"/>
                <a:cs typeface="+mn-cs"/>
              </a:rPr>
              <a:t>1-3</a:t>
            </a:r>
          </a:p>
        </p:txBody>
      </p:sp>
      <p:cxnSp>
        <p:nvCxnSpPr>
          <p:cNvPr id="22" name="Straight Connector 21">
            <a:extLst>
              <a:ext uri="{FF2B5EF4-FFF2-40B4-BE49-F238E27FC236}">
                <a16:creationId xmlns:a16="http://schemas.microsoft.com/office/drawing/2014/main" id="{E86A812F-3A65-4CF9-B5B9-B6739D1E1D8D}"/>
              </a:ext>
            </a:extLst>
          </p:cNvPr>
          <p:cNvCxnSpPr>
            <a:cxnSpLocks/>
          </p:cNvCxnSpPr>
          <p:nvPr/>
        </p:nvCxnSpPr>
        <p:spPr>
          <a:xfrm flipV="1">
            <a:off x="2788993" y="3238306"/>
            <a:ext cx="1140299" cy="2879"/>
          </a:xfrm>
          <a:prstGeom prst="line">
            <a:avLst/>
          </a:prstGeom>
          <a:ln w="12700">
            <a:solidFill>
              <a:schemeClr val="bg2">
                <a:lumMod val="5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BA5D107C-7D1C-41A5-B3D4-58AB504C28E5}"/>
              </a:ext>
            </a:extLst>
          </p:cNvPr>
          <p:cNvSpPr txBox="1">
            <a:spLocks/>
          </p:cNvSpPr>
          <p:nvPr/>
        </p:nvSpPr>
        <p:spPr>
          <a:xfrm>
            <a:off x="519308" y="193342"/>
            <a:ext cx="10972800" cy="302655"/>
          </a:xfrm>
          <a:prstGeom prst="rect">
            <a:avLst/>
          </a:prstGeom>
        </p:spPr>
        <p:txBody>
          <a:bodyPr/>
          <a:lstStyle>
            <a:lvl1pPr marL="228594" indent="-228594" algn="l" defTabSz="914377" rtl="0" eaLnBrk="1" latinLnBrk="0" hangingPunct="1">
              <a:lnSpc>
                <a:spcPct val="90000"/>
              </a:lnSpc>
              <a:spcBef>
                <a:spcPts val="1200"/>
              </a:spcBef>
              <a:buClr>
                <a:schemeClr val="bg2">
                  <a:lumMod val="75000"/>
                </a:schemeClr>
              </a:buClr>
              <a:buSzPct val="90000"/>
              <a:buFont typeface="Wingdings" panose="05000000000000000000" pitchFamily="2" charset="2"/>
              <a:buChar char="§"/>
              <a:defRPr sz="2000" kern="1200">
                <a:solidFill>
                  <a:schemeClr val="tx1"/>
                </a:solidFill>
                <a:latin typeface="+mn-lt"/>
                <a:ea typeface="+mn-ea"/>
                <a:cs typeface="+mn-cs"/>
              </a:defRPr>
            </a:lvl1pPr>
            <a:lvl2pPr marL="502907" indent="-228594" algn="l" defTabSz="914377" rtl="0" eaLnBrk="1" latinLnBrk="0" hangingPunct="1">
              <a:lnSpc>
                <a:spcPct val="90000"/>
              </a:lnSpc>
              <a:spcBef>
                <a:spcPts val="800"/>
              </a:spcBef>
              <a:buClr>
                <a:schemeClr val="bg2">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731502" indent="-182875" algn="l" defTabSz="914377"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600" kern="1200">
                <a:solidFill>
                  <a:schemeClr val="tx1"/>
                </a:solidFill>
                <a:latin typeface="+mn-lt"/>
                <a:ea typeface="+mn-ea"/>
                <a:cs typeface="+mn-cs"/>
              </a:defRPr>
            </a:lvl3pPr>
            <a:lvl4pPr marL="960096" indent="-182875" algn="l" defTabSz="914377"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4pPr>
            <a:lvl5pPr marL="1188690" indent="-182875" algn="l" defTabSz="914377"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5pPr>
            <a:lvl6pPr marL="1417285" indent="-182875" algn="l" defTabSz="914377"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6pPr>
            <a:lvl7pPr marL="1645879" indent="-182875" algn="l" defTabSz="914377"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7pPr>
            <a:lvl8pPr marL="1874473" indent="-182875" algn="l" defTabSz="914377"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8pPr>
            <a:lvl9pPr marL="2103067" indent="-182875" algn="l" defTabSz="914377"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200"/>
              </a:spcBef>
              <a:spcAft>
                <a:spcPts val="0"/>
              </a:spcAft>
              <a:buClr>
                <a:srgbClr val="E2E2E2">
                  <a:lumMod val="75000"/>
                </a:srgbClr>
              </a:buClr>
              <a:buSzPct val="90000"/>
              <a:buFont typeface="Wingdings" panose="05000000000000000000" pitchFamily="2" charset="2"/>
              <a:buNone/>
              <a:tabLst/>
              <a:defRPr/>
            </a:pPr>
            <a:r>
              <a:rPr kumimoji="0" lang="en-US" sz="1600" b="0" i="0" u="none" strike="noStrike" kern="1200" cap="none" spc="0" normalizeH="0" baseline="0" noProof="0" dirty="0">
                <a:ln>
                  <a:noFill/>
                </a:ln>
                <a:solidFill>
                  <a:prstClr val="black"/>
                </a:solidFill>
                <a:effectLst/>
                <a:uLnTx/>
                <a:uFillTx/>
                <a:latin typeface="Arial"/>
                <a:ea typeface="+mn-lt"/>
                <a:cs typeface="Arial"/>
              </a:rPr>
              <a:t>NCT04280705</a:t>
            </a:r>
            <a:endParaRPr kumimoji="0" lang="en-US" sz="1600" b="0" i="0" u="none" strike="noStrike" kern="1200" cap="none" spc="0" normalizeH="0" baseline="0" noProof="0" dirty="0">
              <a:ln>
                <a:noFill/>
              </a:ln>
              <a:solidFill>
                <a:prstClr val="black"/>
              </a:solidFill>
              <a:effectLst/>
              <a:uLnTx/>
              <a:uFillTx/>
              <a:latin typeface="Arial"/>
              <a:ea typeface="+mn-ea"/>
              <a:cs typeface="+mn-cs"/>
            </a:endParaRPr>
          </a:p>
        </p:txBody>
      </p:sp>
      <p:sp>
        <p:nvSpPr>
          <p:cNvPr id="3" name="TextBox 2">
            <a:extLst>
              <a:ext uri="{FF2B5EF4-FFF2-40B4-BE49-F238E27FC236}">
                <a16:creationId xmlns:a16="http://schemas.microsoft.com/office/drawing/2014/main" id="{6CB3C1D5-C308-4929-B455-1B0CB05F46BD}"/>
              </a:ext>
            </a:extLst>
          </p:cNvPr>
          <p:cNvSpPr txBox="1"/>
          <p:nvPr/>
        </p:nvSpPr>
        <p:spPr>
          <a:xfrm>
            <a:off x="1658364" y="1313674"/>
            <a:ext cx="9273372" cy="249299"/>
          </a:xfrm>
          <a:prstGeom prst="rect">
            <a:avLst/>
          </a:prstGeom>
          <a:noFill/>
        </p:spPr>
        <p:txBody>
          <a:bodyPr wrap="none" lIns="0" tIns="0" rIns="0" bIns="0" rtlCol="0" anchor="t">
            <a:spAutoFit/>
          </a:bodyPr>
          <a:lstStyle/>
          <a:p>
            <a:pPr marL="0" marR="0" lvl="0" indent="0" algn="ctr" defTabSz="914377" rtl="0" eaLnBrk="0" fontAlgn="base" latinLnBrk="0" hangingPunct="0">
              <a:lnSpc>
                <a:spcPct val="9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mn-cs"/>
              </a:rPr>
              <a:t>Preliminary analysis of primary endpoint after 606 recoveries were attained (N=1063)</a:t>
            </a:r>
            <a:r>
              <a:rPr kumimoji="0" lang="en-US" sz="1800" b="0" i="0" u="none" strike="noStrike" kern="1200" cap="none" spc="0" normalizeH="0" baseline="30000" noProof="0" dirty="0">
                <a:ln>
                  <a:noFill/>
                </a:ln>
                <a:solidFill>
                  <a:prstClr val="black"/>
                </a:solidFill>
                <a:effectLst/>
                <a:uLnTx/>
                <a:uFillTx/>
                <a:latin typeface="Arial" charset="0"/>
                <a:ea typeface="+mn-ea"/>
                <a:cs typeface="+mn-cs"/>
              </a:rPr>
              <a:t>3</a:t>
            </a:r>
            <a:endParaRPr kumimoji="0" lang="en-US" sz="1800" b="1" i="0" u="none" strike="noStrike" kern="1200" cap="none" spc="0" normalizeH="0" baseline="0" noProof="0" dirty="0">
              <a:ln>
                <a:noFill/>
              </a:ln>
              <a:solidFill>
                <a:prstClr val="black"/>
              </a:solidFill>
              <a:effectLst/>
              <a:uLnTx/>
              <a:uFillTx/>
              <a:latin typeface="Arial" charset="0"/>
              <a:ea typeface="+mn-ea"/>
              <a:cs typeface="Arial"/>
            </a:endParaRPr>
          </a:p>
        </p:txBody>
      </p:sp>
      <p:sp>
        <p:nvSpPr>
          <p:cNvPr id="21" name="Footer Placeholder 3">
            <a:extLst>
              <a:ext uri="{FF2B5EF4-FFF2-40B4-BE49-F238E27FC236}">
                <a16:creationId xmlns:a16="http://schemas.microsoft.com/office/drawing/2014/main" id="{4D671269-E786-42A1-B052-7CDF017660C7}"/>
              </a:ext>
            </a:extLst>
          </p:cNvPr>
          <p:cNvSpPr txBox="1">
            <a:spLocks/>
          </p:cNvSpPr>
          <p:nvPr/>
        </p:nvSpPr>
        <p:spPr>
          <a:xfrm>
            <a:off x="539262" y="6254506"/>
            <a:ext cx="8160293" cy="249299"/>
          </a:xfrm>
          <a:prstGeom prst="rect">
            <a:avLst/>
          </a:prstGeom>
        </p:spPr>
        <p:txBody>
          <a:bodyPr anchor="t"/>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609585" algn="l" rtl="0" eaLnBrk="0" fontAlgn="base" hangingPunct="0">
              <a:spcBef>
                <a:spcPct val="0"/>
              </a:spcBef>
              <a:spcAft>
                <a:spcPct val="0"/>
              </a:spcAft>
              <a:defRPr kern="1200">
                <a:solidFill>
                  <a:schemeClr val="tx1"/>
                </a:solidFill>
                <a:latin typeface="Arial" charset="0"/>
                <a:ea typeface="+mn-ea"/>
                <a:cs typeface="+mn-cs"/>
              </a:defRPr>
            </a:lvl2pPr>
            <a:lvl3pPr marL="1219170" algn="l" rtl="0" eaLnBrk="0" fontAlgn="base" hangingPunct="0">
              <a:spcBef>
                <a:spcPct val="0"/>
              </a:spcBef>
              <a:spcAft>
                <a:spcPct val="0"/>
              </a:spcAft>
              <a:defRPr kern="1200">
                <a:solidFill>
                  <a:schemeClr val="tx1"/>
                </a:solidFill>
                <a:latin typeface="Arial" charset="0"/>
                <a:ea typeface="+mn-ea"/>
                <a:cs typeface="+mn-cs"/>
              </a:defRPr>
            </a:lvl3pPr>
            <a:lvl4pPr marL="1828754" algn="l" rtl="0" eaLnBrk="0" fontAlgn="base" hangingPunct="0">
              <a:spcBef>
                <a:spcPct val="0"/>
              </a:spcBef>
              <a:spcAft>
                <a:spcPct val="0"/>
              </a:spcAft>
              <a:defRPr kern="1200">
                <a:solidFill>
                  <a:schemeClr val="tx1"/>
                </a:solidFill>
                <a:latin typeface="Arial" charset="0"/>
                <a:ea typeface="+mn-ea"/>
                <a:cs typeface="+mn-cs"/>
              </a:defRPr>
            </a:lvl4pPr>
            <a:lvl5pPr marL="2438339" algn="l" rtl="0" eaLnBrk="0" fontAlgn="base" hangingPunct="0">
              <a:spcBef>
                <a:spcPct val="0"/>
              </a:spcBef>
              <a:spcAft>
                <a:spcPct val="0"/>
              </a:spcAft>
              <a:defRPr kern="1200">
                <a:solidFill>
                  <a:schemeClr val="tx1"/>
                </a:solidFill>
                <a:latin typeface="Arial" charset="0"/>
                <a:ea typeface="+mn-ea"/>
                <a:cs typeface="+mn-cs"/>
              </a:defRPr>
            </a:lvl5pPr>
            <a:lvl6pPr marL="3047924" algn="l" defTabSz="1219170" rtl="0" eaLnBrk="1" latinLnBrk="0" hangingPunct="1">
              <a:defRPr kern="1200">
                <a:solidFill>
                  <a:schemeClr val="tx1"/>
                </a:solidFill>
                <a:latin typeface="Arial" charset="0"/>
                <a:ea typeface="+mn-ea"/>
                <a:cs typeface="+mn-cs"/>
              </a:defRPr>
            </a:lvl6pPr>
            <a:lvl7pPr marL="3657509" algn="l" defTabSz="1219170" rtl="0" eaLnBrk="1" latinLnBrk="0" hangingPunct="1">
              <a:defRPr kern="1200">
                <a:solidFill>
                  <a:schemeClr val="tx1"/>
                </a:solidFill>
                <a:latin typeface="Arial" charset="0"/>
                <a:ea typeface="+mn-ea"/>
                <a:cs typeface="+mn-cs"/>
              </a:defRPr>
            </a:lvl7pPr>
            <a:lvl8pPr marL="4267093" algn="l" defTabSz="1219170" rtl="0" eaLnBrk="1" latinLnBrk="0" hangingPunct="1">
              <a:defRPr kern="1200">
                <a:solidFill>
                  <a:schemeClr val="tx1"/>
                </a:solidFill>
                <a:latin typeface="Arial" charset="0"/>
                <a:ea typeface="+mn-ea"/>
                <a:cs typeface="+mn-cs"/>
              </a:defRPr>
            </a:lvl8pPr>
            <a:lvl9pPr marL="4876678" algn="l" defTabSz="1219170" rtl="0" eaLnBrk="1" latinLnBrk="0" hangingPunct="1">
              <a:defRPr kern="1200">
                <a:solidFill>
                  <a:schemeClr val="tx1"/>
                </a:solidFill>
                <a:latin typeface="Arial" charset="0"/>
                <a:ea typeface="+mn-ea"/>
                <a:cs typeface="+mn-cs"/>
              </a:defRPr>
            </a:lvl9pPr>
          </a:lstStyle>
          <a:p>
            <a:pPr marL="114300" marR="0" lvl="0" indent="-114300" algn="l" defTabSz="914400" rtl="0" eaLnBrk="0" fontAlgn="base" latinLnBrk="0" hangingPunct="0">
              <a:lnSpc>
                <a:spcPct val="100000"/>
              </a:lnSpc>
              <a:spcBef>
                <a:spcPct val="0"/>
              </a:spcBef>
              <a:spcAft>
                <a:spcPct val="0"/>
              </a:spcAft>
              <a:buClrTx/>
              <a:buSzTx/>
              <a:buFontTx/>
              <a:buAutoNum type="arabicPeriod"/>
              <a:tabLst>
                <a:tab pos="114300" algn="l"/>
              </a:tabLst>
              <a:defRPr/>
            </a:pPr>
            <a:r>
              <a:rPr kumimoji="0" lang="en-US" sz="800" b="0" i="0" u="none" strike="noStrike" kern="1200" cap="none" spc="0" normalizeH="0" baseline="0" noProof="0" dirty="0">
                <a:ln>
                  <a:noFill/>
                </a:ln>
                <a:solidFill>
                  <a:prstClr val="black"/>
                </a:solidFill>
                <a:effectLst/>
                <a:uLnTx/>
                <a:uFillTx/>
                <a:latin typeface="Arial"/>
                <a:ea typeface="+mn-ea"/>
                <a:cs typeface="Arial"/>
                <a:hlinkClick r:id="rId5"/>
              </a:rPr>
              <a:t>https://www.niaid.nih.gov/news-events/nih-clinical-trial-shows-remdesivir-accelerates-recovery-advanced-covid-19</a:t>
            </a:r>
            <a:endParaRPr kumimoji="0" lang="en-US" sz="800" b="0" i="0" u="none" strike="noStrike" kern="1200" cap="none" spc="0" normalizeH="0" baseline="0" noProof="0" dirty="0">
              <a:ln>
                <a:noFill/>
              </a:ln>
              <a:solidFill>
                <a:prstClr val="black"/>
              </a:solidFill>
              <a:effectLst/>
              <a:uLnTx/>
              <a:uFillTx/>
              <a:latin typeface="Arial" charset="0"/>
              <a:ea typeface="+mn-ea"/>
              <a:cs typeface="+mn-cs"/>
            </a:endParaRPr>
          </a:p>
          <a:p>
            <a:pPr marL="114300" marR="0" lvl="0" indent="-114300" algn="l" defTabSz="914400" rtl="0" eaLnBrk="0" fontAlgn="base" latinLnBrk="0" hangingPunct="0">
              <a:lnSpc>
                <a:spcPct val="100000"/>
              </a:lnSpc>
              <a:spcBef>
                <a:spcPct val="0"/>
              </a:spcBef>
              <a:spcAft>
                <a:spcPct val="0"/>
              </a:spcAft>
              <a:buClrTx/>
              <a:buSzTx/>
              <a:buFontTx/>
              <a:buAutoNum type="arabicPeriod"/>
              <a:tabLst>
                <a:tab pos="114300" algn="l"/>
              </a:tabLst>
              <a:defRPr/>
            </a:pPr>
            <a:r>
              <a:rPr kumimoji="0" lang="en-US" sz="800" b="0" i="0" u="none" strike="noStrike" kern="1200" cap="none" spc="0" normalizeH="0" baseline="0" noProof="0" dirty="0">
                <a:ln>
                  <a:noFill/>
                </a:ln>
                <a:solidFill>
                  <a:prstClr val="black"/>
                </a:solidFill>
                <a:effectLst/>
                <a:uLnTx/>
                <a:uFillTx/>
                <a:latin typeface="Arial"/>
                <a:ea typeface="+mn-ea"/>
                <a:cs typeface="Arial"/>
                <a:hlinkClick r:id="rId6"/>
              </a:rPr>
              <a:t>https://www.cnbc.com/2020/04/29/dr-anthony-fauci-says-data-from-remdesivir-coronavirus-drug-trial-shows-quite-good-news.html</a:t>
            </a:r>
            <a:endParaRPr kumimoji="0" lang="en-US" sz="800" b="0" i="0" u="none" strike="noStrike" kern="1200" cap="none" spc="0" normalizeH="0" baseline="0" noProof="0" dirty="0">
              <a:ln>
                <a:noFill/>
              </a:ln>
              <a:solidFill>
                <a:prstClr val="black"/>
              </a:solidFill>
              <a:effectLst/>
              <a:uLnTx/>
              <a:uFillTx/>
              <a:latin typeface="Arial"/>
              <a:ea typeface="+mn-ea"/>
              <a:cs typeface="Arial"/>
            </a:endParaRPr>
          </a:p>
          <a:p>
            <a:pPr marL="114300" marR="0" lvl="0" indent="-114300" algn="l" defTabSz="914400" rtl="0" eaLnBrk="0" fontAlgn="base" latinLnBrk="0" hangingPunct="0">
              <a:lnSpc>
                <a:spcPct val="100000"/>
              </a:lnSpc>
              <a:spcBef>
                <a:spcPct val="0"/>
              </a:spcBef>
              <a:spcAft>
                <a:spcPct val="0"/>
              </a:spcAft>
              <a:buClrTx/>
              <a:buSzTx/>
              <a:buFontTx/>
              <a:buAutoNum type="arabicPeriod"/>
              <a:tabLst>
                <a:tab pos="114300" algn="l"/>
              </a:tabLst>
              <a:defRPr/>
            </a:pPr>
            <a:r>
              <a:rPr kumimoji="0" lang="en-US" sz="800" b="0" i="0" u="none" strike="noStrike" kern="1200" cap="none" spc="0" normalizeH="0" baseline="0" noProof="0" dirty="0">
                <a:ln>
                  <a:noFill/>
                </a:ln>
                <a:solidFill>
                  <a:prstClr val="black"/>
                </a:solidFill>
                <a:effectLst/>
                <a:uLnTx/>
                <a:uFillTx/>
                <a:latin typeface="Arial" charset="0"/>
                <a:ea typeface="+mn-ea"/>
                <a:cs typeface="Arial"/>
              </a:rPr>
              <a:t>F</a:t>
            </a:r>
            <a:r>
              <a:rPr kumimoji="0" lang="en-US" sz="800" b="0" i="0" u="none" strike="noStrike" kern="1200" cap="none" spc="0" normalizeH="0" baseline="0" noProof="0" dirty="0">
                <a:ln>
                  <a:noFill/>
                </a:ln>
                <a:solidFill>
                  <a:prstClr val="black"/>
                </a:solidFill>
                <a:effectLst/>
                <a:uLnTx/>
                <a:uFillTx/>
                <a:latin typeface="Arial" charset="0"/>
                <a:ea typeface="+mn-ea"/>
                <a:cs typeface="+mn-cs"/>
              </a:rPr>
              <a:t>ACT SHEET FOR HEALTH CARE PROVIDERS EMERGENCY USE AUTHORIZATION (EUA) OF REMDESIVIR (GS-5734™)]. Gilead Sciences Inc. 2020 </a:t>
            </a:r>
            <a:r>
              <a:rPr kumimoji="0" lang="en-US" sz="800" b="0" i="0" u="none" strike="noStrike" kern="1200" cap="none" spc="0" normalizeH="0" baseline="0" noProof="0" dirty="0">
                <a:ln>
                  <a:noFill/>
                </a:ln>
                <a:solidFill>
                  <a:prstClr val="black"/>
                </a:solidFill>
                <a:effectLst/>
                <a:uLnTx/>
                <a:uFillTx/>
                <a:latin typeface="Arial"/>
                <a:ea typeface="+mn-ea"/>
                <a:cs typeface="Arial"/>
              </a:rPr>
              <a:t> </a:t>
            </a:r>
          </a:p>
          <a:p>
            <a:pPr marL="114300" marR="0" lvl="0" indent="-114300" algn="l" defTabSz="914400" rtl="0" eaLnBrk="0" fontAlgn="base" latinLnBrk="0" hangingPunct="0">
              <a:lnSpc>
                <a:spcPct val="100000"/>
              </a:lnSpc>
              <a:spcBef>
                <a:spcPct val="0"/>
              </a:spcBef>
              <a:spcAft>
                <a:spcPct val="0"/>
              </a:spcAft>
              <a:buClrTx/>
              <a:buSzTx/>
              <a:buFontTx/>
              <a:buNone/>
              <a:tabLst>
                <a:tab pos="114300" algn="l"/>
              </a:tabLst>
              <a:defRPr/>
            </a:pPr>
            <a:r>
              <a:rPr kumimoji="0" lang="en-US" sz="800" b="0" i="0" u="none" strike="noStrike" kern="1200" cap="none" spc="0" normalizeH="0" baseline="0" noProof="0" dirty="0">
                <a:ln>
                  <a:noFill/>
                </a:ln>
                <a:solidFill>
                  <a:prstClr val="black"/>
                </a:solidFill>
                <a:effectLst/>
                <a:highlight>
                  <a:srgbClr val="FFFF00"/>
                </a:highlight>
                <a:uLnTx/>
                <a:uFillTx/>
                <a:latin typeface="Arial"/>
                <a:ea typeface="+mn-ea"/>
                <a:cs typeface="Arial"/>
              </a:rPr>
              <a:t> </a:t>
            </a:r>
          </a:p>
        </p:txBody>
      </p:sp>
      <p:sp>
        <p:nvSpPr>
          <p:cNvPr id="19" name="TextBox 18">
            <a:extLst>
              <a:ext uri="{FF2B5EF4-FFF2-40B4-BE49-F238E27FC236}">
                <a16:creationId xmlns:a16="http://schemas.microsoft.com/office/drawing/2014/main" id="{DFCE3760-8A25-4F05-B260-585C2CA3C66B}"/>
              </a:ext>
            </a:extLst>
          </p:cNvPr>
          <p:cNvSpPr txBox="1"/>
          <p:nvPr/>
        </p:nvSpPr>
        <p:spPr>
          <a:xfrm>
            <a:off x="2740596" y="4217910"/>
            <a:ext cx="1237091" cy="304699"/>
          </a:xfrm>
          <a:prstGeom prst="rect">
            <a:avLst/>
          </a:prstGeom>
          <a:noFill/>
        </p:spPr>
        <p:txBody>
          <a:bodyPr wrap="square" lIns="0" tIns="0" rIns="0" bIns="0" rtlCol="0">
            <a:spAutoFit/>
          </a:bodyPr>
          <a:lstStyle/>
          <a:p>
            <a:pPr marL="0" marR="0" lvl="0" indent="0" algn="ctr" defTabSz="685800" rtl="0" eaLnBrk="0" fontAlgn="base" latinLnBrk="0" hangingPunct="0">
              <a:lnSpc>
                <a:spcPct val="90000"/>
              </a:lnSpc>
              <a:spcBef>
                <a:spcPct val="0"/>
              </a:spcBef>
              <a:spcAft>
                <a:spcPct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charset="0"/>
                <a:ea typeface="+mn-ea"/>
                <a:cs typeface="+mn-cs"/>
              </a:rPr>
              <a:t>HR</a:t>
            </a:r>
            <a:r>
              <a:rPr kumimoji="0" lang="pl-PL" sz="1100" b="1" i="0" u="none" strike="noStrike" kern="1200" cap="none" spc="0" normalizeH="0" baseline="0" noProof="0" dirty="0">
                <a:ln>
                  <a:noFill/>
                </a:ln>
                <a:solidFill>
                  <a:prstClr val="black"/>
                </a:solidFill>
                <a:effectLst/>
                <a:uLnTx/>
                <a:uFillTx/>
                <a:latin typeface="Arial" charset="0"/>
                <a:ea typeface="+mn-ea"/>
                <a:cs typeface="+mn-cs"/>
              </a:rPr>
              <a:t> 1.31</a:t>
            </a:r>
            <a:r>
              <a:rPr kumimoji="0" lang="en-US" sz="1100" b="1" i="0" u="none" strike="noStrike" kern="1200" cap="none" spc="0" normalizeH="0" baseline="0" noProof="0" dirty="0">
                <a:ln>
                  <a:noFill/>
                </a:ln>
                <a:solidFill>
                  <a:prstClr val="black"/>
                </a:solidFill>
                <a:effectLst/>
                <a:uLnTx/>
                <a:uFillTx/>
                <a:latin typeface="Arial" charset="0"/>
                <a:ea typeface="+mn-ea"/>
                <a:cs typeface="+mn-cs"/>
              </a:rPr>
              <a:t>; </a:t>
            </a:r>
            <a:r>
              <a:rPr kumimoji="0" lang="pl-PL" sz="1100" b="1" i="0" u="none" strike="noStrike" kern="1200" cap="none" spc="0" normalizeH="0" baseline="0" noProof="0" dirty="0">
                <a:ln>
                  <a:noFill/>
                </a:ln>
                <a:solidFill>
                  <a:prstClr val="black"/>
                </a:solidFill>
                <a:effectLst/>
                <a:uLnTx/>
                <a:uFillTx/>
                <a:latin typeface="Arial" charset="0"/>
                <a:ea typeface="+mn-ea"/>
                <a:cs typeface="+mn-cs"/>
              </a:rPr>
              <a:t>95% CI </a:t>
            </a:r>
            <a:endParaRPr kumimoji="0" lang="en-US" sz="1100" b="1"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ctr" defTabSz="685800" rtl="0" eaLnBrk="0" fontAlgn="base" latinLnBrk="0" hangingPunct="0">
              <a:lnSpc>
                <a:spcPct val="90000"/>
              </a:lnSpc>
              <a:spcBef>
                <a:spcPct val="0"/>
              </a:spcBef>
              <a:spcAft>
                <a:spcPct val="0"/>
              </a:spcAft>
              <a:buClrTx/>
              <a:buSzTx/>
              <a:buFontTx/>
              <a:buNone/>
              <a:tabLst/>
              <a:defRPr/>
            </a:pPr>
            <a:r>
              <a:rPr kumimoji="0" lang="pl-PL" sz="1100" b="1" i="0" u="none" strike="noStrike" kern="1200" cap="none" spc="0" normalizeH="0" baseline="0" noProof="0" dirty="0">
                <a:ln>
                  <a:noFill/>
                </a:ln>
                <a:solidFill>
                  <a:prstClr val="black"/>
                </a:solidFill>
                <a:effectLst/>
                <a:uLnTx/>
                <a:uFillTx/>
                <a:latin typeface="Arial" charset="0"/>
                <a:ea typeface="+mn-ea"/>
                <a:cs typeface="+mn-cs"/>
              </a:rPr>
              <a:t>1.12 to1.54 </a:t>
            </a:r>
            <a:endParaRPr kumimoji="0" lang="en-US" sz="800" b="1"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850237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C0A18-9082-42E4-B094-6FFA2FA84952}"/>
              </a:ext>
            </a:extLst>
          </p:cNvPr>
          <p:cNvSpPr>
            <a:spLocks noGrp="1"/>
          </p:cNvSpPr>
          <p:nvPr>
            <p:ph type="title"/>
          </p:nvPr>
        </p:nvSpPr>
        <p:spPr/>
        <p:txBody>
          <a:bodyPr/>
          <a:lstStyle/>
          <a:p>
            <a:r>
              <a:rPr lang="en-US" dirty="0"/>
              <a:t>Summary</a:t>
            </a:r>
          </a:p>
        </p:txBody>
      </p:sp>
      <p:sp>
        <p:nvSpPr>
          <p:cNvPr id="5" name="Text Placeholder 4">
            <a:extLst>
              <a:ext uri="{FF2B5EF4-FFF2-40B4-BE49-F238E27FC236}">
                <a16:creationId xmlns:a16="http://schemas.microsoft.com/office/drawing/2014/main" id="{B2643B5D-C79E-40F7-949B-48B00E3234D9}"/>
              </a:ext>
            </a:extLst>
          </p:cNvPr>
          <p:cNvSpPr>
            <a:spLocks noGrp="1"/>
          </p:cNvSpPr>
          <p:nvPr>
            <p:ph type="body" sz="quarter" idx="13"/>
          </p:nvPr>
        </p:nvSpPr>
        <p:spPr/>
        <p:txBody>
          <a:bodyPr/>
          <a:lstStyle/>
          <a:p>
            <a:r>
              <a:rPr lang="en-US"/>
              <a:t>NCT04292899</a:t>
            </a:r>
          </a:p>
        </p:txBody>
      </p:sp>
      <p:sp>
        <p:nvSpPr>
          <p:cNvPr id="3" name="Content Placeholder 2">
            <a:extLst>
              <a:ext uri="{FF2B5EF4-FFF2-40B4-BE49-F238E27FC236}">
                <a16:creationId xmlns:a16="http://schemas.microsoft.com/office/drawing/2014/main" id="{5656B96A-61D2-4152-889E-1159D330FE93}"/>
              </a:ext>
            </a:extLst>
          </p:cNvPr>
          <p:cNvSpPr>
            <a:spLocks noGrp="1"/>
          </p:cNvSpPr>
          <p:nvPr>
            <p:ph idx="1"/>
          </p:nvPr>
        </p:nvSpPr>
        <p:spPr>
          <a:xfrm>
            <a:off x="599161" y="1593897"/>
            <a:ext cx="11383462" cy="4648200"/>
          </a:xfrm>
        </p:spPr>
        <p:txBody>
          <a:bodyPr vert="horz" lIns="0" tIns="0" rIns="0" bIns="0" rtlCol="0" anchor="t">
            <a:noAutofit/>
          </a:bodyPr>
          <a:lstStyle/>
          <a:p>
            <a:pPr marL="227965" indent="-227965"/>
            <a:r>
              <a:rPr lang="en-US" dirty="0"/>
              <a:t>An independent data and safety monitoring board (DSMB) overseeing the trial noted that remdesivir was better than placebo from the perspective of the primary endpoint, time to recovery</a:t>
            </a:r>
          </a:p>
          <a:p>
            <a:pPr marL="502278" lvl="1" indent="-227965"/>
            <a:r>
              <a:rPr lang="en-US" sz="2000" dirty="0">
                <a:cs typeface="Arial"/>
              </a:rPr>
              <a:t>Patients on remdesivir had a 31% faster time to recovery compared to the placebo group which was statistically significant</a:t>
            </a:r>
          </a:p>
          <a:p>
            <a:pPr marL="227965" indent="-227965"/>
            <a:r>
              <a:rPr lang="en-US" dirty="0">
                <a:cs typeface="Arial"/>
              </a:rPr>
              <a:t>In addition NIH reported that, “results also suggested a survival benefit” in the remdesivir group compared to the placebo arm</a:t>
            </a:r>
          </a:p>
          <a:p>
            <a:pPr marL="227965" indent="-227965"/>
            <a:r>
              <a:rPr lang="en-US" dirty="0"/>
              <a:t>More detailed information about the trial results, including more comprehensive data, will undergo peer review and be available in a forthcoming report. </a:t>
            </a:r>
          </a:p>
          <a:p>
            <a:pPr marL="227965" indent="-227965"/>
            <a:r>
              <a:rPr lang="en-US" dirty="0"/>
              <a:t>According to the NIH, “the agency has been engaged in sustained and ongoing discussions with Gilead Sciences regarding making remdesivir available to patients”</a:t>
            </a:r>
          </a:p>
          <a:p>
            <a:pPr marL="227965" indent="-227965"/>
            <a:endParaRPr lang="en-US" dirty="0"/>
          </a:p>
        </p:txBody>
      </p:sp>
      <p:sp>
        <p:nvSpPr>
          <p:cNvPr id="9" name="TextBox 8">
            <a:extLst>
              <a:ext uri="{FF2B5EF4-FFF2-40B4-BE49-F238E27FC236}">
                <a16:creationId xmlns:a16="http://schemas.microsoft.com/office/drawing/2014/main" id="{8823323F-634E-48C8-9BB2-D93921B9C734}"/>
              </a:ext>
            </a:extLst>
          </p:cNvPr>
          <p:cNvSpPr txBox="1"/>
          <p:nvPr/>
        </p:nvSpPr>
        <p:spPr>
          <a:xfrm>
            <a:off x="328401" y="6648054"/>
            <a:ext cx="2771960" cy="110800"/>
          </a:xfrm>
          <a:prstGeom prst="rect">
            <a:avLst/>
          </a:prstGeom>
          <a:noFill/>
        </p:spPr>
        <p:txBody>
          <a:bodyPr wrap="square" lIns="0" tIns="0" rIns="0" bIns="0" rtlCol="0" anchor="t">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Arial" charset="0"/>
              <a:ea typeface="+mn-ea"/>
              <a:cs typeface="Arial"/>
            </a:endParaRPr>
          </a:p>
        </p:txBody>
      </p:sp>
      <p:sp>
        <p:nvSpPr>
          <p:cNvPr id="4" name="Footer Placeholder 3">
            <a:extLst>
              <a:ext uri="{FF2B5EF4-FFF2-40B4-BE49-F238E27FC236}">
                <a16:creationId xmlns:a16="http://schemas.microsoft.com/office/drawing/2014/main" id="{4D671269-E786-42A1-B052-7CDF017660C7}"/>
              </a:ext>
            </a:extLst>
          </p:cNvPr>
          <p:cNvSpPr txBox="1">
            <a:spLocks/>
          </p:cNvSpPr>
          <p:nvPr/>
        </p:nvSpPr>
        <p:spPr>
          <a:xfrm>
            <a:off x="539262" y="6367514"/>
            <a:ext cx="6620537" cy="117023"/>
          </a:xfrm>
          <a:prstGeom prst="rect">
            <a:avLst/>
          </a:prstGeom>
        </p:spPr>
        <p:txBody>
          <a:bodyPr anchor="t"/>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609585" algn="l" rtl="0" eaLnBrk="0" fontAlgn="base" hangingPunct="0">
              <a:spcBef>
                <a:spcPct val="0"/>
              </a:spcBef>
              <a:spcAft>
                <a:spcPct val="0"/>
              </a:spcAft>
              <a:defRPr kern="1200">
                <a:solidFill>
                  <a:schemeClr val="tx1"/>
                </a:solidFill>
                <a:latin typeface="Arial" charset="0"/>
                <a:ea typeface="+mn-ea"/>
                <a:cs typeface="+mn-cs"/>
              </a:defRPr>
            </a:lvl2pPr>
            <a:lvl3pPr marL="1219170" algn="l" rtl="0" eaLnBrk="0" fontAlgn="base" hangingPunct="0">
              <a:spcBef>
                <a:spcPct val="0"/>
              </a:spcBef>
              <a:spcAft>
                <a:spcPct val="0"/>
              </a:spcAft>
              <a:defRPr kern="1200">
                <a:solidFill>
                  <a:schemeClr val="tx1"/>
                </a:solidFill>
                <a:latin typeface="Arial" charset="0"/>
                <a:ea typeface="+mn-ea"/>
                <a:cs typeface="+mn-cs"/>
              </a:defRPr>
            </a:lvl3pPr>
            <a:lvl4pPr marL="1828754" algn="l" rtl="0" eaLnBrk="0" fontAlgn="base" hangingPunct="0">
              <a:spcBef>
                <a:spcPct val="0"/>
              </a:spcBef>
              <a:spcAft>
                <a:spcPct val="0"/>
              </a:spcAft>
              <a:defRPr kern="1200">
                <a:solidFill>
                  <a:schemeClr val="tx1"/>
                </a:solidFill>
                <a:latin typeface="Arial" charset="0"/>
                <a:ea typeface="+mn-ea"/>
                <a:cs typeface="+mn-cs"/>
              </a:defRPr>
            </a:lvl4pPr>
            <a:lvl5pPr marL="2438339" algn="l" rtl="0" eaLnBrk="0" fontAlgn="base" hangingPunct="0">
              <a:spcBef>
                <a:spcPct val="0"/>
              </a:spcBef>
              <a:spcAft>
                <a:spcPct val="0"/>
              </a:spcAft>
              <a:defRPr kern="1200">
                <a:solidFill>
                  <a:schemeClr val="tx1"/>
                </a:solidFill>
                <a:latin typeface="Arial" charset="0"/>
                <a:ea typeface="+mn-ea"/>
                <a:cs typeface="+mn-cs"/>
              </a:defRPr>
            </a:lvl5pPr>
            <a:lvl6pPr marL="3047924" algn="l" defTabSz="1219170" rtl="0" eaLnBrk="1" latinLnBrk="0" hangingPunct="1">
              <a:defRPr kern="1200">
                <a:solidFill>
                  <a:schemeClr val="tx1"/>
                </a:solidFill>
                <a:latin typeface="Arial" charset="0"/>
                <a:ea typeface="+mn-ea"/>
                <a:cs typeface="+mn-cs"/>
              </a:defRPr>
            </a:lvl6pPr>
            <a:lvl7pPr marL="3657509" algn="l" defTabSz="1219170" rtl="0" eaLnBrk="1" latinLnBrk="0" hangingPunct="1">
              <a:defRPr kern="1200">
                <a:solidFill>
                  <a:schemeClr val="tx1"/>
                </a:solidFill>
                <a:latin typeface="Arial" charset="0"/>
                <a:ea typeface="+mn-ea"/>
                <a:cs typeface="+mn-cs"/>
              </a:defRPr>
            </a:lvl7pPr>
            <a:lvl8pPr marL="4267093" algn="l" defTabSz="1219170" rtl="0" eaLnBrk="1" latinLnBrk="0" hangingPunct="1">
              <a:defRPr kern="1200">
                <a:solidFill>
                  <a:schemeClr val="tx1"/>
                </a:solidFill>
                <a:latin typeface="Arial" charset="0"/>
                <a:ea typeface="+mn-ea"/>
                <a:cs typeface="+mn-cs"/>
              </a:defRPr>
            </a:lvl8pPr>
            <a:lvl9pPr marL="4876678" algn="l" defTabSz="1219170" rtl="0" eaLnBrk="1" latinLnBrk="0" hangingPunct="1">
              <a:defRPr kern="1200">
                <a:solidFill>
                  <a:schemeClr val="tx1"/>
                </a:solidFill>
                <a:latin typeface="Arial"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mn-ea"/>
                <a:cs typeface="Arial"/>
              </a:rPr>
              <a:t>1. https://www.niaid.nih.gov/news-events/nih-clinical-trial-shows-remdesivir-accelerates-recovery-advanced-covid-19</a:t>
            </a:r>
            <a:br>
              <a:rPr kumimoji="0" lang="en-US" sz="800" b="0" i="0" u="none" strike="noStrike" kern="1200" cap="none" spc="0" normalizeH="0" baseline="0" noProof="0" dirty="0">
                <a:ln>
                  <a:noFill/>
                </a:ln>
                <a:solidFill>
                  <a:prstClr val="black"/>
                </a:solidFill>
                <a:effectLst/>
                <a:uLnTx/>
                <a:uFillTx/>
                <a:latin typeface="Arial" charset="0"/>
                <a:ea typeface="+mn-ea"/>
                <a:cs typeface="+mn-cs"/>
              </a:rPr>
            </a:br>
            <a:r>
              <a:rPr kumimoji="0" lang="en-US" sz="800" b="0" i="0" u="none" strike="noStrike" kern="1200" cap="none" spc="0" normalizeH="0" baseline="0" noProof="0" dirty="0">
                <a:ln>
                  <a:noFill/>
                </a:ln>
                <a:solidFill>
                  <a:prstClr val="black"/>
                </a:solidFill>
                <a:effectLst/>
                <a:uLnTx/>
                <a:uFillTx/>
                <a:latin typeface="Arial"/>
                <a:ea typeface="+mn-ea"/>
                <a:cs typeface="Arial"/>
              </a:rPr>
              <a:t>2. https://www.cnbc.com/2020/04/29/dr-anthony-fauci-says-data-from-remdesivir-coronavirus-drug-trial-shows-quite-good-news.html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prstClr val="black"/>
                </a:solidFill>
                <a:effectLst/>
                <a:highlight>
                  <a:srgbClr val="FFFF00"/>
                </a:highlight>
                <a:uLnTx/>
                <a:uFillTx/>
                <a:latin typeface="Arial"/>
                <a:ea typeface="+mn-ea"/>
                <a:cs typeface="Arial"/>
              </a:rPr>
              <a:t> </a:t>
            </a:r>
          </a:p>
        </p:txBody>
      </p:sp>
    </p:spTree>
    <p:extLst>
      <p:ext uri="{BB962C8B-B14F-4D97-AF65-F5344CB8AC3E}">
        <p14:creationId xmlns:p14="http://schemas.microsoft.com/office/powerpoint/2010/main" val="2360122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C8B54A-B6B1-4139-8D48-4DF71EBBD3DD}"/>
              </a:ext>
            </a:extLst>
          </p:cNvPr>
          <p:cNvSpPr>
            <a:spLocks noGrp="1"/>
          </p:cNvSpPr>
          <p:nvPr>
            <p:ph type="title"/>
          </p:nvPr>
        </p:nvSpPr>
        <p:spPr>
          <a:xfrm>
            <a:off x="1748406" y="1966452"/>
            <a:ext cx="9857439" cy="2020301"/>
          </a:xfrm>
        </p:spPr>
        <p:txBody>
          <a:bodyPr/>
          <a:lstStyle/>
          <a:p>
            <a:r>
              <a:rPr lang="en-US" dirty="0"/>
              <a:t>Publication Review: “</a:t>
            </a:r>
            <a:r>
              <a:rPr lang="en-US" dirty="0" err="1"/>
              <a:t>Remdesivir</a:t>
            </a:r>
            <a:r>
              <a:rPr lang="en-US" dirty="0"/>
              <a:t> in Adults with Severe COVID-19: Results of a Randomized, Double-blind, Placebo-controlled, Multicenter Trial”</a:t>
            </a:r>
            <a:br>
              <a:rPr lang="en-US" dirty="0"/>
            </a:br>
            <a:endParaRPr lang="en-US" dirty="0"/>
          </a:p>
        </p:txBody>
      </p:sp>
      <p:sp>
        <p:nvSpPr>
          <p:cNvPr id="3" name="Text Placeholder 2">
            <a:extLst>
              <a:ext uri="{FF2B5EF4-FFF2-40B4-BE49-F238E27FC236}">
                <a16:creationId xmlns:a16="http://schemas.microsoft.com/office/drawing/2014/main" id="{2202604E-C0F9-46D1-8594-224DDC754169}"/>
              </a:ext>
            </a:extLst>
          </p:cNvPr>
          <p:cNvSpPr>
            <a:spLocks noGrp="1"/>
          </p:cNvSpPr>
          <p:nvPr>
            <p:ph type="body" idx="1"/>
          </p:nvPr>
        </p:nvSpPr>
        <p:spPr/>
        <p:txBody>
          <a:bodyPr/>
          <a:lstStyle/>
          <a:p>
            <a:r>
              <a:rPr lang="en-US" dirty="0">
                <a:ea typeface="+mn-lt"/>
                <a:cs typeface="+mn-lt"/>
              </a:rPr>
              <a:t>Wang W et al. </a:t>
            </a:r>
            <a:r>
              <a:rPr lang="en-US" dirty="0">
                <a:cs typeface="Arial"/>
              </a:rPr>
              <a:t>The Lancet. 29</a:t>
            </a:r>
            <a:r>
              <a:rPr lang="en-US" sz="1800" dirty="0">
                <a:cs typeface="Arial"/>
              </a:rPr>
              <a:t> April 2020 </a:t>
            </a:r>
          </a:p>
        </p:txBody>
      </p:sp>
      <p:pic>
        <p:nvPicPr>
          <p:cNvPr id="7" name="Picture 6">
            <a:extLst>
              <a:ext uri="{FF2B5EF4-FFF2-40B4-BE49-F238E27FC236}">
                <a16:creationId xmlns:a16="http://schemas.microsoft.com/office/drawing/2014/main" id="{10FFD392-230D-4614-8FFD-47186069B725}"/>
              </a:ext>
            </a:extLst>
          </p:cNvPr>
          <p:cNvPicPr>
            <a:picLocks noChangeAspect="1"/>
          </p:cNvPicPr>
          <p:nvPr/>
        </p:nvPicPr>
        <p:blipFill rotWithShape="1">
          <a:blip r:embed="rId3">
            <a:extLst>
              <a:ext uri="{28A0092B-C50C-407E-A947-70E740481C1C}">
                <a14:useLocalDpi xmlns:a14="http://schemas.microsoft.com/office/drawing/2010/main" val="0"/>
              </a:ext>
            </a:extLst>
          </a:blip>
          <a:srcRect t="27754" b="29825"/>
          <a:stretch/>
        </p:blipFill>
        <p:spPr>
          <a:xfrm>
            <a:off x="1708151" y="4980424"/>
            <a:ext cx="4220701" cy="994702"/>
          </a:xfrm>
          <a:prstGeom prst="rect">
            <a:avLst/>
          </a:prstGeom>
        </p:spPr>
      </p:pic>
    </p:spTree>
    <p:extLst>
      <p:ext uri="{BB962C8B-B14F-4D97-AF65-F5344CB8AC3E}">
        <p14:creationId xmlns:p14="http://schemas.microsoft.com/office/powerpoint/2010/main" val="35354142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rgbClr val="C00000"/>
                </a:solidFill>
              </a:rPr>
              <a:t>Trial Design: </a:t>
            </a:r>
            <a:r>
              <a:rPr lang="en-US" dirty="0"/>
              <a:t>Remdesivir in Adults with Severe COVID-19 in China </a:t>
            </a:r>
            <a:r>
              <a:rPr lang="en-US" dirty="0">
                <a:solidFill>
                  <a:srgbClr val="C00000"/>
                </a:solidFill>
              </a:rPr>
              <a:t> </a:t>
            </a:r>
            <a:endParaRPr lang="en-US" dirty="0"/>
          </a:p>
        </p:txBody>
      </p:sp>
      <p:sp>
        <p:nvSpPr>
          <p:cNvPr id="51" name="Content Placeholder 3">
            <a:extLst>
              <a:ext uri="{FF2B5EF4-FFF2-40B4-BE49-F238E27FC236}">
                <a16:creationId xmlns:a16="http://schemas.microsoft.com/office/drawing/2014/main" id="{092D60F4-1010-4184-AE1E-489FEEDDAF9D}"/>
              </a:ext>
            </a:extLst>
          </p:cNvPr>
          <p:cNvSpPr>
            <a:spLocks noGrp="1"/>
          </p:cNvSpPr>
          <p:nvPr>
            <p:ph idx="1"/>
          </p:nvPr>
        </p:nvSpPr>
        <p:spPr>
          <a:ln>
            <a:noFill/>
          </a:ln>
        </p:spPr>
        <p:txBody>
          <a:bodyPr>
            <a:normAutofit/>
          </a:bodyPr>
          <a:lstStyle/>
          <a:p>
            <a:pPr lvl="1">
              <a:buFont typeface="Wingdings" panose="05000000000000000000" pitchFamily="2" charset="2"/>
              <a:buChar char="Ø"/>
            </a:pPr>
            <a:endParaRPr lang="en-US" sz="1733"/>
          </a:p>
          <a:p>
            <a:pPr lvl="1">
              <a:buFont typeface="Wingdings" panose="05000000000000000000" pitchFamily="2" charset="2"/>
              <a:buChar char="Ø"/>
            </a:pPr>
            <a:endParaRPr lang="en-US" sz="1733"/>
          </a:p>
          <a:p>
            <a:pPr marL="228589" lvl="1" indent="0">
              <a:buNone/>
            </a:pPr>
            <a:endParaRPr lang="en-US" sz="1200"/>
          </a:p>
        </p:txBody>
      </p:sp>
      <p:sp>
        <p:nvSpPr>
          <p:cNvPr id="39" name="Rectangle 38">
            <a:extLst>
              <a:ext uri="{FF2B5EF4-FFF2-40B4-BE49-F238E27FC236}">
                <a16:creationId xmlns:a16="http://schemas.microsoft.com/office/drawing/2014/main" id="{15A8E02C-B282-4695-9183-4B42E794D846}"/>
              </a:ext>
            </a:extLst>
          </p:cNvPr>
          <p:cNvSpPr/>
          <p:nvPr/>
        </p:nvSpPr>
        <p:spPr>
          <a:xfrm>
            <a:off x="479012" y="1373247"/>
            <a:ext cx="11233976" cy="377026"/>
          </a:xfrm>
          <a:prstGeom prst="rect">
            <a:avLst/>
          </a:prstGeom>
        </p:spPr>
        <p:txBody>
          <a:bodyPr wrap="square" anchor="t">
            <a:spAutoFit/>
          </a:bodyPr>
          <a:lstStyle/>
          <a:p>
            <a:pPr marL="0" marR="0" lvl="0" indent="0" algn="ctr" defTabSz="914354" rtl="0" eaLnBrk="0" fontAlgn="base" latinLnBrk="0" hangingPunct="0">
              <a:lnSpc>
                <a:spcPct val="100000"/>
              </a:lnSpc>
              <a:spcBef>
                <a:spcPts val="800"/>
              </a:spcBef>
              <a:spcAft>
                <a:spcPct val="0"/>
              </a:spcAft>
              <a:buClrTx/>
              <a:buSzTx/>
              <a:buFontTx/>
              <a:buNone/>
              <a:tabLst/>
              <a:defRPr/>
            </a:pPr>
            <a:r>
              <a:rPr kumimoji="0" lang="en-US" sz="1850" b="1" i="0" u="none" strike="noStrike" kern="1200" cap="none" spc="0" normalizeH="0" baseline="0" noProof="0">
                <a:ln>
                  <a:noFill/>
                </a:ln>
                <a:solidFill>
                  <a:prstClr val="black"/>
                </a:solidFill>
                <a:effectLst/>
                <a:uLnTx/>
                <a:uFillTx/>
                <a:latin typeface="Arial"/>
                <a:ea typeface="+mn-ea"/>
                <a:cs typeface="Arial"/>
              </a:rPr>
              <a:t>Investigator-initiated, randomized, double-blind, placebo-controlled, multicenter trial in Wuhan</a:t>
            </a:r>
          </a:p>
        </p:txBody>
      </p:sp>
      <p:sp>
        <p:nvSpPr>
          <p:cNvPr id="40" name="Rectangle 39">
            <a:extLst>
              <a:ext uri="{FF2B5EF4-FFF2-40B4-BE49-F238E27FC236}">
                <a16:creationId xmlns:a16="http://schemas.microsoft.com/office/drawing/2014/main" id="{468BCF9D-EAEF-433E-9899-43C3D8FEBDD5}"/>
              </a:ext>
            </a:extLst>
          </p:cNvPr>
          <p:cNvSpPr/>
          <p:nvPr/>
        </p:nvSpPr>
        <p:spPr>
          <a:xfrm>
            <a:off x="755535" y="2172994"/>
            <a:ext cx="2751458" cy="4298613"/>
          </a:xfrm>
          <a:prstGeom prst="rect">
            <a:avLst/>
          </a:prstGeom>
        </p:spPr>
        <p:txBody>
          <a:bodyPr wrap="square" anchor="t">
            <a:spAutoFit/>
          </a:bodyPr>
          <a:lstStyle/>
          <a:p>
            <a:pPr marL="0" marR="0" lvl="1" indent="0" algn="l" defTabSz="914400" rtl="0" eaLnBrk="0" fontAlgn="base" latinLnBrk="0" hangingPunct="0">
              <a:lnSpc>
                <a:spcPct val="100000"/>
              </a:lnSpc>
              <a:spcBef>
                <a:spcPct val="0"/>
              </a:spcBef>
              <a:spcAft>
                <a:spcPts val="80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a:ea typeface="+mn-ea"/>
                <a:cs typeface="Arial"/>
              </a:rPr>
              <a:t>Key Inclusion Criteria</a:t>
            </a:r>
          </a:p>
          <a:p>
            <a:pPr marL="344488" marR="0" lvl="1" indent="-242888" algn="l" defTabSz="914400" rtl="0" eaLnBrk="0" fontAlgn="base" latinLnBrk="0" hangingPunct="0">
              <a:lnSpc>
                <a:spcPct val="100000"/>
              </a:lnSpc>
              <a:spcBef>
                <a:spcPct val="0"/>
              </a:spcBef>
              <a:spcAft>
                <a:spcPts val="800"/>
              </a:spcAft>
              <a:buClrTx/>
              <a:buSzTx/>
              <a:buFont typeface="Wingdings" panose="05000000000000000000" pitchFamily="2" charset="2"/>
              <a:buChar char="Ø"/>
              <a:tabLst/>
              <a:defRPr/>
            </a:pPr>
            <a:r>
              <a:rPr kumimoji="0" lang="en-US" sz="1400" b="0" i="0" u="none" strike="noStrike" kern="1200" cap="none" spc="0" normalizeH="0" baseline="0" noProof="0">
                <a:ln>
                  <a:noFill/>
                </a:ln>
                <a:solidFill>
                  <a:prstClr val="black"/>
                </a:solidFill>
                <a:effectLst/>
                <a:uLnTx/>
                <a:uFillTx/>
                <a:latin typeface="Arial"/>
                <a:ea typeface="+mn-ea"/>
                <a:cs typeface="Arial"/>
              </a:rPr>
              <a:t>Hospitalized adults </a:t>
            </a: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a:p>
            <a:pPr marL="344488" marR="0" lvl="1" indent="-242888" algn="l" defTabSz="914400" rtl="0" eaLnBrk="0" fontAlgn="base" latinLnBrk="0" hangingPunct="0">
              <a:lnSpc>
                <a:spcPct val="100000"/>
              </a:lnSpc>
              <a:spcBef>
                <a:spcPct val="0"/>
              </a:spcBef>
              <a:spcAft>
                <a:spcPts val="800"/>
              </a:spcAft>
              <a:buClrTx/>
              <a:buSzTx/>
              <a:buFont typeface="Wingdings" panose="05000000000000000000" pitchFamily="2" charset="2"/>
              <a:buChar char="Ø"/>
              <a:tabLst/>
              <a:defRPr/>
            </a:pPr>
            <a:r>
              <a:rPr kumimoji="0" lang="en-US" sz="1400" b="0" i="0" u="none" strike="noStrike" kern="1200" cap="none" spc="0" normalizeH="0" baseline="0" noProof="0">
                <a:ln>
                  <a:noFill/>
                </a:ln>
                <a:solidFill>
                  <a:prstClr val="black"/>
                </a:solidFill>
                <a:effectLst/>
                <a:uLnTx/>
                <a:uFillTx/>
                <a:latin typeface="Arial"/>
                <a:ea typeface="+mn-ea"/>
                <a:cs typeface="Arial"/>
              </a:rPr>
              <a:t>+SARS-CoV-2 by PCR</a:t>
            </a:r>
            <a:endParaRPr kumimoji="0" lang="en-US" sz="1400" b="0" i="0" u="none" strike="noStrike" kern="1200" cap="none" spc="0" normalizeH="0" baseline="0" noProof="0">
              <a:ln>
                <a:noFill/>
              </a:ln>
              <a:solidFill>
                <a:prstClr val="black"/>
              </a:solidFill>
              <a:effectLst/>
              <a:uLnTx/>
              <a:uFillTx/>
              <a:latin typeface="Arial" charset="0"/>
              <a:ea typeface="+mn-ea"/>
              <a:cs typeface="Arial" charset="0"/>
            </a:endParaRPr>
          </a:p>
          <a:p>
            <a:pPr marL="344488" marR="0" lvl="1" indent="-242888" algn="l" defTabSz="914400" rtl="0" eaLnBrk="0" fontAlgn="base" latinLnBrk="0" hangingPunct="0">
              <a:lnSpc>
                <a:spcPct val="100000"/>
              </a:lnSpc>
              <a:spcBef>
                <a:spcPct val="0"/>
              </a:spcBef>
              <a:spcAft>
                <a:spcPts val="800"/>
              </a:spcAft>
              <a:buClrTx/>
              <a:buSzTx/>
              <a:buFont typeface="Wingdings" panose="05000000000000000000" pitchFamily="2" charset="2"/>
              <a:buChar char="Ø"/>
              <a:tabLst/>
              <a:defRPr/>
            </a:pPr>
            <a:r>
              <a:rPr kumimoji="0" lang="en-US" sz="1400" b="0" i="0" u="none" strike="noStrike" kern="1200" cap="none" spc="0" normalizeH="0" baseline="0" noProof="0">
                <a:ln>
                  <a:noFill/>
                </a:ln>
                <a:solidFill>
                  <a:prstClr val="black"/>
                </a:solidFill>
                <a:effectLst/>
                <a:uLnTx/>
                <a:uFillTx/>
                <a:latin typeface="Arial"/>
                <a:ea typeface="+mn-ea"/>
                <a:cs typeface="Arial"/>
              </a:rPr>
              <a:t>Symptoms ≤ 12 days</a:t>
            </a:r>
          </a:p>
          <a:p>
            <a:pPr marL="344488" marR="0" lvl="1" indent="-242888" algn="l" defTabSz="914400" rtl="0" eaLnBrk="0" fontAlgn="base" latinLnBrk="0" hangingPunct="0">
              <a:lnSpc>
                <a:spcPct val="100000"/>
              </a:lnSpc>
              <a:spcBef>
                <a:spcPct val="0"/>
              </a:spcBef>
              <a:spcAft>
                <a:spcPts val="800"/>
              </a:spcAft>
              <a:buClrTx/>
              <a:buSzTx/>
              <a:buFont typeface="Wingdings" panose="05000000000000000000" pitchFamily="2" charset="2"/>
              <a:buChar char="Ø"/>
              <a:tabLst/>
              <a:defRPr/>
            </a:pPr>
            <a:r>
              <a:rPr kumimoji="0" lang="en-US" sz="1400" b="0" i="0" u="none" strike="noStrike" kern="1200" cap="none" spc="0" normalizeH="0" baseline="0" noProof="0">
                <a:ln>
                  <a:noFill/>
                </a:ln>
                <a:solidFill>
                  <a:prstClr val="black"/>
                </a:solidFill>
                <a:effectLst/>
                <a:uLnTx/>
                <a:uFillTx/>
                <a:latin typeface="Arial"/>
                <a:ea typeface="+mn-ea"/>
                <a:cs typeface="Arial"/>
              </a:rPr>
              <a:t>Pneumonia by imaging</a:t>
            </a:r>
            <a:endParaRPr kumimoji="0" lang="en-US" sz="1400" b="0" i="0" u="none" strike="noStrike" kern="1200" cap="none" spc="0" normalizeH="0" baseline="0" noProof="0">
              <a:ln>
                <a:noFill/>
              </a:ln>
              <a:solidFill>
                <a:prstClr val="black"/>
              </a:solidFill>
              <a:effectLst/>
              <a:uLnTx/>
              <a:uFillTx/>
              <a:latin typeface="Arial" charset="0"/>
              <a:ea typeface="+mn-ea"/>
              <a:cs typeface="Arial" charset="0"/>
            </a:endParaRPr>
          </a:p>
          <a:p>
            <a:pPr marL="344488" marR="0" lvl="1" indent="-242888" algn="l" defTabSz="914400" rtl="0" eaLnBrk="0" fontAlgn="base" latinLnBrk="0" hangingPunct="0">
              <a:lnSpc>
                <a:spcPct val="100000"/>
              </a:lnSpc>
              <a:spcBef>
                <a:spcPct val="0"/>
              </a:spcBef>
              <a:spcAft>
                <a:spcPts val="1200"/>
              </a:spcAft>
              <a:buClrTx/>
              <a:buSzTx/>
              <a:buFont typeface="Wingdings" panose="05000000000000000000" pitchFamily="2" charset="2"/>
              <a:buChar char="Ø"/>
              <a:tabLst/>
              <a:defRPr/>
            </a:pPr>
            <a:r>
              <a:rPr kumimoji="0" lang="en-US" sz="1400" b="0" i="0" u="none" strike="noStrike" kern="1200" cap="none" spc="0" normalizeH="0" baseline="0" noProof="0">
                <a:ln>
                  <a:noFill/>
                </a:ln>
                <a:solidFill>
                  <a:prstClr val="black"/>
                </a:solidFill>
                <a:effectLst/>
                <a:uLnTx/>
                <a:uFillTx/>
                <a:latin typeface="Arial"/>
                <a:ea typeface="+mn-ea"/>
                <a:cs typeface="Arial"/>
              </a:rPr>
              <a:t>SpO</a:t>
            </a:r>
            <a:r>
              <a:rPr kumimoji="0" lang="en-US" sz="1400" b="0" i="0" u="none" strike="noStrike" kern="1200" cap="none" spc="0" normalizeH="0" baseline="-25000" noProof="0">
                <a:ln>
                  <a:noFill/>
                </a:ln>
                <a:solidFill>
                  <a:prstClr val="black"/>
                </a:solidFill>
                <a:effectLst/>
                <a:uLnTx/>
                <a:uFillTx/>
                <a:latin typeface="Arial"/>
                <a:ea typeface="+mn-ea"/>
                <a:cs typeface="Arial"/>
              </a:rPr>
              <a:t>2</a:t>
            </a:r>
            <a:r>
              <a:rPr kumimoji="0" lang="en-US" sz="1400" b="0" i="0" u="none" strike="noStrike" kern="1200" cap="none" spc="0" normalizeH="0" baseline="0" noProof="0">
                <a:ln>
                  <a:noFill/>
                </a:ln>
                <a:solidFill>
                  <a:prstClr val="black"/>
                </a:solidFill>
                <a:effectLst/>
                <a:uLnTx/>
                <a:uFillTx/>
                <a:latin typeface="Arial"/>
                <a:ea typeface="+mn-ea"/>
                <a:cs typeface="Arial"/>
              </a:rPr>
              <a:t> ≤ 94% on room air or PaO</a:t>
            </a:r>
            <a:r>
              <a:rPr kumimoji="0" lang="en-US" sz="1400" b="0" i="0" u="none" strike="noStrike" kern="1200" cap="none" spc="0" normalizeH="0" baseline="-25000" noProof="0">
                <a:ln>
                  <a:noFill/>
                </a:ln>
                <a:solidFill>
                  <a:prstClr val="black"/>
                </a:solidFill>
                <a:effectLst/>
                <a:uLnTx/>
                <a:uFillTx/>
                <a:latin typeface="Arial"/>
                <a:ea typeface="+mn-ea"/>
                <a:cs typeface="Arial"/>
              </a:rPr>
              <a:t>2</a:t>
            </a:r>
            <a:r>
              <a:rPr kumimoji="0" lang="en-US" sz="1400" b="0" i="0" u="none" strike="noStrike" kern="1200" cap="none" spc="0" normalizeH="0" baseline="0" noProof="0">
                <a:ln>
                  <a:noFill/>
                </a:ln>
                <a:solidFill>
                  <a:prstClr val="black"/>
                </a:solidFill>
                <a:effectLst/>
                <a:uLnTx/>
                <a:uFillTx/>
                <a:latin typeface="Arial"/>
                <a:ea typeface="+mn-ea"/>
                <a:cs typeface="Arial"/>
              </a:rPr>
              <a:t>/FiO</a:t>
            </a:r>
            <a:r>
              <a:rPr kumimoji="0" lang="en-US" sz="1400" b="0" i="0" u="none" strike="noStrike" kern="1200" cap="none" spc="0" normalizeH="0" baseline="-25000" noProof="0">
                <a:ln>
                  <a:noFill/>
                </a:ln>
                <a:solidFill>
                  <a:prstClr val="black"/>
                </a:solidFill>
                <a:effectLst/>
                <a:uLnTx/>
                <a:uFillTx/>
                <a:latin typeface="Arial"/>
                <a:ea typeface="+mn-ea"/>
                <a:cs typeface="Arial"/>
              </a:rPr>
              <a:t>2</a:t>
            </a:r>
            <a:r>
              <a:rPr kumimoji="0" lang="en-US" sz="1400" b="0" i="0" u="none" strike="noStrike" kern="1200" cap="none" spc="0" normalizeH="0" baseline="0" noProof="0">
                <a:ln>
                  <a:noFill/>
                </a:ln>
                <a:solidFill>
                  <a:prstClr val="black"/>
                </a:solidFill>
                <a:effectLst/>
                <a:uLnTx/>
                <a:uFillTx/>
                <a:latin typeface="Arial"/>
                <a:ea typeface="+mn-ea"/>
                <a:cs typeface="Arial"/>
              </a:rPr>
              <a:t> ≤ 300 mm Hg</a:t>
            </a:r>
          </a:p>
          <a:p>
            <a:pPr marL="0" marR="0" lvl="1" indent="0" algn="l" defTabSz="914400" rtl="0" eaLnBrk="0" fontAlgn="base" latinLnBrk="0" hangingPunct="0">
              <a:lnSpc>
                <a:spcPct val="100000"/>
              </a:lnSpc>
              <a:spcBef>
                <a:spcPct val="0"/>
              </a:spcBef>
              <a:spcAft>
                <a:spcPts val="80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a:ea typeface="+mn-ea"/>
                <a:cs typeface="Arial"/>
              </a:rPr>
              <a:t>Key Exclusion Criteria</a:t>
            </a:r>
          </a:p>
          <a:p>
            <a:pPr marL="344488" marR="0" lvl="1" indent="-242888" algn="l" defTabSz="914400" rtl="0" eaLnBrk="0" fontAlgn="base" latinLnBrk="0" hangingPunct="0">
              <a:lnSpc>
                <a:spcPct val="100000"/>
              </a:lnSpc>
              <a:spcBef>
                <a:spcPct val="0"/>
              </a:spcBef>
              <a:spcAft>
                <a:spcPts val="800"/>
              </a:spcAft>
              <a:buClrTx/>
              <a:buSzTx/>
              <a:buFont typeface="Wingdings" panose="05000000000000000000" pitchFamily="2" charset="2"/>
              <a:buChar char="Ø"/>
              <a:tabLst/>
              <a:defRPr/>
            </a:pPr>
            <a:r>
              <a:rPr kumimoji="0" lang="en-US" sz="1400" b="0" i="0" u="none" strike="noStrike" kern="1200" cap="none" spc="0" normalizeH="0" baseline="0" noProof="0">
                <a:ln>
                  <a:noFill/>
                </a:ln>
                <a:solidFill>
                  <a:prstClr val="black"/>
                </a:solidFill>
                <a:effectLst/>
                <a:uLnTx/>
                <a:uFillTx/>
                <a:latin typeface="Arial"/>
                <a:ea typeface="+mn-ea"/>
                <a:cs typeface="Arial"/>
              </a:rPr>
              <a:t>Pregnancy or breast-feeding</a:t>
            </a:r>
          </a:p>
          <a:p>
            <a:pPr marL="344488" marR="0" lvl="1" indent="-242888" algn="l" defTabSz="914400" rtl="0" eaLnBrk="0" fontAlgn="base" latinLnBrk="0" hangingPunct="0">
              <a:lnSpc>
                <a:spcPct val="100000"/>
              </a:lnSpc>
              <a:spcBef>
                <a:spcPct val="0"/>
              </a:spcBef>
              <a:spcAft>
                <a:spcPts val="800"/>
              </a:spcAft>
              <a:buClrTx/>
              <a:buSzTx/>
              <a:buFont typeface="Wingdings" panose="05000000000000000000" pitchFamily="2" charset="2"/>
              <a:buChar char="Ø"/>
              <a:tabLst/>
              <a:defRPr/>
            </a:pPr>
            <a:r>
              <a:rPr kumimoji="0" lang="en-US" sz="1400" b="0" i="0" u="none" strike="noStrike" kern="1200" cap="none" spc="0" normalizeH="0" baseline="0" noProof="0">
                <a:ln>
                  <a:noFill/>
                </a:ln>
                <a:solidFill>
                  <a:prstClr val="black"/>
                </a:solidFill>
                <a:effectLst/>
                <a:uLnTx/>
                <a:uFillTx/>
                <a:latin typeface="Arial"/>
                <a:ea typeface="+mn-ea"/>
                <a:cs typeface="Arial"/>
              </a:rPr>
              <a:t>ALT or AST &gt; 5x ULN or cirrhosis</a:t>
            </a:r>
          </a:p>
          <a:p>
            <a:pPr marL="344488" marR="0" lvl="1" indent="-242888" algn="l" defTabSz="914400" rtl="0" eaLnBrk="0" fontAlgn="base" latinLnBrk="0" hangingPunct="0">
              <a:lnSpc>
                <a:spcPct val="100000"/>
              </a:lnSpc>
              <a:spcBef>
                <a:spcPct val="0"/>
              </a:spcBef>
              <a:spcAft>
                <a:spcPts val="800"/>
              </a:spcAft>
              <a:buClrTx/>
              <a:buSzTx/>
              <a:buFont typeface="Wingdings" panose="05000000000000000000" pitchFamily="2" charset="2"/>
              <a:buChar char="Ø"/>
              <a:tabLst/>
              <a:defRPr/>
            </a:pPr>
            <a:r>
              <a:rPr kumimoji="0" lang="en-US" sz="1400" b="0" i="0" u="none" strike="noStrike" kern="1200" cap="none" spc="0" normalizeH="0" baseline="0" noProof="0">
                <a:ln>
                  <a:noFill/>
                </a:ln>
                <a:solidFill>
                  <a:prstClr val="black"/>
                </a:solidFill>
                <a:effectLst/>
                <a:uLnTx/>
                <a:uFillTx/>
                <a:latin typeface="Arial"/>
                <a:ea typeface="+mn-ea"/>
                <a:cs typeface="Arial"/>
              </a:rPr>
              <a:t>eGFR &lt;30mL/min/1.73m</a:t>
            </a:r>
            <a:r>
              <a:rPr kumimoji="0" lang="en-US" sz="1400" b="0" i="0" u="none" strike="noStrike" kern="1200" cap="none" spc="0" normalizeH="0" baseline="30000" noProof="0">
                <a:ln>
                  <a:noFill/>
                </a:ln>
                <a:solidFill>
                  <a:prstClr val="black"/>
                </a:solidFill>
                <a:effectLst/>
                <a:uLnTx/>
                <a:uFillTx/>
                <a:latin typeface="Arial"/>
                <a:ea typeface="+mn-ea"/>
                <a:cs typeface="Arial"/>
              </a:rPr>
              <a:t>2</a:t>
            </a:r>
            <a:r>
              <a:rPr kumimoji="0" lang="en-US" sz="1400" b="0" i="0" u="none" strike="noStrike" kern="1200" cap="none" spc="0" normalizeH="0" baseline="0" noProof="0">
                <a:ln>
                  <a:noFill/>
                </a:ln>
                <a:solidFill>
                  <a:prstClr val="black"/>
                </a:solidFill>
                <a:effectLst/>
                <a:uLnTx/>
                <a:uFillTx/>
                <a:latin typeface="Arial"/>
                <a:ea typeface="+mn-ea"/>
                <a:cs typeface="Arial"/>
              </a:rPr>
              <a:t> or CRRT/hemodialysis/ peritoneal dialysis</a:t>
            </a:r>
          </a:p>
        </p:txBody>
      </p:sp>
      <p:sp>
        <p:nvSpPr>
          <p:cNvPr id="41" name="Rectangle 40">
            <a:extLst>
              <a:ext uri="{FF2B5EF4-FFF2-40B4-BE49-F238E27FC236}">
                <a16:creationId xmlns:a16="http://schemas.microsoft.com/office/drawing/2014/main" id="{235A12F3-C224-490A-B091-752513CEC78F}"/>
              </a:ext>
            </a:extLst>
          </p:cNvPr>
          <p:cNvSpPr/>
          <p:nvPr/>
        </p:nvSpPr>
        <p:spPr>
          <a:xfrm>
            <a:off x="609600" y="2088971"/>
            <a:ext cx="2994212" cy="4382636"/>
          </a:xfrm>
          <a:prstGeom prst="rect">
            <a:avLst/>
          </a:prstGeom>
          <a:noFill/>
          <a:ln w="635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grpSp>
        <p:nvGrpSpPr>
          <p:cNvPr id="42" name="Group 41">
            <a:extLst>
              <a:ext uri="{FF2B5EF4-FFF2-40B4-BE49-F238E27FC236}">
                <a16:creationId xmlns:a16="http://schemas.microsoft.com/office/drawing/2014/main" id="{15F04808-7293-42B2-89D9-7D7A0A55EEA6}"/>
              </a:ext>
            </a:extLst>
          </p:cNvPr>
          <p:cNvGrpSpPr/>
          <p:nvPr/>
        </p:nvGrpSpPr>
        <p:grpSpPr>
          <a:xfrm>
            <a:off x="3894481" y="2172994"/>
            <a:ext cx="8033605" cy="1976051"/>
            <a:chOff x="3474932" y="2628291"/>
            <a:chExt cx="8033605" cy="1976051"/>
          </a:xfrm>
        </p:grpSpPr>
        <p:grpSp>
          <p:nvGrpSpPr>
            <p:cNvPr id="43" name="Group 42">
              <a:extLst>
                <a:ext uri="{FF2B5EF4-FFF2-40B4-BE49-F238E27FC236}">
                  <a16:creationId xmlns:a16="http://schemas.microsoft.com/office/drawing/2014/main" id="{44DD57C7-6DC3-4708-BB22-87FA7BFD5952}"/>
                </a:ext>
              </a:extLst>
            </p:cNvPr>
            <p:cNvGrpSpPr/>
            <p:nvPr/>
          </p:nvGrpSpPr>
          <p:grpSpPr>
            <a:xfrm>
              <a:off x="4966983" y="2628291"/>
              <a:ext cx="6541554" cy="1976051"/>
              <a:chOff x="3317806" y="1441022"/>
              <a:chExt cx="4341629" cy="1482038"/>
            </a:xfrm>
          </p:grpSpPr>
          <p:sp>
            <p:nvSpPr>
              <p:cNvPr id="47" name="Rectangle 46">
                <a:extLst>
                  <a:ext uri="{FF2B5EF4-FFF2-40B4-BE49-F238E27FC236}">
                    <a16:creationId xmlns:a16="http://schemas.microsoft.com/office/drawing/2014/main" id="{7D94B021-B5E3-4056-82CE-0C987C236994}"/>
                  </a:ext>
                </a:extLst>
              </p:cNvPr>
              <p:cNvSpPr/>
              <p:nvPr/>
            </p:nvSpPr>
            <p:spPr>
              <a:xfrm>
                <a:off x="3788680" y="1698986"/>
                <a:ext cx="2038580" cy="512644"/>
              </a:xfrm>
              <a:prstGeom prst="rect">
                <a:avLst/>
              </a:prstGeom>
              <a:noFill/>
              <a:ln w="12700">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48" name="Rounded Rectangle 13">
                <a:extLst>
                  <a:ext uri="{FF2B5EF4-FFF2-40B4-BE49-F238E27FC236}">
                    <a16:creationId xmlns:a16="http://schemas.microsoft.com/office/drawing/2014/main" id="{3783D265-65D1-4254-825E-425E839962D2}"/>
                  </a:ext>
                </a:extLst>
              </p:cNvPr>
              <p:cNvSpPr/>
              <p:nvPr/>
            </p:nvSpPr>
            <p:spPr bwMode="auto">
              <a:xfrm>
                <a:off x="4111381" y="1441022"/>
                <a:ext cx="1464788" cy="496865"/>
              </a:xfrm>
              <a:prstGeom prst="rect">
                <a:avLst/>
              </a:prstGeom>
              <a:solidFill>
                <a:srgbClr val="C00000"/>
              </a:solidFill>
              <a:ln w="19050" cap="flat" cmpd="sng" algn="ctr">
                <a:noFill/>
                <a:prstDash val="solid"/>
                <a:miter lim="800000"/>
              </a:ln>
              <a:effectLst/>
            </p:spPr>
            <p:txBody>
              <a:bodyPr anchor="ctr"/>
              <a:lstStyle/>
              <a:p>
                <a:pPr marL="0" marR="0" lvl="0" indent="0" algn="ctr" defTabSz="914354" rtl="0" eaLnBrk="0" fontAlgn="base" latinLnBrk="0" hangingPunct="0">
                  <a:lnSpc>
                    <a:spcPct val="100000"/>
                  </a:lnSpc>
                  <a:spcBef>
                    <a:spcPct val="0"/>
                  </a:spcBef>
                  <a:spcAft>
                    <a:spcPct val="0"/>
                  </a:spcAft>
                  <a:buClr>
                    <a:srgbClr val="990000"/>
                  </a:buClr>
                  <a:buSzPct val="120000"/>
                  <a:buFontTx/>
                  <a:buNone/>
                  <a:tabLst/>
                  <a:defRPr/>
                </a:pPr>
                <a:r>
                  <a:rPr kumimoji="0" lang="en-US" sz="1400" b="1" i="0" u="none" strike="noStrike" kern="0" cap="none" spc="0" normalizeH="0" baseline="0" noProof="0">
                    <a:ln>
                      <a:noFill/>
                    </a:ln>
                    <a:solidFill>
                      <a:srgbClr val="FFFFFF"/>
                    </a:solidFill>
                    <a:effectLst/>
                    <a:uLnTx/>
                    <a:uFillTx/>
                    <a:latin typeface="Arial" charset="0"/>
                    <a:ea typeface="MS Mincho" pitchFamily="49" charset="-128"/>
                    <a:cs typeface="Calibri"/>
                  </a:rPr>
                  <a:t>RDV 200 mg on Day 1</a:t>
                </a:r>
              </a:p>
              <a:p>
                <a:pPr marL="0" marR="0" lvl="0" indent="0" algn="ctr" defTabSz="914354" rtl="0" eaLnBrk="0" fontAlgn="base" latinLnBrk="0" hangingPunct="0">
                  <a:lnSpc>
                    <a:spcPct val="100000"/>
                  </a:lnSpc>
                  <a:spcBef>
                    <a:spcPct val="0"/>
                  </a:spcBef>
                  <a:spcAft>
                    <a:spcPct val="0"/>
                  </a:spcAft>
                  <a:buClr>
                    <a:srgbClr val="990000"/>
                  </a:buClr>
                  <a:buSzPct val="120000"/>
                  <a:buFontTx/>
                  <a:buNone/>
                  <a:tabLst/>
                  <a:defRPr/>
                </a:pPr>
                <a:r>
                  <a:rPr kumimoji="0" lang="en-US" sz="1400" b="1" i="0" u="none" strike="noStrike" kern="0" cap="none" spc="0" normalizeH="0" baseline="0" noProof="0">
                    <a:ln>
                      <a:noFill/>
                    </a:ln>
                    <a:solidFill>
                      <a:srgbClr val="FFFFFF"/>
                    </a:solidFill>
                    <a:effectLst/>
                    <a:uLnTx/>
                    <a:uFillTx/>
                    <a:latin typeface="Arial" charset="0"/>
                    <a:ea typeface="MS Mincho" pitchFamily="49" charset="-128"/>
                    <a:cs typeface="Calibri"/>
                  </a:rPr>
                  <a:t>100 mg IV QD Days 2-10</a:t>
                </a:r>
              </a:p>
            </p:txBody>
          </p:sp>
          <p:sp>
            <p:nvSpPr>
              <p:cNvPr id="49" name="TextBox 11">
                <a:extLst>
                  <a:ext uri="{FF2B5EF4-FFF2-40B4-BE49-F238E27FC236}">
                    <a16:creationId xmlns:a16="http://schemas.microsoft.com/office/drawing/2014/main" id="{A0B50F81-0128-4EBF-A805-77CAB1A1BE35}"/>
                  </a:ext>
                </a:extLst>
              </p:cNvPr>
              <p:cNvSpPr txBox="1">
                <a:spLocks noChangeArrowheads="1"/>
              </p:cNvSpPr>
              <p:nvPr/>
            </p:nvSpPr>
            <p:spPr bwMode="auto">
              <a:xfrm>
                <a:off x="3505424" y="1481400"/>
                <a:ext cx="614961"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a:defRPr sz="2400">
                    <a:solidFill>
                      <a:schemeClr val="tx1"/>
                    </a:solidFill>
                    <a:latin typeface="Arial" charset="0"/>
                    <a:cs typeface="Arial" charset="0"/>
                  </a:defRPr>
                </a:lvl1pPr>
                <a:lvl2pPr>
                  <a:defRPr sz="2000">
                    <a:solidFill>
                      <a:schemeClr val="tx1"/>
                    </a:solidFill>
                    <a:latin typeface="Arial" charset="0"/>
                    <a:cs typeface="Arial" charset="0"/>
                  </a:defRPr>
                </a:lvl2pPr>
                <a:lvl3pPr>
                  <a:defRPr>
                    <a:solidFill>
                      <a:schemeClr val="tx1"/>
                    </a:solidFill>
                    <a:latin typeface="Arial" charset="0"/>
                    <a:cs typeface="Arial" charset="0"/>
                  </a:defRPr>
                </a:lvl3pPr>
                <a:lvl4pPr>
                  <a:defRPr sz="1600">
                    <a:solidFill>
                      <a:schemeClr val="tx1"/>
                    </a:solidFill>
                    <a:latin typeface="Calibri" pitchFamily="34" charset="0"/>
                    <a:cs typeface="Arial" charset="0"/>
                  </a:defRPr>
                </a:lvl4pPr>
                <a:lvl5pPr>
                  <a:defRPr sz="1600">
                    <a:solidFill>
                      <a:schemeClr val="tx1"/>
                    </a:solidFill>
                    <a:latin typeface="Calibri" pitchFamily="34" charset="0"/>
                    <a:cs typeface="Arial" charset="0"/>
                  </a:defRPr>
                </a:lvl5pPr>
                <a:lvl6pPr fontAlgn="base">
                  <a:spcAft>
                    <a:spcPct val="0"/>
                  </a:spcAft>
                  <a:buFont typeface="Arial" charset="0"/>
                  <a:buChar char="»"/>
                  <a:defRPr sz="1600">
                    <a:solidFill>
                      <a:schemeClr val="tx1"/>
                    </a:solidFill>
                    <a:latin typeface="Calibri" pitchFamily="34" charset="0"/>
                    <a:cs typeface="Arial" charset="0"/>
                  </a:defRPr>
                </a:lvl6pPr>
                <a:lvl7pPr fontAlgn="base">
                  <a:spcAft>
                    <a:spcPct val="0"/>
                  </a:spcAft>
                  <a:buFont typeface="Arial" charset="0"/>
                  <a:buChar char="»"/>
                  <a:defRPr sz="1600">
                    <a:solidFill>
                      <a:schemeClr val="tx1"/>
                    </a:solidFill>
                    <a:latin typeface="Calibri" pitchFamily="34" charset="0"/>
                    <a:cs typeface="Arial" charset="0"/>
                  </a:defRPr>
                </a:lvl7pPr>
                <a:lvl8pPr fontAlgn="base">
                  <a:spcAft>
                    <a:spcPct val="0"/>
                  </a:spcAft>
                  <a:buFont typeface="Arial" charset="0"/>
                  <a:buChar char="»"/>
                  <a:defRPr sz="1600">
                    <a:solidFill>
                      <a:schemeClr val="tx1"/>
                    </a:solidFill>
                    <a:latin typeface="Calibri" pitchFamily="34" charset="0"/>
                    <a:cs typeface="Arial" charset="0"/>
                  </a:defRPr>
                </a:lvl8pPr>
                <a:lvl9pPr fontAlgn="base">
                  <a:spcAft>
                    <a:spcPct val="0"/>
                  </a:spcAft>
                  <a:buFont typeface="Arial" charset="0"/>
                  <a:buChar char="»"/>
                  <a:defRPr sz="1600">
                    <a:solidFill>
                      <a:schemeClr val="tx1"/>
                    </a:solidFill>
                    <a:latin typeface="Calibri" pitchFamily="34" charset="0"/>
                    <a:cs typeface="Arial" charset="0"/>
                  </a:defRPr>
                </a:lvl9pPr>
              </a:lstStyle>
              <a:p>
                <a:pPr marL="0" marR="0" lvl="0" indent="0" algn="ctr" defTabSz="914354"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Arial" charset="0"/>
                    <a:ea typeface="MS PGothic" pitchFamily="34" charset="-128"/>
                    <a:cs typeface="Arial" charset="0"/>
                  </a:rPr>
                  <a:t>n = 158</a:t>
                </a:r>
              </a:p>
            </p:txBody>
          </p:sp>
          <p:sp>
            <p:nvSpPr>
              <p:cNvPr id="52" name="TextBox 11">
                <a:extLst>
                  <a:ext uri="{FF2B5EF4-FFF2-40B4-BE49-F238E27FC236}">
                    <a16:creationId xmlns:a16="http://schemas.microsoft.com/office/drawing/2014/main" id="{B31920C8-69B9-4AB4-AB44-72E129260831}"/>
                  </a:ext>
                </a:extLst>
              </p:cNvPr>
              <p:cNvSpPr txBox="1">
                <a:spLocks noChangeArrowheads="1"/>
              </p:cNvSpPr>
              <p:nvPr/>
            </p:nvSpPr>
            <p:spPr bwMode="auto">
              <a:xfrm>
                <a:off x="3474278" y="2235744"/>
                <a:ext cx="653961"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a:defRPr sz="2400">
                    <a:solidFill>
                      <a:schemeClr val="tx1"/>
                    </a:solidFill>
                    <a:latin typeface="Arial" charset="0"/>
                    <a:cs typeface="Arial" charset="0"/>
                  </a:defRPr>
                </a:lvl1pPr>
                <a:lvl2pPr>
                  <a:defRPr sz="2000">
                    <a:solidFill>
                      <a:schemeClr val="tx1"/>
                    </a:solidFill>
                    <a:latin typeface="Arial" charset="0"/>
                    <a:cs typeface="Arial" charset="0"/>
                  </a:defRPr>
                </a:lvl2pPr>
                <a:lvl3pPr>
                  <a:defRPr>
                    <a:solidFill>
                      <a:schemeClr val="tx1"/>
                    </a:solidFill>
                    <a:latin typeface="Arial" charset="0"/>
                    <a:cs typeface="Arial" charset="0"/>
                  </a:defRPr>
                </a:lvl3pPr>
                <a:lvl4pPr>
                  <a:defRPr sz="1600">
                    <a:solidFill>
                      <a:schemeClr val="tx1"/>
                    </a:solidFill>
                    <a:latin typeface="Calibri" pitchFamily="34" charset="0"/>
                    <a:cs typeface="Arial" charset="0"/>
                  </a:defRPr>
                </a:lvl4pPr>
                <a:lvl5pPr>
                  <a:defRPr sz="1600">
                    <a:solidFill>
                      <a:schemeClr val="tx1"/>
                    </a:solidFill>
                    <a:latin typeface="Calibri" pitchFamily="34" charset="0"/>
                    <a:cs typeface="Arial" charset="0"/>
                  </a:defRPr>
                </a:lvl5pPr>
                <a:lvl6pPr fontAlgn="base">
                  <a:spcAft>
                    <a:spcPct val="0"/>
                  </a:spcAft>
                  <a:buFont typeface="Arial" charset="0"/>
                  <a:buChar char="»"/>
                  <a:defRPr sz="1600">
                    <a:solidFill>
                      <a:schemeClr val="tx1"/>
                    </a:solidFill>
                    <a:latin typeface="Calibri" pitchFamily="34" charset="0"/>
                    <a:cs typeface="Arial" charset="0"/>
                  </a:defRPr>
                </a:lvl6pPr>
                <a:lvl7pPr fontAlgn="base">
                  <a:spcAft>
                    <a:spcPct val="0"/>
                  </a:spcAft>
                  <a:buFont typeface="Arial" charset="0"/>
                  <a:buChar char="»"/>
                  <a:defRPr sz="1600">
                    <a:solidFill>
                      <a:schemeClr val="tx1"/>
                    </a:solidFill>
                    <a:latin typeface="Calibri" pitchFamily="34" charset="0"/>
                    <a:cs typeface="Arial" charset="0"/>
                  </a:defRPr>
                </a:lvl7pPr>
                <a:lvl8pPr fontAlgn="base">
                  <a:spcAft>
                    <a:spcPct val="0"/>
                  </a:spcAft>
                  <a:buFont typeface="Arial" charset="0"/>
                  <a:buChar char="»"/>
                  <a:defRPr sz="1600">
                    <a:solidFill>
                      <a:schemeClr val="tx1"/>
                    </a:solidFill>
                    <a:latin typeface="Calibri" pitchFamily="34" charset="0"/>
                    <a:cs typeface="Arial" charset="0"/>
                  </a:defRPr>
                </a:lvl8pPr>
                <a:lvl9pPr fontAlgn="base">
                  <a:spcAft>
                    <a:spcPct val="0"/>
                  </a:spcAft>
                  <a:buFont typeface="Arial" charset="0"/>
                  <a:buChar char="»"/>
                  <a:defRPr sz="1600">
                    <a:solidFill>
                      <a:schemeClr val="tx1"/>
                    </a:solidFill>
                    <a:latin typeface="Calibri" pitchFamily="34" charset="0"/>
                    <a:cs typeface="Arial" charset="0"/>
                  </a:defRPr>
                </a:lvl9pPr>
              </a:lstStyle>
              <a:p>
                <a:pPr marL="0" marR="0" lvl="0" indent="0" algn="ctr" defTabSz="914354"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Arial" charset="0"/>
                    <a:ea typeface="MS PGothic" pitchFamily="34" charset="-128"/>
                    <a:cs typeface="Arial" charset="0"/>
                  </a:rPr>
                  <a:t>n = 78</a:t>
                </a:r>
              </a:p>
            </p:txBody>
          </p:sp>
          <p:sp>
            <p:nvSpPr>
              <p:cNvPr id="53" name="Rounded Rectangle 13">
                <a:extLst>
                  <a:ext uri="{FF2B5EF4-FFF2-40B4-BE49-F238E27FC236}">
                    <a16:creationId xmlns:a16="http://schemas.microsoft.com/office/drawing/2014/main" id="{D6FAB352-0E5D-41B2-89D4-CA69ECAD8096}"/>
                  </a:ext>
                </a:extLst>
              </p:cNvPr>
              <p:cNvSpPr/>
              <p:nvPr/>
            </p:nvSpPr>
            <p:spPr bwMode="auto">
              <a:xfrm>
                <a:off x="4111380" y="2011245"/>
                <a:ext cx="1464787" cy="460384"/>
              </a:xfrm>
              <a:prstGeom prst="rect">
                <a:avLst/>
              </a:prstGeom>
              <a:solidFill>
                <a:schemeClr val="bg1">
                  <a:lumMod val="65000"/>
                </a:schemeClr>
              </a:solidFill>
              <a:ln w="19050" cap="flat" cmpd="sng" algn="ctr">
                <a:noFill/>
                <a:prstDash val="solid"/>
                <a:miter lim="800000"/>
              </a:ln>
              <a:effectLst/>
            </p:spPr>
            <p:txBody>
              <a:bodyPr anchor="ctr"/>
              <a:lstStyle/>
              <a:p>
                <a:pPr marL="0" marR="0" lvl="0" indent="0" algn="ctr" defTabSz="914354" rtl="0" eaLnBrk="0" fontAlgn="base" latinLnBrk="0" hangingPunct="0">
                  <a:lnSpc>
                    <a:spcPct val="100000"/>
                  </a:lnSpc>
                  <a:spcBef>
                    <a:spcPct val="0"/>
                  </a:spcBef>
                  <a:spcAft>
                    <a:spcPct val="0"/>
                  </a:spcAft>
                  <a:buClr>
                    <a:srgbClr val="990000"/>
                  </a:buClr>
                  <a:buSzPct val="120000"/>
                  <a:buFontTx/>
                  <a:buNone/>
                  <a:tabLst/>
                  <a:defRPr/>
                </a:pPr>
                <a:r>
                  <a:rPr kumimoji="0" lang="en-US" sz="1400" b="1" i="0" u="none" strike="noStrike" kern="0" cap="none" spc="0" normalizeH="0" baseline="0" noProof="0">
                    <a:ln>
                      <a:noFill/>
                    </a:ln>
                    <a:solidFill>
                      <a:srgbClr val="FFFFFF"/>
                    </a:solidFill>
                    <a:effectLst/>
                    <a:uLnTx/>
                    <a:uFillTx/>
                    <a:latin typeface="Arial" charset="0"/>
                    <a:ea typeface="MS Mincho" pitchFamily="49" charset="-128"/>
                    <a:cs typeface="Calibri"/>
                  </a:rPr>
                  <a:t>Placebo</a:t>
                </a:r>
                <a:endParaRPr kumimoji="0" lang="en-US" sz="1400" b="1" i="0" u="none" strike="noStrike" kern="0" cap="none" spc="0" normalizeH="0" baseline="30000" noProof="0">
                  <a:ln>
                    <a:noFill/>
                  </a:ln>
                  <a:solidFill>
                    <a:srgbClr val="FFFFFF"/>
                  </a:solidFill>
                  <a:effectLst/>
                  <a:uLnTx/>
                  <a:uFillTx/>
                  <a:latin typeface="Arial" charset="0"/>
                  <a:ea typeface="MS Mincho" pitchFamily="49" charset="-128"/>
                  <a:cs typeface="Calibri"/>
                </a:endParaRPr>
              </a:p>
            </p:txBody>
          </p:sp>
          <p:sp>
            <p:nvSpPr>
              <p:cNvPr id="54" name="TextBox 11">
                <a:extLst>
                  <a:ext uri="{FF2B5EF4-FFF2-40B4-BE49-F238E27FC236}">
                    <a16:creationId xmlns:a16="http://schemas.microsoft.com/office/drawing/2014/main" id="{0301A5A0-2537-490A-AB5A-69F2DD5BF271}"/>
                  </a:ext>
                </a:extLst>
              </p:cNvPr>
              <p:cNvSpPr txBox="1">
                <a:spLocks noChangeArrowheads="1"/>
              </p:cNvSpPr>
              <p:nvPr/>
            </p:nvSpPr>
            <p:spPr bwMode="auto">
              <a:xfrm>
                <a:off x="6301445" y="1628578"/>
                <a:ext cx="1357990" cy="992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Arial" charset="0"/>
                    <a:cs typeface="Arial" charset="0"/>
                  </a:defRPr>
                </a:lvl1pPr>
                <a:lvl2pPr>
                  <a:defRPr sz="2000">
                    <a:solidFill>
                      <a:schemeClr val="tx1"/>
                    </a:solidFill>
                    <a:latin typeface="Arial" charset="0"/>
                    <a:cs typeface="Arial" charset="0"/>
                  </a:defRPr>
                </a:lvl2pPr>
                <a:lvl3pPr>
                  <a:defRPr>
                    <a:solidFill>
                      <a:schemeClr val="tx1"/>
                    </a:solidFill>
                    <a:latin typeface="Arial" charset="0"/>
                    <a:cs typeface="Arial" charset="0"/>
                  </a:defRPr>
                </a:lvl3pPr>
                <a:lvl4pPr>
                  <a:defRPr sz="1600">
                    <a:solidFill>
                      <a:schemeClr val="tx1"/>
                    </a:solidFill>
                    <a:latin typeface="Calibri" pitchFamily="34" charset="0"/>
                    <a:cs typeface="Arial" charset="0"/>
                  </a:defRPr>
                </a:lvl4pPr>
                <a:lvl5pPr>
                  <a:defRPr sz="1600">
                    <a:solidFill>
                      <a:schemeClr val="tx1"/>
                    </a:solidFill>
                    <a:latin typeface="Calibri" pitchFamily="34" charset="0"/>
                    <a:cs typeface="Arial" charset="0"/>
                  </a:defRPr>
                </a:lvl5pPr>
                <a:lvl6pPr fontAlgn="base">
                  <a:spcAft>
                    <a:spcPct val="0"/>
                  </a:spcAft>
                  <a:buFont typeface="Arial" charset="0"/>
                  <a:buChar char="»"/>
                  <a:defRPr sz="1600">
                    <a:solidFill>
                      <a:schemeClr val="tx1"/>
                    </a:solidFill>
                    <a:latin typeface="Calibri" pitchFamily="34" charset="0"/>
                    <a:cs typeface="Arial" charset="0"/>
                  </a:defRPr>
                </a:lvl6pPr>
                <a:lvl7pPr fontAlgn="base">
                  <a:spcAft>
                    <a:spcPct val="0"/>
                  </a:spcAft>
                  <a:buFont typeface="Arial" charset="0"/>
                  <a:buChar char="»"/>
                  <a:defRPr sz="1600">
                    <a:solidFill>
                      <a:schemeClr val="tx1"/>
                    </a:solidFill>
                    <a:latin typeface="Calibri" pitchFamily="34" charset="0"/>
                    <a:cs typeface="Arial" charset="0"/>
                  </a:defRPr>
                </a:lvl7pPr>
                <a:lvl8pPr fontAlgn="base">
                  <a:spcAft>
                    <a:spcPct val="0"/>
                  </a:spcAft>
                  <a:buFont typeface="Arial" charset="0"/>
                  <a:buChar char="»"/>
                  <a:defRPr sz="1600">
                    <a:solidFill>
                      <a:schemeClr val="tx1"/>
                    </a:solidFill>
                    <a:latin typeface="Calibri" pitchFamily="34" charset="0"/>
                    <a:cs typeface="Arial" charset="0"/>
                  </a:defRPr>
                </a:lvl8pPr>
                <a:lvl9pPr fontAlgn="base">
                  <a:spcAft>
                    <a:spcPct val="0"/>
                  </a:spcAft>
                  <a:buFont typeface="Arial" charset="0"/>
                  <a:buChar char="»"/>
                  <a:defRPr sz="1600">
                    <a:solidFill>
                      <a:schemeClr val="tx1"/>
                    </a:solidFill>
                    <a:latin typeface="Calibri" pitchFamily="34" charset="0"/>
                    <a:cs typeface="Arial" charset="0"/>
                  </a:defRPr>
                </a:lvl9pPr>
              </a:lstStyle>
              <a:p>
                <a:pPr marL="0" marR="0" lvl="0" indent="0" algn="ctr" defTabSz="914354"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prstClr val="black"/>
                    </a:solidFill>
                    <a:effectLst/>
                    <a:uLnTx/>
                    <a:uFillTx/>
                    <a:latin typeface="Arial" charset="0"/>
                    <a:ea typeface="MS PGothic" pitchFamily="34" charset="-128"/>
                    <a:cs typeface="Arial" charset="0"/>
                  </a:rPr>
                  <a:t>Primary Endpoint</a:t>
                </a:r>
              </a:p>
              <a:p>
                <a:pPr marL="0" marR="0" lvl="0" indent="0" algn="ctr" defTabSz="914354"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Arial" charset="0"/>
                    <a:ea typeface="MS PGothic" pitchFamily="34" charset="-128"/>
                    <a:cs typeface="Arial" charset="0"/>
                  </a:rPr>
                  <a:t>Time to clinical improvement (TTCI) by Day 28</a:t>
                </a:r>
              </a:p>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prstClr val="black"/>
                  </a:solidFill>
                  <a:effectLst/>
                  <a:uLnTx/>
                  <a:uFillTx/>
                  <a:latin typeface="Arial" charset="0"/>
                  <a:ea typeface="MS PGothic" pitchFamily="34" charset="-128"/>
                  <a:cs typeface="Arial" charset="0"/>
                </a:endParaRPr>
              </a:p>
            </p:txBody>
          </p:sp>
          <p:cxnSp>
            <p:nvCxnSpPr>
              <p:cNvPr id="55" name="Straight Arrow Connector 54">
                <a:extLst>
                  <a:ext uri="{FF2B5EF4-FFF2-40B4-BE49-F238E27FC236}">
                    <a16:creationId xmlns:a16="http://schemas.microsoft.com/office/drawing/2014/main" id="{87F1C04A-F302-4441-8A3B-DF2986893372}"/>
                  </a:ext>
                </a:extLst>
              </p:cNvPr>
              <p:cNvCxnSpPr>
                <a:cxnSpLocks/>
                <a:stCxn id="47" idx="3"/>
              </p:cNvCxnSpPr>
              <p:nvPr/>
            </p:nvCxnSpPr>
            <p:spPr>
              <a:xfrm>
                <a:off x="5827260" y="1955308"/>
                <a:ext cx="456401" cy="2736"/>
              </a:xfrm>
              <a:prstGeom prst="straightConnector1">
                <a:avLst/>
              </a:prstGeom>
              <a:ln w="12700">
                <a:solidFill>
                  <a:srgbClr val="717074"/>
                </a:solidFill>
                <a:tailEnd type="diamond"/>
              </a:ln>
            </p:spPr>
            <p:style>
              <a:lnRef idx="1">
                <a:schemeClr val="accent1"/>
              </a:lnRef>
              <a:fillRef idx="0">
                <a:schemeClr val="accent1"/>
              </a:fillRef>
              <a:effectRef idx="0">
                <a:schemeClr val="accent1"/>
              </a:effectRef>
              <a:fontRef idx="minor">
                <a:schemeClr val="tx1"/>
              </a:fontRef>
            </p:style>
          </p:cxnSp>
          <p:sp>
            <p:nvSpPr>
              <p:cNvPr id="56" name="Right Bracket 55">
                <a:extLst>
                  <a:ext uri="{FF2B5EF4-FFF2-40B4-BE49-F238E27FC236}">
                    <a16:creationId xmlns:a16="http://schemas.microsoft.com/office/drawing/2014/main" id="{FC0296DC-E0BD-4E7B-8F84-1C9773BF810E}"/>
                  </a:ext>
                </a:extLst>
              </p:cNvPr>
              <p:cNvSpPr/>
              <p:nvPr/>
            </p:nvSpPr>
            <p:spPr bwMode="auto">
              <a:xfrm rot="5400000">
                <a:off x="4788711" y="1508165"/>
                <a:ext cx="93220" cy="2659794"/>
              </a:xfrm>
              <a:prstGeom prst="rightBracket">
                <a:avLst>
                  <a:gd name="adj" fmla="val 0"/>
                </a:avLst>
              </a:prstGeom>
              <a:noFill/>
              <a:ln w="12700" cap="flat" cmpd="sng" algn="ctr">
                <a:solidFill>
                  <a:sysClr val="windowText" lastClr="000000">
                    <a:lumMod val="50000"/>
                    <a:lumOff val="50000"/>
                  </a:sysClr>
                </a:solidFill>
                <a:prstDash val="solid"/>
                <a:miter lim="800000"/>
                <a:headEnd type="none" w="med" len="med"/>
                <a:tailEnd type="none" w="med" len="med"/>
              </a:ln>
              <a:effectLst/>
            </p:spPr>
            <p:txBody>
              <a:bodyPr anchor="ctr"/>
              <a:lstStyle/>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prstClr val="black"/>
                  </a:solidFill>
                  <a:effectLst/>
                  <a:uLnTx/>
                  <a:uFillTx/>
                  <a:latin typeface="Arial"/>
                  <a:ea typeface="+mn-ea"/>
                  <a:cs typeface="Calibri"/>
                </a:endParaRPr>
              </a:p>
            </p:txBody>
          </p:sp>
          <p:cxnSp>
            <p:nvCxnSpPr>
              <p:cNvPr id="57" name="Straight Connector 47">
                <a:extLst>
                  <a:ext uri="{FF2B5EF4-FFF2-40B4-BE49-F238E27FC236}">
                    <a16:creationId xmlns:a16="http://schemas.microsoft.com/office/drawing/2014/main" id="{A99F7209-A3AD-48A4-82FF-E68D401461F8}"/>
                  </a:ext>
                </a:extLst>
              </p:cNvPr>
              <p:cNvCxnSpPr>
                <a:cxnSpLocks noChangeShapeType="1"/>
              </p:cNvCxnSpPr>
              <p:nvPr/>
            </p:nvCxnSpPr>
            <p:spPr bwMode="auto">
              <a:xfrm>
                <a:off x="4121897" y="2780013"/>
                <a:ext cx="0" cy="98839"/>
              </a:xfrm>
              <a:prstGeom prst="line">
                <a:avLst/>
              </a:prstGeom>
              <a:noFill/>
              <a:ln w="12700" algn="ctr">
                <a:solidFill>
                  <a:srgbClr val="7F7F7F"/>
                </a:solidFill>
                <a:miter lim="800000"/>
                <a:headEnd/>
                <a:tailEnd/>
              </a:ln>
              <a:extLst>
                <a:ext uri="{909E8E84-426E-40DD-AFC4-6F175D3DCCD1}">
                  <a14:hiddenFill xmlns:a14="http://schemas.microsoft.com/office/drawing/2010/main">
                    <a:noFill/>
                  </a14:hiddenFill>
                </a:ext>
              </a:extLst>
            </p:spPr>
          </p:cxnSp>
          <p:sp>
            <p:nvSpPr>
              <p:cNvPr id="58" name="TextBox 11">
                <a:extLst>
                  <a:ext uri="{FF2B5EF4-FFF2-40B4-BE49-F238E27FC236}">
                    <a16:creationId xmlns:a16="http://schemas.microsoft.com/office/drawing/2014/main" id="{0C2E6B90-454E-4568-A862-2C3E7E7FB97A}"/>
                  </a:ext>
                </a:extLst>
              </p:cNvPr>
              <p:cNvSpPr txBox="1">
                <a:spLocks noChangeArrowheads="1"/>
              </p:cNvSpPr>
              <p:nvPr/>
            </p:nvSpPr>
            <p:spPr bwMode="auto">
              <a:xfrm>
                <a:off x="3346262" y="2445127"/>
                <a:ext cx="357860" cy="15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400">
                    <a:solidFill>
                      <a:schemeClr val="tx1"/>
                    </a:solidFill>
                    <a:latin typeface="Arial" charset="0"/>
                    <a:cs typeface="Arial" charset="0"/>
                  </a:defRPr>
                </a:lvl1pPr>
                <a:lvl2pPr>
                  <a:defRPr sz="2000">
                    <a:solidFill>
                      <a:schemeClr val="tx1"/>
                    </a:solidFill>
                    <a:latin typeface="Arial" charset="0"/>
                    <a:cs typeface="Arial" charset="0"/>
                  </a:defRPr>
                </a:lvl2pPr>
                <a:lvl3pPr>
                  <a:defRPr>
                    <a:solidFill>
                      <a:schemeClr val="tx1"/>
                    </a:solidFill>
                    <a:latin typeface="Arial" charset="0"/>
                    <a:cs typeface="Arial" charset="0"/>
                  </a:defRPr>
                </a:lvl3pPr>
                <a:lvl4pPr>
                  <a:defRPr sz="1600">
                    <a:solidFill>
                      <a:schemeClr val="tx1"/>
                    </a:solidFill>
                    <a:latin typeface="Calibri" pitchFamily="34" charset="0"/>
                    <a:cs typeface="Arial" charset="0"/>
                  </a:defRPr>
                </a:lvl4pPr>
                <a:lvl5pPr>
                  <a:defRPr sz="1600">
                    <a:solidFill>
                      <a:schemeClr val="tx1"/>
                    </a:solidFill>
                    <a:latin typeface="Calibri" pitchFamily="34" charset="0"/>
                    <a:cs typeface="Arial" charset="0"/>
                  </a:defRPr>
                </a:lvl5pPr>
                <a:lvl6pPr fontAlgn="base">
                  <a:spcAft>
                    <a:spcPct val="0"/>
                  </a:spcAft>
                  <a:buFont typeface="Arial" charset="0"/>
                  <a:buChar char="»"/>
                  <a:defRPr sz="1600">
                    <a:solidFill>
                      <a:schemeClr val="tx1"/>
                    </a:solidFill>
                    <a:latin typeface="Calibri" pitchFamily="34" charset="0"/>
                    <a:cs typeface="Arial" charset="0"/>
                  </a:defRPr>
                </a:lvl6pPr>
                <a:lvl7pPr fontAlgn="base">
                  <a:spcAft>
                    <a:spcPct val="0"/>
                  </a:spcAft>
                  <a:buFont typeface="Arial" charset="0"/>
                  <a:buChar char="»"/>
                  <a:defRPr sz="1600">
                    <a:solidFill>
                      <a:schemeClr val="tx1"/>
                    </a:solidFill>
                    <a:latin typeface="Calibri" pitchFamily="34" charset="0"/>
                    <a:cs typeface="Arial" charset="0"/>
                  </a:defRPr>
                </a:lvl7pPr>
                <a:lvl8pPr fontAlgn="base">
                  <a:spcAft>
                    <a:spcPct val="0"/>
                  </a:spcAft>
                  <a:buFont typeface="Arial" charset="0"/>
                  <a:buChar char="»"/>
                  <a:defRPr sz="1600">
                    <a:solidFill>
                      <a:schemeClr val="tx1"/>
                    </a:solidFill>
                    <a:latin typeface="Calibri" pitchFamily="34" charset="0"/>
                    <a:cs typeface="Arial" charset="0"/>
                  </a:defRPr>
                </a:lvl8pPr>
                <a:lvl9pPr fontAlgn="base">
                  <a:spcAft>
                    <a:spcPct val="0"/>
                  </a:spcAft>
                  <a:buFont typeface="Arial" charset="0"/>
                  <a:buChar char="»"/>
                  <a:defRPr sz="1600">
                    <a:solidFill>
                      <a:schemeClr val="tx1"/>
                    </a:solidFill>
                    <a:latin typeface="Calibri" pitchFamily="34" charset="0"/>
                    <a:cs typeface="Arial" charset="0"/>
                  </a:defRPr>
                </a:lvl9pPr>
              </a:lstStyle>
              <a:p>
                <a:pPr marL="0" marR="0" lvl="0" indent="0" algn="ctr" defTabSz="914354" rtl="0" eaLnBrk="0" fontAlgn="base" latinLnBrk="0" hangingPunct="0">
                  <a:lnSpc>
                    <a:spcPct val="100000"/>
                  </a:lnSpc>
                  <a:spcBef>
                    <a:spcPct val="0"/>
                  </a:spcBef>
                  <a:spcAft>
                    <a:spcPct val="0"/>
                  </a:spcAft>
                  <a:buClrTx/>
                  <a:buSzTx/>
                  <a:buFontTx/>
                  <a:buNone/>
                  <a:tabLst/>
                  <a:defRPr/>
                </a:pPr>
                <a:r>
                  <a:rPr kumimoji="0" lang="en-US" altLang="en-US" sz="1333" b="1" i="0" u="none" strike="noStrike" kern="1200" cap="none" spc="0" normalizeH="0" baseline="0" noProof="0">
                    <a:ln>
                      <a:noFill/>
                    </a:ln>
                    <a:solidFill>
                      <a:srgbClr val="000000">
                        <a:lumMod val="65000"/>
                        <a:lumOff val="35000"/>
                      </a:srgbClr>
                    </a:solidFill>
                    <a:effectLst/>
                    <a:uLnTx/>
                    <a:uFillTx/>
                    <a:latin typeface="Arial" charset="0"/>
                    <a:ea typeface="MS PGothic" pitchFamily="34" charset="-128"/>
                    <a:cs typeface="Arial" charset="0"/>
                  </a:rPr>
                  <a:t>Day</a:t>
                </a:r>
              </a:p>
            </p:txBody>
          </p:sp>
          <p:cxnSp>
            <p:nvCxnSpPr>
              <p:cNvPr id="59" name="Straight Connector 47">
                <a:extLst>
                  <a:ext uri="{FF2B5EF4-FFF2-40B4-BE49-F238E27FC236}">
                    <a16:creationId xmlns:a16="http://schemas.microsoft.com/office/drawing/2014/main" id="{015731BB-829A-45F9-A22E-B7BF41F7640B}"/>
                  </a:ext>
                </a:extLst>
              </p:cNvPr>
              <p:cNvCxnSpPr>
                <a:cxnSpLocks noChangeShapeType="1"/>
              </p:cNvCxnSpPr>
              <p:nvPr/>
            </p:nvCxnSpPr>
            <p:spPr bwMode="auto">
              <a:xfrm>
                <a:off x="5475378" y="2791449"/>
                <a:ext cx="0" cy="87833"/>
              </a:xfrm>
              <a:prstGeom prst="line">
                <a:avLst/>
              </a:prstGeom>
              <a:noFill/>
              <a:ln w="12700" algn="ctr">
                <a:solidFill>
                  <a:srgbClr val="7F7F7F"/>
                </a:solidFill>
                <a:miter lim="800000"/>
                <a:headEnd/>
                <a:tailEnd/>
              </a:ln>
              <a:extLst>
                <a:ext uri="{909E8E84-426E-40DD-AFC4-6F175D3DCCD1}">
                  <a14:hiddenFill xmlns:a14="http://schemas.microsoft.com/office/drawing/2010/main">
                    <a:noFill/>
                  </a14:hiddenFill>
                </a:ext>
              </a:extLst>
            </p:spPr>
          </p:cxnSp>
          <p:grpSp>
            <p:nvGrpSpPr>
              <p:cNvPr id="60" name="Group 59">
                <a:extLst>
                  <a:ext uri="{FF2B5EF4-FFF2-40B4-BE49-F238E27FC236}">
                    <a16:creationId xmlns:a16="http://schemas.microsoft.com/office/drawing/2014/main" id="{21465E4F-A387-4C41-A495-7587FA10110B}"/>
                  </a:ext>
                </a:extLst>
              </p:cNvPr>
              <p:cNvGrpSpPr/>
              <p:nvPr/>
            </p:nvGrpSpPr>
            <p:grpSpPr>
              <a:xfrm>
                <a:off x="5827260" y="2833843"/>
                <a:ext cx="64828" cy="89217"/>
                <a:chOff x="8867251" y="5425181"/>
                <a:chExt cx="86437" cy="118955"/>
              </a:xfrm>
            </p:grpSpPr>
            <p:cxnSp>
              <p:nvCxnSpPr>
                <p:cNvPr id="65" name="Straight Connector 64">
                  <a:extLst>
                    <a:ext uri="{FF2B5EF4-FFF2-40B4-BE49-F238E27FC236}">
                      <a16:creationId xmlns:a16="http://schemas.microsoft.com/office/drawing/2014/main" id="{A37BBECF-CA05-4D1E-A5A7-CBE424DF4E2A}"/>
                    </a:ext>
                  </a:extLst>
                </p:cNvPr>
                <p:cNvCxnSpPr>
                  <a:cxnSpLocks/>
                </p:cNvCxnSpPr>
                <p:nvPr/>
              </p:nvCxnSpPr>
              <p:spPr>
                <a:xfrm flipH="1">
                  <a:off x="8867251" y="5425181"/>
                  <a:ext cx="57625" cy="8503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3511CEFE-8804-4FA0-BB16-A9DC6C74225B}"/>
                    </a:ext>
                  </a:extLst>
                </p:cNvPr>
                <p:cNvCxnSpPr>
                  <a:cxnSpLocks/>
                </p:cNvCxnSpPr>
                <p:nvPr/>
              </p:nvCxnSpPr>
              <p:spPr>
                <a:xfrm flipH="1">
                  <a:off x="8896063" y="5459106"/>
                  <a:ext cx="57625" cy="8503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grpSp>
          <p:sp>
            <p:nvSpPr>
              <p:cNvPr id="61" name="TextBox 11">
                <a:extLst>
                  <a:ext uri="{FF2B5EF4-FFF2-40B4-BE49-F238E27FC236}">
                    <a16:creationId xmlns:a16="http://schemas.microsoft.com/office/drawing/2014/main" id="{D6C6B4A9-1CB4-4F2E-8B44-14250E9101E6}"/>
                  </a:ext>
                </a:extLst>
              </p:cNvPr>
              <p:cNvSpPr txBox="1">
                <a:spLocks noChangeArrowheads="1"/>
              </p:cNvSpPr>
              <p:nvPr/>
            </p:nvSpPr>
            <p:spPr bwMode="auto">
              <a:xfrm>
                <a:off x="6101098" y="2615772"/>
                <a:ext cx="1282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400">
                    <a:solidFill>
                      <a:schemeClr val="tx1"/>
                    </a:solidFill>
                    <a:latin typeface="Arial" charset="0"/>
                    <a:cs typeface="Arial" charset="0"/>
                  </a:defRPr>
                </a:lvl1pPr>
                <a:lvl2pPr>
                  <a:defRPr sz="2000">
                    <a:solidFill>
                      <a:schemeClr val="tx1"/>
                    </a:solidFill>
                    <a:latin typeface="Arial" charset="0"/>
                    <a:cs typeface="Arial" charset="0"/>
                  </a:defRPr>
                </a:lvl2pPr>
                <a:lvl3pPr>
                  <a:defRPr>
                    <a:solidFill>
                      <a:schemeClr val="tx1"/>
                    </a:solidFill>
                    <a:latin typeface="Arial" charset="0"/>
                    <a:cs typeface="Arial" charset="0"/>
                  </a:defRPr>
                </a:lvl3pPr>
                <a:lvl4pPr>
                  <a:defRPr sz="1600">
                    <a:solidFill>
                      <a:schemeClr val="tx1"/>
                    </a:solidFill>
                    <a:latin typeface="Calibri" pitchFamily="34" charset="0"/>
                    <a:cs typeface="Arial" charset="0"/>
                  </a:defRPr>
                </a:lvl4pPr>
                <a:lvl5pPr>
                  <a:defRPr sz="1600">
                    <a:solidFill>
                      <a:schemeClr val="tx1"/>
                    </a:solidFill>
                    <a:latin typeface="Calibri" pitchFamily="34" charset="0"/>
                    <a:cs typeface="Arial" charset="0"/>
                  </a:defRPr>
                </a:lvl5pPr>
                <a:lvl6pPr fontAlgn="base">
                  <a:spcAft>
                    <a:spcPct val="0"/>
                  </a:spcAft>
                  <a:buFont typeface="Arial" charset="0"/>
                  <a:buChar char="»"/>
                  <a:defRPr sz="1600">
                    <a:solidFill>
                      <a:schemeClr val="tx1"/>
                    </a:solidFill>
                    <a:latin typeface="Calibri" pitchFamily="34" charset="0"/>
                    <a:cs typeface="Arial" charset="0"/>
                  </a:defRPr>
                </a:lvl6pPr>
                <a:lvl7pPr fontAlgn="base">
                  <a:spcAft>
                    <a:spcPct val="0"/>
                  </a:spcAft>
                  <a:buFont typeface="Arial" charset="0"/>
                  <a:buChar char="»"/>
                  <a:defRPr sz="1600">
                    <a:solidFill>
                      <a:schemeClr val="tx1"/>
                    </a:solidFill>
                    <a:latin typeface="Calibri" pitchFamily="34" charset="0"/>
                    <a:cs typeface="Arial" charset="0"/>
                  </a:defRPr>
                </a:lvl7pPr>
                <a:lvl8pPr fontAlgn="base">
                  <a:spcAft>
                    <a:spcPct val="0"/>
                  </a:spcAft>
                  <a:buFont typeface="Arial" charset="0"/>
                  <a:buChar char="»"/>
                  <a:defRPr sz="1600">
                    <a:solidFill>
                      <a:schemeClr val="tx1"/>
                    </a:solidFill>
                    <a:latin typeface="Calibri" pitchFamily="34" charset="0"/>
                    <a:cs typeface="Arial" charset="0"/>
                  </a:defRPr>
                </a:lvl8pPr>
                <a:lvl9pPr fontAlgn="base">
                  <a:spcAft>
                    <a:spcPct val="0"/>
                  </a:spcAft>
                  <a:buFont typeface="Arial" charset="0"/>
                  <a:buChar char="»"/>
                  <a:defRPr sz="1600">
                    <a:solidFill>
                      <a:schemeClr val="tx1"/>
                    </a:solidFill>
                    <a:latin typeface="Calibri" pitchFamily="34" charset="0"/>
                    <a:cs typeface="Arial" charset="0"/>
                  </a:defRPr>
                </a:lvl9pPr>
              </a:lstStyle>
              <a:p>
                <a:pPr marL="0" marR="0" lvl="0" indent="0" algn="ctr" defTabSz="914354"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lumMod val="65000"/>
                        <a:lumOff val="35000"/>
                      </a:srgbClr>
                    </a:solidFill>
                    <a:effectLst/>
                    <a:uLnTx/>
                    <a:uFillTx/>
                    <a:latin typeface="Arial" charset="0"/>
                    <a:ea typeface="MS PGothic" pitchFamily="34" charset="-128"/>
                    <a:cs typeface="Arial" charset="0"/>
                  </a:rPr>
                  <a:t>28</a:t>
                </a:r>
              </a:p>
            </p:txBody>
          </p:sp>
          <p:sp>
            <p:nvSpPr>
              <p:cNvPr id="62" name="TextBox 11">
                <a:extLst>
                  <a:ext uri="{FF2B5EF4-FFF2-40B4-BE49-F238E27FC236}">
                    <a16:creationId xmlns:a16="http://schemas.microsoft.com/office/drawing/2014/main" id="{158F7F3D-53DF-42C7-AD55-328E830EAD61}"/>
                  </a:ext>
                </a:extLst>
              </p:cNvPr>
              <p:cNvSpPr txBox="1">
                <a:spLocks noChangeArrowheads="1"/>
              </p:cNvSpPr>
              <p:nvPr/>
            </p:nvSpPr>
            <p:spPr bwMode="auto">
              <a:xfrm>
                <a:off x="3996090" y="2614392"/>
                <a:ext cx="240451"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400">
                    <a:solidFill>
                      <a:schemeClr val="tx1"/>
                    </a:solidFill>
                    <a:latin typeface="Arial" charset="0"/>
                    <a:cs typeface="Arial" charset="0"/>
                  </a:defRPr>
                </a:lvl1pPr>
                <a:lvl2pPr>
                  <a:defRPr sz="2000">
                    <a:solidFill>
                      <a:schemeClr val="tx1"/>
                    </a:solidFill>
                    <a:latin typeface="Arial" charset="0"/>
                    <a:cs typeface="Arial" charset="0"/>
                  </a:defRPr>
                </a:lvl2pPr>
                <a:lvl3pPr>
                  <a:defRPr>
                    <a:solidFill>
                      <a:schemeClr val="tx1"/>
                    </a:solidFill>
                    <a:latin typeface="Arial" charset="0"/>
                    <a:cs typeface="Arial" charset="0"/>
                  </a:defRPr>
                </a:lvl3pPr>
                <a:lvl4pPr>
                  <a:defRPr sz="1600">
                    <a:solidFill>
                      <a:schemeClr val="tx1"/>
                    </a:solidFill>
                    <a:latin typeface="Calibri" pitchFamily="34" charset="0"/>
                    <a:cs typeface="Arial" charset="0"/>
                  </a:defRPr>
                </a:lvl4pPr>
                <a:lvl5pPr>
                  <a:defRPr sz="1600">
                    <a:solidFill>
                      <a:schemeClr val="tx1"/>
                    </a:solidFill>
                    <a:latin typeface="Calibri" pitchFamily="34" charset="0"/>
                    <a:cs typeface="Arial" charset="0"/>
                  </a:defRPr>
                </a:lvl5pPr>
                <a:lvl6pPr fontAlgn="base">
                  <a:spcAft>
                    <a:spcPct val="0"/>
                  </a:spcAft>
                  <a:buFont typeface="Arial" charset="0"/>
                  <a:buChar char="»"/>
                  <a:defRPr sz="1600">
                    <a:solidFill>
                      <a:schemeClr val="tx1"/>
                    </a:solidFill>
                    <a:latin typeface="Calibri" pitchFamily="34" charset="0"/>
                    <a:cs typeface="Arial" charset="0"/>
                  </a:defRPr>
                </a:lvl6pPr>
                <a:lvl7pPr fontAlgn="base">
                  <a:spcAft>
                    <a:spcPct val="0"/>
                  </a:spcAft>
                  <a:buFont typeface="Arial" charset="0"/>
                  <a:buChar char="»"/>
                  <a:defRPr sz="1600">
                    <a:solidFill>
                      <a:schemeClr val="tx1"/>
                    </a:solidFill>
                    <a:latin typeface="Calibri" pitchFamily="34" charset="0"/>
                    <a:cs typeface="Arial" charset="0"/>
                  </a:defRPr>
                </a:lvl7pPr>
                <a:lvl8pPr fontAlgn="base">
                  <a:spcAft>
                    <a:spcPct val="0"/>
                  </a:spcAft>
                  <a:buFont typeface="Arial" charset="0"/>
                  <a:buChar char="»"/>
                  <a:defRPr sz="1600">
                    <a:solidFill>
                      <a:schemeClr val="tx1"/>
                    </a:solidFill>
                    <a:latin typeface="Calibri" pitchFamily="34" charset="0"/>
                    <a:cs typeface="Arial" charset="0"/>
                  </a:defRPr>
                </a:lvl8pPr>
                <a:lvl9pPr fontAlgn="base">
                  <a:spcAft>
                    <a:spcPct val="0"/>
                  </a:spcAft>
                  <a:buFont typeface="Arial" charset="0"/>
                  <a:buChar char="»"/>
                  <a:defRPr sz="1600">
                    <a:solidFill>
                      <a:schemeClr val="tx1"/>
                    </a:solidFill>
                    <a:latin typeface="Calibri" pitchFamily="34" charset="0"/>
                    <a:cs typeface="Arial" charset="0"/>
                  </a:defRPr>
                </a:lvl9pPr>
              </a:lstStyle>
              <a:p>
                <a:pPr marL="0" marR="0" lvl="0" indent="0" algn="ctr" defTabSz="914354"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lumMod val="65000"/>
                        <a:lumOff val="35000"/>
                      </a:srgbClr>
                    </a:solidFill>
                    <a:effectLst/>
                    <a:uLnTx/>
                    <a:uFillTx/>
                    <a:latin typeface="Arial" charset="0"/>
                    <a:ea typeface="MS PGothic" pitchFamily="34" charset="-128"/>
                    <a:cs typeface="Arial" charset="0"/>
                  </a:rPr>
                  <a:t>1</a:t>
                </a:r>
              </a:p>
            </p:txBody>
          </p:sp>
          <p:sp>
            <p:nvSpPr>
              <p:cNvPr id="63" name="TextBox 11">
                <a:extLst>
                  <a:ext uri="{FF2B5EF4-FFF2-40B4-BE49-F238E27FC236}">
                    <a16:creationId xmlns:a16="http://schemas.microsoft.com/office/drawing/2014/main" id="{5A3171F0-8AA8-4C2F-A851-103BA4DBE1A5}"/>
                  </a:ext>
                </a:extLst>
              </p:cNvPr>
              <p:cNvSpPr txBox="1">
                <a:spLocks noChangeArrowheads="1"/>
              </p:cNvSpPr>
              <p:nvPr/>
            </p:nvSpPr>
            <p:spPr bwMode="auto">
              <a:xfrm>
                <a:off x="5335718" y="2614392"/>
                <a:ext cx="240451"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400">
                    <a:solidFill>
                      <a:schemeClr val="tx1"/>
                    </a:solidFill>
                    <a:latin typeface="Arial" charset="0"/>
                    <a:cs typeface="Arial" charset="0"/>
                  </a:defRPr>
                </a:lvl1pPr>
                <a:lvl2pPr>
                  <a:defRPr sz="2000">
                    <a:solidFill>
                      <a:schemeClr val="tx1"/>
                    </a:solidFill>
                    <a:latin typeface="Arial" charset="0"/>
                    <a:cs typeface="Arial" charset="0"/>
                  </a:defRPr>
                </a:lvl2pPr>
                <a:lvl3pPr>
                  <a:defRPr>
                    <a:solidFill>
                      <a:schemeClr val="tx1"/>
                    </a:solidFill>
                    <a:latin typeface="Arial" charset="0"/>
                    <a:cs typeface="Arial" charset="0"/>
                  </a:defRPr>
                </a:lvl3pPr>
                <a:lvl4pPr>
                  <a:defRPr sz="1600">
                    <a:solidFill>
                      <a:schemeClr val="tx1"/>
                    </a:solidFill>
                    <a:latin typeface="Calibri" pitchFamily="34" charset="0"/>
                    <a:cs typeface="Arial" charset="0"/>
                  </a:defRPr>
                </a:lvl4pPr>
                <a:lvl5pPr>
                  <a:defRPr sz="1600">
                    <a:solidFill>
                      <a:schemeClr val="tx1"/>
                    </a:solidFill>
                    <a:latin typeface="Calibri" pitchFamily="34" charset="0"/>
                    <a:cs typeface="Arial" charset="0"/>
                  </a:defRPr>
                </a:lvl5pPr>
                <a:lvl6pPr fontAlgn="base">
                  <a:spcAft>
                    <a:spcPct val="0"/>
                  </a:spcAft>
                  <a:buFont typeface="Arial" charset="0"/>
                  <a:buChar char="»"/>
                  <a:defRPr sz="1600">
                    <a:solidFill>
                      <a:schemeClr val="tx1"/>
                    </a:solidFill>
                    <a:latin typeface="Calibri" pitchFamily="34" charset="0"/>
                    <a:cs typeface="Arial" charset="0"/>
                  </a:defRPr>
                </a:lvl6pPr>
                <a:lvl7pPr fontAlgn="base">
                  <a:spcAft>
                    <a:spcPct val="0"/>
                  </a:spcAft>
                  <a:buFont typeface="Arial" charset="0"/>
                  <a:buChar char="»"/>
                  <a:defRPr sz="1600">
                    <a:solidFill>
                      <a:schemeClr val="tx1"/>
                    </a:solidFill>
                    <a:latin typeface="Calibri" pitchFamily="34" charset="0"/>
                    <a:cs typeface="Arial" charset="0"/>
                  </a:defRPr>
                </a:lvl7pPr>
                <a:lvl8pPr fontAlgn="base">
                  <a:spcAft>
                    <a:spcPct val="0"/>
                  </a:spcAft>
                  <a:buFont typeface="Arial" charset="0"/>
                  <a:buChar char="»"/>
                  <a:defRPr sz="1600">
                    <a:solidFill>
                      <a:schemeClr val="tx1"/>
                    </a:solidFill>
                    <a:latin typeface="Calibri" pitchFamily="34" charset="0"/>
                    <a:cs typeface="Arial" charset="0"/>
                  </a:defRPr>
                </a:lvl8pPr>
                <a:lvl9pPr fontAlgn="base">
                  <a:spcAft>
                    <a:spcPct val="0"/>
                  </a:spcAft>
                  <a:buFont typeface="Arial" charset="0"/>
                  <a:buChar char="»"/>
                  <a:defRPr sz="1600">
                    <a:solidFill>
                      <a:schemeClr val="tx1"/>
                    </a:solidFill>
                    <a:latin typeface="Calibri" pitchFamily="34" charset="0"/>
                    <a:cs typeface="Arial" charset="0"/>
                  </a:defRPr>
                </a:lvl9pPr>
              </a:lstStyle>
              <a:p>
                <a:pPr marL="0" marR="0" lvl="0" indent="0" algn="ctr" defTabSz="914354"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lumMod val="65000"/>
                        <a:lumOff val="35000"/>
                      </a:srgbClr>
                    </a:solidFill>
                    <a:effectLst/>
                    <a:uLnTx/>
                    <a:uFillTx/>
                    <a:latin typeface="Arial" charset="0"/>
                    <a:ea typeface="MS PGothic" pitchFamily="34" charset="-128"/>
                    <a:cs typeface="Arial" charset="0"/>
                  </a:rPr>
                  <a:t>10</a:t>
                </a:r>
              </a:p>
            </p:txBody>
          </p:sp>
          <p:sp>
            <p:nvSpPr>
              <p:cNvPr id="64" name="TextBox 11">
                <a:extLst>
                  <a:ext uri="{FF2B5EF4-FFF2-40B4-BE49-F238E27FC236}">
                    <a16:creationId xmlns:a16="http://schemas.microsoft.com/office/drawing/2014/main" id="{8C14638B-8518-46EB-AFA5-9FD0DA688AAE}"/>
                  </a:ext>
                </a:extLst>
              </p:cNvPr>
              <p:cNvSpPr txBox="1">
                <a:spLocks noChangeArrowheads="1"/>
              </p:cNvSpPr>
              <p:nvPr/>
            </p:nvSpPr>
            <p:spPr bwMode="auto">
              <a:xfrm>
                <a:off x="3317806" y="1754808"/>
                <a:ext cx="536399"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a:defRPr sz="2400">
                    <a:solidFill>
                      <a:schemeClr val="tx1"/>
                    </a:solidFill>
                    <a:latin typeface="Arial" charset="0"/>
                    <a:cs typeface="Arial" charset="0"/>
                  </a:defRPr>
                </a:lvl1pPr>
                <a:lvl2pPr>
                  <a:defRPr sz="2000">
                    <a:solidFill>
                      <a:schemeClr val="tx1"/>
                    </a:solidFill>
                    <a:latin typeface="Arial" charset="0"/>
                    <a:cs typeface="Arial" charset="0"/>
                  </a:defRPr>
                </a:lvl2pPr>
                <a:lvl3pPr>
                  <a:defRPr>
                    <a:solidFill>
                      <a:schemeClr val="tx1"/>
                    </a:solidFill>
                    <a:latin typeface="Arial" charset="0"/>
                    <a:cs typeface="Arial" charset="0"/>
                  </a:defRPr>
                </a:lvl3pPr>
                <a:lvl4pPr>
                  <a:defRPr sz="1600">
                    <a:solidFill>
                      <a:schemeClr val="tx1"/>
                    </a:solidFill>
                    <a:latin typeface="Calibri" pitchFamily="34" charset="0"/>
                    <a:cs typeface="Arial" charset="0"/>
                  </a:defRPr>
                </a:lvl4pPr>
                <a:lvl5pPr>
                  <a:defRPr sz="1600">
                    <a:solidFill>
                      <a:schemeClr val="tx1"/>
                    </a:solidFill>
                    <a:latin typeface="Calibri" pitchFamily="34" charset="0"/>
                    <a:cs typeface="Arial" charset="0"/>
                  </a:defRPr>
                </a:lvl5pPr>
                <a:lvl6pPr fontAlgn="base">
                  <a:spcAft>
                    <a:spcPct val="0"/>
                  </a:spcAft>
                  <a:buFont typeface="Arial" charset="0"/>
                  <a:buChar char="»"/>
                  <a:defRPr sz="1600">
                    <a:solidFill>
                      <a:schemeClr val="tx1"/>
                    </a:solidFill>
                    <a:latin typeface="Calibri" pitchFamily="34" charset="0"/>
                    <a:cs typeface="Arial" charset="0"/>
                  </a:defRPr>
                </a:lvl6pPr>
                <a:lvl7pPr fontAlgn="base">
                  <a:spcAft>
                    <a:spcPct val="0"/>
                  </a:spcAft>
                  <a:buFont typeface="Arial" charset="0"/>
                  <a:buChar char="»"/>
                  <a:defRPr sz="1600">
                    <a:solidFill>
                      <a:schemeClr val="tx1"/>
                    </a:solidFill>
                    <a:latin typeface="Calibri" pitchFamily="34" charset="0"/>
                    <a:cs typeface="Arial" charset="0"/>
                  </a:defRPr>
                </a:lvl7pPr>
                <a:lvl8pPr fontAlgn="base">
                  <a:spcAft>
                    <a:spcPct val="0"/>
                  </a:spcAft>
                  <a:buFont typeface="Arial" charset="0"/>
                  <a:buChar char="»"/>
                  <a:defRPr sz="1600">
                    <a:solidFill>
                      <a:schemeClr val="tx1"/>
                    </a:solidFill>
                    <a:latin typeface="Calibri" pitchFamily="34" charset="0"/>
                    <a:cs typeface="Arial" charset="0"/>
                  </a:defRPr>
                </a:lvl8pPr>
                <a:lvl9pPr fontAlgn="base">
                  <a:spcAft>
                    <a:spcPct val="0"/>
                  </a:spcAft>
                  <a:buFont typeface="Arial" charset="0"/>
                  <a:buChar char="»"/>
                  <a:defRPr sz="1600">
                    <a:solidFill>
                      <a:schemeClr val="tx1"/>
                    </a:solidFill>
                    <a:latin typeface="Calibri" pitchFamily="34" charset="0"/>
                    <a:cs typeface="Arial" charset="0"/>
                  </a:defRPr>
                </a:lvl9pPr>
              </a:lstStyle>
              <a:p>
                <a:pPr marL="0" marR="0" lvl="0" indent="0" algn="ctr" defTabSz="914354"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Arial" charset="0"/>
                    <a:ea typeface="MS PGothic" pitchFamily="34" charset="-128"/>
                    <a:cs typeface="Arial" charset="0"/>
                  </a:rPr>
                  <a:t>2:1</a:t>
                </a:r>
              </a:p>
            </p:txBody>
          </p:sp>
        </p:grpSp>
        <p:sp>
          <p:nvSpPr>
            <p:cNvPr id="45" name="Line 6">
              <a:extLst>
                <a:ext uri="{FF2B5EF4-FFF2-40B4-BE49-F238E27FC236}">
                  <a16:creationId xmlns:a16="http://schemas.microsoft.com/office/drawing/2014/main" id="{C29974D5-3C49-4A09-B9E8-6AB3E24FAC94}"/>
                </a:ext>
              </a:extLst>
            </p:cNvPr>
            <p:cNvSpPr>
              <a:spLocks noChangeShapeType="1"/>
            </p:cNvSpPr>
            <p:nvPr/>
          </p:nvSpPr>
          <p:spPr bwMode="auto">
            <a:xfrm flipV="1">
              <a:off x="4904291" y="3315320"/>
              <a:ext cx="863367" cy="0"/>
            </a:xfrm>
            <a:prstGeom prst="line">
              <a:avLst/>
            </a:prstGeom>
            <a:noFill/>
            <a:ln w="12700">
              <a:solidFill>
                <a:schemeClr val="bg1">
                  <a:lumMod val="50000"/>
                </a:schemeClr>
              </a:solidFill>
              <a:round/>
              <a:headEnd/>
              <a:tailEnd/>
            </a:ln>
            <a:extLst>
              <a:ext uri="{909E8E84-426E-40DD-AFC4-6F175D3DCCD1}">
                <a14:hiddenFill xmlns:a14="http://schemas.microsoft.com/office/drawing/2010/main">
                  <a:noFill/>
                </a14:hiddenFill>
              </a:ext>
            </a:extLst>
          </p:spPr>
          <p:txBody>
            <a:bodyPr/>
            <a:lstStyle/>
            <a:p>
              <a:pPr marL="0" marR="0" lvl="0" indent="0" algn="l" defTabSz="914354" rtl="0" eaLnBrk="0" fontAlgn="base" latinLnBrk="0" hangingPunct="0">
                <a:lnSpc>
                  <a:spcPct val="100000"/>
                </a:lnSpc>
                <a:spcBef>
                  <a:spcPct val="0"/>
                </a:spcBef>
                <a:spcAft>
                  <a:spcPct val="0"/>
                </a:spcAft>
                <a:buClrTx/>
                <a:buSzTx/>
                <a:buFontTx/>
                <a:buNone/>
                <a:tabLst/>
                <a:defRPr/>
              </a:pPr>
              <a:endParaRPr kumimoji="0" lang="en-US" sz="3733" b="0" i="0" u="none" strike="noStrike" kern="0" cap="none" spc="0" normalizeH="0" baseline="0" noProof="0">
                <a:ln>
                  <a:noFill/>
                </a:ln>
                <a:solidFill>
                  <a:prstClr val="black"/>
                </a:solidFill>
                <a:effectLst/>
                <a:uLnTx/>
                <a:uFillTx/>
                <a:latin typeface="Arial"/>
                <a:ea typeface="+mn-ea"/>
                <a:cs typeface="+mn-cs"/>
              </a:endParaRPr>
            </a:p>
          </p:txBody>
        </p:sp>
        <p:sp>
          <p:nvSpPr>
            <p:cNvPr id="46" name="Rounded Rectangle 13">
              <a:extLst>
                <a:ext uri="{FF2B5EF4-FFF2-40B4-BE49-F238E27FC236}">
                  <a16:creationId xmlns:a16="http://schemas.microsoft.com/office/drawing/2014/main" id="{618A67D8-2573-4E8D-9BFF-3E2D091C9FB2}"/>
                </a:ext>
              </a:extLst>
            </p:cNvPr>
            <p:cNvSpPr/>
            <p:nvPr/>
          </p:nvSpPr>
          <p:spPr bwMode="auto">
            <a:xfrm>
              <a:off x="3474932" y="2972243"/>
              <a:ext cx="1557580" cy="725060"/>
            </a:xfrm>
            <a:prstGeom prst="rect">
              <a:avLst/>
            </a:prstGeom>
            <a:solidFill>
              <a:schemeClr val="tx1">
                <a:lumMod val="65000"/>
                <a:lumOff val="35000"/>
              </a:schemeClr>
            </a:solidFill>
            <a:ln w="19050" cap="flat" cmpd="sng" algn="ctr">
              <a:noFill/>
              <a:prstDash val="solid"/>
              <a:miter lim="800000"/>
            </a:ln>
            <a:effectLst/>
          </p:spPr>
          <p:txBody>
            <a:bodyPr anchor="ctr"/>
            <a:lstStyle/>
            <a:p>
              <a:pPr marL="0" marR="0" lvl="0" indent="0" algn="ctr" defTabSz="914354" rtl="0" eaLnBrk="0" fontAlgn="base" latinLnBrk="0" hangingPunct="0">
                <a:lnSpc>
                  <a:spcPct val="100000"/>
                </a:lnSpc>
                <a:spcBef>
                  <a:spcPct val="0"/>
                </a:spcBef>
                <a:spcAft>
                  <a:spcPct val="0"/>
                </a:spcAft>
                <a:buClr>
                  <a:srgbClr val="990000"/>
                </a:buClr>
                <a:buSzPct val="120000"/>
                <a:buFontTx/>
                <a:buNone/>
                <a:tabLst/>
                <a:defRPr/>
              </a:pPr>
              <a:r>
                <a:rPr kumimoji="0" lang="en-US" sz="1400" b="0" i="0" u="none" strike="noStrike" kern="0" cap="none" spc="0" normalizeH="0" baseline="0" noProof="0">
                  <a:ln>
                    <a:noFill/>
                  </a:ln>
                  <a:solidFill>
                    <a:srgbClr val="FFFFFF"/>
                  </a:solidFill>
                  <a:effectLst/>
                  <a:uLnTx/>
                  <a:uFillTx/>
                  <a:latin typeface="Arial"/>
                  <a:ea typeface="MS Mincho" pitchFamily="49" charset="-128"/>
                  <a:cs typeface="Calibri"/>
                </a:rPr>
                <a:t>N planned=453</a:t>
              </a:r>
            </a:p>
            <a:p>
              <a:pPr marL="0" marR="0" lvl="0" indent="0" algn="ctr" defTabSz="914354" rtl="0" eaLnBrk="0" fontAlgn="base" latinLnBrk="0" hangingPunct="0">
                <a:lnSpc>
                  <a:spcPct val="100000"/>
                </a:lnSpc>
                <a:spcBef>
                  <a:spcPct val="0"/>
                </a:spcBef>
                <a:spcAft>
                  <a:spcPct val="0"/>
                </a:spcAft>
                <a:buClr>
                  <a:srgbClr val="990000"/>
                </a:buClr>
                <a:buSzPct val="120000"/>
                <a:buFontTx/>
                <a:buNone/>
                <a:tabLst/>
                <a:defRPr/>
              </a:pPr>
              <a:r>
                <a:rPr kumimoji="0" lang="en-US" sz="1400" b="1" i="0" u="none" strike="noStrike" kern="0" cap="none" spc="0" normalizeH="0" baseline="0" noProof="0">
                  <a:ln>
                    <a:noFill/>
                  </a:ln>
                  <a:solidFill>
                    <a:srgbClr val="FFFFFF"/>
                  </a:solidFill>
                  <a:effectLst/>
                  <a:uLnTx/>
                  <a:uFillTx/>
                  <a:latin typeface="Arial" charset="0"/>
                  <a:ea typeface="MS Mincho" pitchFamily="49" charset="-128"/>
                  <a:cs typeface="Calibri"/>
                </a:rPr>
                <a:t>N actual=237 </a:t>
              </a:r>
              <a:endParaRPr kumimoji="0" lang="en-US" sz="1400" b="1" i="0" u="none" strike="noStrike" kern="0" cap="none" spc="0" normalizeH="0" baseline="30000" noProof="0">
                <a:ln>
                  <a:noFill/>
                </a:ln>
                <a:solidFill>
                  <a:srgbClr val="FFFFFF"/>
                </a:solidFill>
                <a:effectLst/>
                <a:uLnTx/>
                <a:uFillTx/>
                <a:latin typeface="Arial"/>
                <a:ea typeface="MS Mincho" pitchFamily="49" charset="-128"/>
                <a:cs typeface="Calibri"/>
              </a:endParaRPr>
            </a:p>
          </p:txBody>
        </p:sp>
      </p:grpSp>
      <p:sp>
        <p:nvSpPr>
          <p:cNvPr id="67" name="Content Placeholder 2">
            <a:extLst>
              <a:ext uri="{FF2B5EF4-FFF2-40B4-BE49-F238E27FC236}">
                <a16:creationId xmlns:a16="http://schemas.microsoft.com/office/drawing/2014/main" id="{267E03FA-0CAB-41AD-B23D-495BAAFC56DB}"/>
              </a:ext>
            </a:extLst>
          </p:cNvPr>
          <p:cNvSpPr txBox="1">
            <a:spLocks/>
          </p:cNvSpPr>
          <p:nvPr/>
        </p:nvSpPr>
        <p:spPr bwMode="auto">
          <a:xfrm>
            <a:off x="4116561" y="4280289"/>
            <a:ext cx="7790491" cy="1972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defRPr sz="2400">
                <a:solidFill>
                  <a:schemeClr val="tx1"/>
                </a:solidFill>
                <a:latin typeface="Arial" charset="0"/>
                <a:cs typeface="Arial" charset="0"/>
              </a:defRPr>
            </a:lvl1pPr>
            <a:lvl2pPr marL="457200">
              <a:defRPr sz="2000">
                <a:solidFill>
                  <a:schemeClr val="tx1"/>
                </a:solidFill>
                <a:latin typeface="Arial" charset="0"/>
                <a:cs typeface="Arial" charset="0"/>
              </a:defRPr>
            </a:lvl2pPr>
            <a:lvl3pPr>
              <a:defRPr>
                <a:solidFill>
                  <a:schemeClr val="tx1"/>
                </a:solidFill>
                <a:latin typeface="Arial" charset="0"/>
                <a:cs typeface="Arial" charset="0"/>
              </a:defRPr>
            </a:lvl3pPr>
            <a:lvl4pPr>
              <a:defRPr sz="1600">
                <a:solidFill>
                  <a:schemeClr val="tx1"/>
                </a:solidFill>
                <a:latin typeface="Calibri" pitchFamily="34" charset="0"/>
                <a:cs typeface="Arial" charset="0"/>
              </a:defRPr>
            </a:lvl4pPr>
            <a:lvl5pPr>
              <a:defRPr sz="1600">
                <a:solidFill>
                  <a:schemeClr val="tx1"/>
                </a:solidFill>
                <a:latin typeface="Calibri" pitchFamily="34" charset="0"/>
                <a:cs typeface="Arial" charset="0"/>
              </a:defRPr>
            </a:lvl5pPr>
            <a:lvl6pPr fontAlgn="base">
              <a:spcAft>
                <a:spcPct val="0"/>
              </a:spcAft>
              <a:buFont typeface="Arial" charset="0"/>
              <a:buChar char="»"/>
              <a:defRPr sz="1600">
                <a:solidFill>
                  <a:schemeClr val="tx1"/>
                </a:solidFill>
                <a:latin typeface="Calibri" pitchFamily="34" charset="0"/>
                <a:cs typeface="Arial" charset="0"/>
              </a:defRPr>
            </a:lvl6pPr>
            <a:lvl7pPr fontAlgn="base">
              <a:spcAft>
                <a:spcPct val="0"/>
              </a:spcAft>
              <a:buFont typeface="Arial" charset="0"/>
              <a:buChar char="»"/>
              <a:defRPr sz="1600">
                <a:solidFill>
                  <a:schemeClr val="tx1"/>
                </a:solidFill>
                <a:latin typeface="Calibri" pitchFamily="34" charset="0"/>
                <a:cs typeface="Arial" charset="0"/>
              </a:defRPr>
            </a:lvl7pPr>
            <a:lvl8pPr fontAlgn="base">
              <a:spcAft>
                <a:spcPct val="0"/>
              </a:spcAft>
              <a:buFont typeface="Arial" charset="0"/>
              <a:buChar char="»"/>
              <a:defRPr sz="1600">
                <a:solidFill>
                  <a:schemeClr val="tx1"/>
                </a:solidFill>
                <a:latin typeface="Calibri" pitchFamily="34" charset="0"/>
                <a:cs typeface="Arial" charset="0"/>
              </a:defRPr>
            </a:lvl8pPr>
            <a:lvl9pPr fontAlgn="base">
              <a:spcAft>
                <a:spcPct val="0"/>
              </a:spcAft>
              <a:buFont typeface="Arial" charset="0"/>
              <a:buChar char="»"/>
              <a:defRPr sz="1600">
                <a:solidFill>
                  <a:schemeClr val="tx1"/>
                </a:solidFill>
                <a:latin typeface="Calibri" pitchFamily="34" charset="0"/>
                <a:cs typeface="Arial" charset="0"/>
              </a:defRPr>
            </a:lvl9pPr>
          </a:lstStyle>
          <a:p>
            <a:pPr marL="285750" marR="0" lvl="0" indent="-285750" algn="l" defTabSz="914354" rtl="0" eaLnBrk="0" fontAlgn="base" latinLnBrk="0" hangingPunct="0">
              <a:lnSpc>
                <a:spcPct val="100000"/>
              </a:lnSpc>
              <a:spcBef>
                <a:spcPts val="600"/>
              </a:spcBef>
              <a:spcAft>
                <a:spcPct val="0"/>
              </a:spcAft>
              <a:buClr>
                <a:srgbClr val="E2E2E2">
                  <a:lumMod val="75000"/>
                </a:srgbClr>
              </a:buClr>
              <a:buSzTx/>
              <a:buFont typeface="Wingdings" panose="05000000000000000000" pitchFamily="2" charset="2"/>
              <a:buChar char="§"/>
              <a:tabLst/>
              <a:defRPr/>
            </a:pPr>
            <a:r>
              <a:rPr kumimoji="0" lang="en-US" sz="1400" b="1" i="0" u="none" strike="noStrike" kern="0" cap="none" spc="0" normalizeH="0" baseline="0" noProof="0" dirty="0">
                <a:ln>
                  <a:noFill/>
                </a:ln>
                <a:solidFill>
                  <a:prstClr val="black"/>
                </a:solidFill>
                <a:effectLst/>
                <a:uLnTx/>
                <a:uFillTx/>
                <a:latin typeface="Arial"/>
                <a:ea typeface="+mn-ea"/>
                <a:cs typeface="Arial"/>
              </a:rPr>
              <a:t>Secondary outcomes</a:t>
            </a:r>
            <a:r>
              <a:rPr kumimoji="0" lang="en-US" sz="1400" b="0" i="0" u="none" strike="noStrike" kern="0" cap="none" spc="0" normalizeH="0" baseline="0" noProof="0" dirty="0">
                <a:ln>
                  <a:noFill/>
                </a:ln>
                <a:solidFill>
                  <a:prstClr val="black"/>
                </a:solidFill>
                <a:effectLst/>
                <a:uLnTx/>
                <a:uFillTx/>
                <a:latin typeface="Arial"/>
                <a:ea typeface="+mn-ea"/>
                <a:cs typeface="Arial"/>
              </a:rPr>
              <a:t>: A</a:t>
            </a:r>
            <a:r>
              <a:rPr kumimoji="0" lang="en-US" sz="1400" b="0" i="0" u="none" strike="noStrike" kern="1200" cap="none" spc="0" normalizeH="0" baseline="0" noProof="0" dirty="0">
                <a:ln>
                  <a:noFill/>
                </a:ln>
                <a:solidFill>
                  <a:prstClr val="black"/>
                </a:solidFill>
                <a:effectLst/>
                <a:uLnTx/>
                <a:uFillTx/>
                <a:latin typeface="Arial"/>
                <a:ea typeface="+mn-ea"/>
                <a:cs typeface="Arial"/>
              </a:rPr>
              <a:t>dditional assessments of oxygen support at days 7, 14, and 28; duration of hospitalization and invasive mechanical ventilation; all-cause mortality; virologic measures; and safety assessments, among others </a:t>
            </a:r>
            <a:endParaRPr kumimoji="0" lang="en-US" sz="1400" b="0" i="0" u="none" strike="noStrike" kern="1200" cap="none" spc="0" normalizeH="0" baseline="0" noProof="0" dirty="0">
              <a:ln>
                <a:noFill/>
              </a:ln>
              <a:solidFill>
                <a:prstClr val="black"/>
              </a:solidFill>
              <a:effectLst/>
              <a:uLnTx/>
              <a:uFillTx/>
              <a:latin typeface="Arial" charset="0"/>
              <a:ea typeface="+mn-ea"/>
              <a:cs typeface="Arial" charset="0"/>
            </a:endParaRPr>
          </a:p>
          <a:p>
            <a:pPr marL="285750" marR="0" lvl="0" indent="-285750" algn="l" defTabSz="914354" rtl="0" eaLnBrk="0" fontAlgn="base" latinLnBrk="0" hangingPunct="0">
              <a:lnSpc>
                <a:spcPct val="100000"/>
              </a:lnSpc>
              <a:spcBef>
                <a:spcPts val="600"/>
              </a:spcBef>
              <a:spcAft>
                <a:spcPct val="0"/>
              </a:spcAft>
              <a:buClr>
                <a:srgbClr val="E2E2E2">
                  <a:lumMod val="75000"/>
                </a:srgbClr>
              </a:buClr>
              <a:buSzTx/>
              <a:buFont typeface="Wingdings" panose="05000000000000000000" pitchFamily="2" charset="2"/>
              <a:buChar char="§"/>
              <a:tabLst/>
              <a:defRPr/>
            </a:pPr>
            <a:r>
              <a:rPr kumimoji="0" lang="en-US" sz="1400" b="0" i="0" u="none" strike="noStrike" kern="0" cap="none" spc="0" normalizeH="0" baseline="0" noProof="0" dirty="0">
                <a:ln>
                  <a:noFill/>
                </a:ln>
                <a:solidFill>
                  <a:prstClr val="black"/>
                </a:solidFill>
                <a:effectLst/>
                <a:uLnTx/>
                <a:uFillTx/>
                <a:latin typeface="Arial"/>
                <a:ea typeface="+mn-ea"/>
                <a:cs typeface="Arial"/>
              </a:rPr>
              <a:t>Randomization was stratified according to baseline level of oxygen support</a:t>
            </a:r>
          </a:p>
          <a:p>
            <a:pPr marL="285750" marR="0" lvl="0" indent="-285750" algn="l" defTabSz="914354" rtl="0" eaLnBrk="0" fontAlgn="base" latinLnBrk="0" hangingPunct="0">
              <a:lnSpc>
                <a:spcPct val="100000"/>
              </a:lnSpc>
              <a:spcBef>
                <a:spcPts val="600"/>
              </a:spcBef>
              <a:spcAft>
                <a:spcPct val="0"/>
              </a:spcAft>
              <a:buClr>
                <a:srgbClr val="E2E2E2">
                  <a:lumMod val="75000"/>
                </a:srgbClr>
              </a:buClr>
              <a:buSzTx/>
              <a:buFont typeface="Wingdings" panose="05000000000000000000" pitchFamily="2" charset="2"/>
              <a:buChar char="§"/>
              <a:tabLst/>
              <a:defRPr/>
            </a:pPr>
            <a:r>
              <a:rPr kumimoji="0" lang="en-US" sz="1400" b="0" i="0" u="none" strike="noStrike" kern="0" cap="none" spc="0" normalizeH="0" baseline="0" noProof="0" dirty="0">
                <a:ln>
                  <a:noFill/>
                </a:ln>
                <a:solidFill>
                  <a:prstClr val="black"/>
                </a:solidFill>
                <a:effectLst/>
                <a:uLnTx/>
                <a:uFillTx/>
                <a:latin typeface="Arial"/>
                <a:ea typeface="+mn-ea"/>
                <a:cs typeface="Arial"/>
              </a:rPr>
              <a:t>Due to control of COVID-19 outbreak in Wuhan, no subjects were enrolled after 12 March 2020 resulting in actual randomized 237 vs. planned 453 </a:t>
            </a:r>
          </a:p>
          <a:p>
            <a:pPr marL="285750" marR="0" lvl="0" indent="-285750" algn="l" defTabSz="914354" rtl="0" eaLnBrk="0" fontAlgn="base" latinLnBrk="0" hangingPunct="0">
              <a:lnSpc>
                <a:spcPct val="100000"/>
              </a:lnSpc>
              <a:spcBef>
                <a:spcPts val="600"/>
              </a:spcBef>
              <a:spcAft>
                <a:spcPct val="0"/>
              </a:spcAft>
              <a:buClr>
                <a:srgbClr val="E2E2E2">
                  <a:lumMod val="75000"/>
                </a:srgbClr>
              </a:buClr>
              <a:buSzTx/>
              <a:buFont typeface="Wingdings" panose="05000000000000000000" pitchFamily="2" charset="2"/>
              <a:buChar char="§"/>
              <a:tabLst/>
              <a:defRPr/>
            </a:pPr>
            <a:r>
              <a:rPr kumimoji="0" lang="en-US" sz="1400" b="0" i="0" u="none" strike="noStrike" kern="0" cap="none" spc="0" normalizeH="0" baseline="0" noProof="0" dirty="0">
                <a:ln>
                  <a:noFill/>
                </a:ln>
                <a:solidFill>
                  <a:prstClr val="black"/>
                </a:solidFill>
                <a:effectLst/>
                <a:uLnTx/>
                <a:uFillTx/>
                <a:latin typeface="Arial"/>
                <a:ea typeface="+mn-ea"/>
                <a:cs typeface="Arial"/>
              </a:rPr>
              <a:t>Restriction on hospital bed availability resulted in most patients being enrolled later in course of disease</a:t>
            </a:r>
          </a:p>
          <a:p>
            <a:pPr marL="285750" marR="0" lvl="0" indent="-285750" algn="l" defTabSz="914354" rtl="0" eaLnBrk="0" fontAlgn="base" latinLnBrk="0" hangingPunct="0">
              <a:lnSpc>
                <a:spcPct val="100000"/>
              </a:lnSpc>
              <a:spcBef>
                <a:spcPts val="600"/>
              </a:spcBef>
              <a:spcAft>
                <a:spcPct val="0"/>
              </a:spcAft>
              <a:buClr>
                <a:srgbClr val="E2E2E2">
                  <a:lumMod val="75000"/>
                </a:srgbClr>
              </a:buClr>
              <a:buSzTx/>
              <a:buFont typeface="Wingdings" panose="05000000000000000000" pitchFamily="2" charset="2"/>
              <a:buChar char="§"/>
              <a:tabLst/>
              <a:defRPr/>
            </a:pPr>
            <a:r>
              <a:rPr kumimoji="0" lang="en-US" sz="1400" b="0" i="0" u="none" strike="noStrike" kern="0" cap="none" spc="0" normalizeH="0" baseline="0" noProof="0" dirty="0">
                <a:ln>
                  <a:noFill/>
                </a:ln>
                <a:solidFill>
                  <a:prstClr val="black"/>
                </a:solidFill>
                <a:effectLst/>
                <a:uLnTx/>
                <a:uFillTx/>
                <a:latin typeface="Arial"/>
                <a:ea typeface="+mn-ea"/>
                <a:cs typeface="Arial"/>
              </a:rPr>
              <a:t>Use of corticosteroids and lopinavir-ritonavir was permitted</a:t>
            </a:r>
          </a:p>
        </p:txBody>
      </p:sp>
      <p:sp>
        <p:nvSpPr>
          <p:cNvPr id="33" name="TextBox 32">
            <a:extLst>
              <a:ext uri="{FF2B5EF4-FFF2-40B4-BE49-F238E27FC236}">
                <a16:creationId xmlns:a16="http://schemas.microsoft.com/office/drawing/2014/main" id="{2698254F-5ACF-4C2D-A068-1FB38F2A241E}"/>
              </a:ext>
            </a:extLst>
          </p:cNvPr>
          <p:cNvSpPr txBox="1"/>
          <p:nvPr/>
        </p:nvSpPr>
        <p:spPr>
          <a:xfrm>
            <a:off x="603491" y="6573688"/>
            <a:ext cx="1888337" cy="110800"/>
          </a:xfrm>
          <a:prstGeom prst="rect">
            <a:avLst/>
          </a:prstGeom>
          <a:noFill/>
        </p:spPr>
        <p:txBody>
          <a:bodyPr wrap="none" lIns="0" tIns="0" rIns="0" bIns="0" rtlCol="0" anchor="t">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mn-lt"/>
                <a:cs typeface="Arial"/>
              </a:rPr>
              <a:t>Wang Y et al. </a:t>
            </a:r>
            <a:r>
              <a:rPr kumimoji="0" lang="en-US" sz="800" b="0" i="0" u="none" strike="noStrike" kern="1200" cap="none" spc="0" normalizeH="0" baseline="0" noProof="0" dirty="0">
                <a:ln>
                  <a:noFill/>
                </a:ln>
                <a:solidFill>
                  <a:prstClr val="black"/>
                </a:solidFill>
                <a:effectLst/>
                <a:uLnTx/>
                <a:uFillTx/>
                <a:latin typeface="Arial"/>
                <a:ea typeface="+mn-ea"/>
                <a:cs typeface="Times New Roman"/>
              </a:rPr>
              <a:t>The Lancet 29 April 2020.</a:t>
            </a:r>
            <a:r>
              <a:rPr kumimoji="0" lang="en-US" sz="800" b="0" i="0" u="none" strike="noStrike" kern="1200" cap="none" spc="0" normalizeH="0" baseline="0" noProof="0" dirty="0">
                <a:ln>
                  <a:noFill/>
                </a:ln>
                <a:solidFill>
                  <a:prstClr val="black"/>
                </a:solidFill>
                <a:effectLst/>
                <a:uLnTx/>
                <a:uFillTx/>
                <a:latin typeface="Arial"/>
                <a:ea typeface="+mn-lt"/>
                <a:cs typeface="Arial"/>
              </a:rPr>
              <a:t> </a:t>
            </a:r>
            <a:r>
              <a:rPr kumimoji="0" lang="en-US" sz="700" b="0" i="0" u="none" strike="noStrike" kern="1200" cap="none" spc="0" normalizeH="0" baseline="0" noProof="0" dirty="0">
                <a:ln>
                  <a:noFill/>
                </a:ln>
                <a:solidFill>
                  <a:prstClr val="black"/>
                </a:solidFill>
                <a:effectLst/>
                <a:uLnTx/>
                <a:uFillTx/>
                <a:latin typeface="Arial"/>
                <a:ea typeface="+mn-ea"/>
                <a:cs typeface="Arial"/>
              </a:rPr>
              <a:t> </a:t>
            </a:r>
            <a:endParaRPr kumimoji="0" lang="en-US" sz="700" b="0" i="0" u="none" strike="noStrike" kern="1200" cap="none" spc="0" normalizeH="0" baseline="0" noProof="0" dirty="0">
              <a:ln>
                <a:noFill/>
              </a:ln>
              <a:solidFill>
                <a:prstClr val="black"/>
              </a:solidFill>
              <a:effectLst/>
              <a:uLnTx/>
              <a:uFillTx/>
              <a:latin typeface="Arial"/>
              <a:ea typeface="+mn-ea"/>
              <a:cs typeface="+mn-cs"/>
            </a:endParaRPr>
          </a:p>
        </p:txBody>
      </p:sp>
      <p:sp>
        <p:nvSpPr>
          <p:cNvPr id="2" name="TextBox 1">
            <a:extLst>
              <a:ext uri="{FF2B5EF4-FFF2-40B4-BE49-F238E27FC236}">
                <a16:creationId xmlns:a16="http://schemas.microsoft.com/office/drawing/2014/main" id="{18628F3E-475E-48DA-B049-42197F577CCD}"/>
              </a:ext>
            </a:extLst>
          </p:cNvPr>
          <p:cNvSpPr txBox="1"/>
          <p:nvPr/>
        </p:nvSpPr>
        <p:spPr>
          <a:xfrm>
            <a:off x="603491" y="228912"/>
            <a:ext cx="1330492" cy="221599"/>
          </a:xfrm>
          <a:prstGeom prst="rect">
            <a:avLst/>
          </a:prstGeom>
          <a:noFill/>
        </p:spPr>
        <p:txBody>
          <a:bodyPr wrap="none" lIns="0" tIns="0" rIns="0" bIns="0"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NCT04257656</a:t>
            </a:r>
          </a:p>
        </p:txBody>
      </p:sp>
    </p:spTree>
    <p:extLst>
      <p:ext uri="{BB962C8B-B14F-4D97-AF65-F5344CB8AC3E}">
        <p14:creationId xmlns:p14="http://schemas.microsoft.com/office/powerpoint/2010/main" val="46597558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BD512-9A1D-422A-A723-CD8F4D7CFB95}"/>
              </a:ext>
            </a:extLst>
          </p:cNvPr>
          <p:cNvSpPr>
            <a:spLocks noGrp="1"/>
          </p:cNvSpPr>
          <p:nvPr>
            <p:ph type="title"/>
          </p:nvPr>
        </p:nvSpPr>
        <p:spPr>
          <a:xfrm>
            <a:off x="622300" y="466437"/>
            <a:ext cx="10972800" cy="676564"/>
          </a:xfrm>
        </p:spPr>
        <p:txBody>
          <a:bodyPr/>
          <a:lstStyle/>
          <a:p>
            <a:r>
              <a:rPr lang="en-US" dirty="0"/>
              <a:t>Summary of Efficacy and Safety Results and Study Limitations </a:t>
            </a:r>
          </a:p>
        </p:txBody>
      </p:sp>
      <p:graphicFrame>
        <p:nvGraphicFramePr>
          <p:cNvPr id="6" name="Content Placeholder 5">
            <a:extLst>
              <a:ext uri="{FF2B5EF4-FFF2-40B4-BE49-F238E27FC236}">
                <a16:creationId xmlns:a16="http://schemas.microsoft.com/office/drawing/2014/main" id="{337512EC-699D-422B-8692-14BB0F6462CB}"/>
              </a:ext>
            </a:extLst>
          </p:cNvPr>
          <p:cNvGraphicFramePr>
            <a:graphicFrameLocks noGrp="1"/>
          </p:cNvGraphicFramePr>
          <p:nvPr>
            <p:ph idx="1"/>
          </p:nvPr>
        </p:nvGraphicFramePr>
        <p:xfrm>
          <a:off x="847726" y="1897138"/>
          <a:ext cx="9601199" cy="1835441"/>
        </p:xfrm>
        <a:graphic>
          <a:graphicData uri="http://schemas.openxmlformats.org/drawingml/2006/table">
            <a:tbl>
              <a:tblPr firstRow="1" bandRow="1">
                <a:tableStyleId>{6E25E649-3F16-4E02-A733-19D2CDBF48F0}</a:tableStyleId>
              </a:tblPr>
              <a:tblGrid>
                <a:gridCol w="3411234">
                  <a:extLst>
                    <a:ext uri="{9D8B030D-6E8A-4147-A177-3AD203B41FA5}">
                      <a16:colId xmlns:a16="http://schemas.microsoft.com/office/drawing/2014/main" val="2461872193"/>
                    </a:ext>
                  </a:extLst>
                </a:gridCol>
                <a:gridCol w="2069738">
                  <a:extLst>
                    <a:ext uri="{9D8B030D-6E8A-4147-A177-3AD203B41FA5}">
                      <a16:colId xmlns:a16="http://schemas.microsoft.com/office/drawing/2014/main" val="1964112376"/>
                    </a:ext>
                  </a:extLst>
                </a:gridCol>
                <a:gridCol w="1936886">
                  <a:extLst>
                    <a:ext uri="{9D8B030D-6E8A-4147-A177-3AD203B41FA5}">
                      <a16:colId xmlns:a16="http://schemas.microsoft.com/office/drawing/2014/main" val="375290060"/>
                    </a:ext>
                  </a:extLst>
                </a:gridCol>
                <a:gridCol w="2183341">
                  <a:extLst>
                    <a:ext uri="{9D8B030D-6E8A-4147-A177-3AD203B41FA5}">
                      <a16:colId xmlns:a16="http://schemas.microsoft.com/office/drawing/2014/main" val="3280670957"/>
                    </a:ext>
                  </a:extLst>
                </a:gridCol>
              </a:tblGrid>
              <a:tr h="654153">
                <a:tc>
                  <a:txBody>
                    <a:bodyPr/>
                    <a:lstStyle/>
                    <a:p>
                      <a:pPr>
                        <a:buNone/>
                      </a:pPr>
                      <a:r>
                        <a:rPr lang="en-US" sz="1550" dirty="0">
                          <a:solidFill>
                            <a:schemeClr val="tx1"/>
                          </a:solidFill>
                        </a:rPr>
                        <a:t>Characteristics </a:t>
                      </a:r>
                    </a:p>
                  </a:txBody>
                  <a:tcPr anchor="ctr">
                    <a:noFill/>
                  </a:tcPr>
                </a:tc>
                <a:tc>
                  <a:txBody>
                    <a:bodyPr/>
                    <a:lstStyle/>
                    <a:p>
                      <a:pPr marL="91440" marR="0" algn="ctr">
                        <a:spcBef>
                          <a:spcPts val="200"/>
                        </a:spcBef>
                        <a:spcAft>
                          <a:spcPts val="200"/>
                        </a:spcAft>
                      </a:pPr>
                      <a:r>
                        <a:rPr lang="en-US" sz="1550" dirty="0">
                          <a:effectLst/>
                        </a:rPr>
                        <a:t>Remdesivir Group</a:t>
                      </a:r>
                    </a:p>
                    <a:p>
                      <a:pPr marL="91440" marR="0" algn="ctr">
                        <a:spcBef>
                          <a:spcPts val="200"/>
                        </a:spcBef>
                        <a:spcAft>
                          <a:spcPts val="200"/>
                        </a:spcAft>
                      </a:pPr>
                      <a:r>
                        <a:rPr lang="en-US" sz="1550" dirty="0">
                          <a:effectLst/>
                        </a:rPr>
                        <a:t>n=158</a:t>
                      </a:r>
                      <a:endParaRPr lang="en-US" sz="155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91440" marR="0" algn="ctr">
                        <a:spcBef>
                          <a:spcPts val="200"/>
                        </a:spcBef>
                        <a:spcAft>
                          <a:spcPts val="200"/>
                        </a:spcAft>
                      </a:pPr>
                      <a:r>
                        <a:rPr lang="en-US" sz="1550" dirty="0">
                          <a:effectLst/>
                        </a:rPr>
                        <a:t>Control Group</a:t>
                      </a:r>
                    </a:p>
                    <a:p>
                      <a:pPr marL="91440" marR="0" algn="ctr">
                        <a:spcBef>
                          <a:spcPts val="200"/>
                        </a:spcBef>
                        <a:spcAft>
                          <a:spcPts val="200"/>
                        </a:spcAft>
                      </a:pPr>
                      <a:r>
                        <a:rPr lang="en-US" sz="1550" dirty="0">
                          <a:effectLst/>
                        </a:rPr>
                        <a:t>N=78</a:t>
                      </a:r>
                      <a:endParaRPr lang="en-US" sz="1550" dirty="0">
                        <a:effectLst/>
                        <a:latin typeface="Times New Roman" panose="02020603050405020304" pitchFamily="18" charset="0"/>
                        <a:ea typeface="Times New Roman" panose="02020603050405020304" pitchFamily="18" charset="0"/>
                      </a:endParaRPr>
                    </a:p>
                  </a:txBody>
                  <a:tcPr marL="68580" marR="68580" marT="0" marB="0" anchor="ctr">
                    <a:solidFill>
                      <a:schemeClr val="bg1">
                        <a:lumMod val="65000"/>
                      </a:schemeClr>
                    </a:solidFill>
                  </a:tcPr>
                </a:tc>
                <a:tc>
                  <a:txBody>
                    <a:bodyPr/>
                    <a:lstStyle/>
                    <a:p>
                      <a:pPr marL="91440" marR="0" algn="ctr" defTabSz="914377" rtl="0" eaLnBrk="1" latinLnBrk="0" hangingPunct="1">
                        <a:spcBef>
                          <a:spcPts val="200"/>
                        </a:spcBef>
                        <a:spcAft>
                          <a:spcPts val="200"/>
                        </a:spcAft>
                      </a:pPr>
                      <a:r>
                        <a:rPr lang="en-US" sz="1550" b="1" kern="1200" dirty="0">
                          <a:solidFill>
                            <a:schemeClr val="tx1"/>
                          </a:solidFill>
                          <a:effectLst/>
                          <a:latin typeface="+mn-lt"/>
                          <a:ea typeface="+mn-ea"/>
                          <a:cs typeface="+mn-cs"/>
                        </a:rPr>
                        <a:t>Difference</a:t>
                      </a:r>
                      <a:r>
                        <a:rPr lang="en-US" sz="1550" b="1" kern="1200" dirty="0">
                          <a:solidFill>
                            <a:schemeClr val="lt1"/>
                          </a:solidFill>
                          <a:effectLst/>
                          <a:latin typeface="+mn-lt"/>
                          <a:ea typeface="+mn-ea"/>
                          <a:cs typeface="+mn-cs"/>
                        </a:rPr>
                        <a:t> </a:t>
                      </a:r>
                      <a:r>
                        <a:rPr lang="en-US" sz="1550" b="1" kern="1200" baseline="30000" dirty="0">
                          <a:solidFill>
                            <a:schemeClr val="lt1"/>
                          </a:solidFill>
                          <a:effectLst/>
                          <a:latin typeface="+mn-lt"/>
                          <a:ea typeface="+mn-ea"/>
                          <a:cs typeface="+mn-cs"/>
                        </a:rPr>
                        <a:t>§</a:t>
                      </a:r>
                    </a:p>
                  </a:txBody>
                  <a:tcPr marL="68580" marR="68580" marT="0" marB="0" anchor="ctr">
                    <a:solidFill>
                      <a:schemeClr val="bg1">
                        <a:lumMod val="95000"/>
                      </a:schemeClr>
                    </a:solidFill>
                  </a:tcPr>
                </a:tc>
                <a:extLst>
                  <a:ext uri="{0D108BD9-81ED-4DB2-BD59-A6C34878D82A}">
                    <a16:rowId xmlns:a16="http://schemas.microsoft.com/office/drawing/2014/main" val="2730090353"/>
                  </a:ext>
                </a:extLst>
              </a:tr>
              <a:tr h="295322">
                <a:tc>
                  <a:txBody>
                    <a:bodyPr/>
                    <a:lstStyle/>
                    <a:p>
                      <a:pPr marL="0" marR="0">
                        <a:spcBef>
                          <a:spcPts val="200"/>
                        </a:spcBef>
                        <a:spcAft>
                          <a:spcPts val="200"/>
                        </a:spcAft>
                      </a:pPr>
                      <a:r>
                        <a:rPr lang="en-US" sz="1550" dirty="0">
                          <a:effectLst/>
                          <a:latin typeface="+mn-lt"/>
                          <a:ea typeface="Times New Roman" panose="02020603050405020304" pitchFamily="18" charset="0"/>
                        </a:rPr>
                        <a:t>TTCI (2 category decline) </a:t>
                      </a:r>
                    </a:p>
                  </a:txBody>
                  <a:tcPr marL="68580" marR="68580" marT="0" marB="0" anchor="ctr"/>
                </a:tc>
                <a:tc>
                  <a:txBody>
                    <a:bodyPr/>
                    <a:lstStyle/>
                    <a:p>
                      <a:pPr marL="91440" marR="0" algn="ctr">
                        <a:spcBef>
                          <a:spcPts val="200"/>
                        </a:spcBef>
                        <a:spcAft>
                          <a:spcPts val="200"/>
                        </a:spcAft>
                      </a:pPr>
                      <a:r>
                        <a:rPr lang="en-US" sz="1550" dirty="0">
                          <a:effectLst/>
                          <a:latin typeface="+mn-lt"/>
                          <a:ea typeface="Times New Roman" panose="02020603050405020304" pitchFamily="18" charset="0"/>
                        </a:rPr>
                        <a:t>21 (13 to 28)</a:t>
                      </a:r>
                    </a:p>
                  </a:txBody>
                  <a:tcPr marL="68580" marR="68580" marT="0" marB="0" anchor="ctr"/>
                </a:tc>
                <a:tc>
                  <a:txBody>
                    <a:bodyPr/>
                    <a:lstStyle/>
                    <a:p>
                      <a:pPr marL="91440" marR="0" algn="ctr">
                        <a:spcBef>
                          <a:spcPts val="200"/>
                        </a:spcBef>
                        <a:spcAft>
                          <a:spcPts val="200"/>
                        </a:spcAft>
                      </a:pPr>
                      <a:r>
                        <a:rPr lang="en-US" sz="1550" dirty="0">
                          <a:effectLst/>
                          <a:latin typeface="+mn-lt"/>
                          <a:ea typeface="Times New Roman" panose="02020603050405020304" pitchFamily="18" charset="0"/>
                        </a:rPr>
                        <a:t>23 (15 to 28)</a:t>
                      </a:r>
                    </a:p>
                  </a:txBody>
                  <a:tcPr marL="68580" marR="68580" marT="0" marB="0" anchor="ctr"/>
                </a:tc>
                <a:tc>
                  <a:txBody>
                    <a:bodyPr/>
                    <a:lstStyle/>
                    <a:p>
                      <a:pPr marL="91440" marR="0" algn="ctr">
                        <a:spcBef>
                          <a:spcPts val="200"/>
                        </a:spcBef>
                        <a:spcAft>
                          <a:spcPts val="200"/>
                        </a:spcAft>
                      </a:pPr>
                      <a:r>
                        <a:rPr lang="en-US" sz="1550">
                          <a:effectLst/>
                          <a:latin typeface="+mn-lt"/>
                          <a:ea typeface="Times New Roman" panose="02020603050405020304" pitchFamily="18" charset="0"/>
                        </a:rPr>
                        <a:t>1.23 (0.87 to 1.75)</a:t>
                      </a:r>
                      <a:r>
                        <a:rPr lang="en-US" sz="1550" baseline="30000">
                          <a:effectLst/>
                          <a:latin typeface="+mn-lt"/>
                          <a:ea typeface="Times New Roman" panose="02020603050405020304" pitchFamily="18" charset="0"/>
                        </a:rPr>
                        <a:t>†</a:t>
                      </a:r>
                    </a:p>
                  </a:txBody>
                  <a:tcPr marL="68580" marR="68580" marT="0" marB="0" anchor="ctr"/>
                </a:tc>
                <a:extLst>
                  <a:ext uri="{0D108BD9-81ED-4DB2-BD59-A6C34878D82A}">
                    <a16:rowId xmlns:a16="http://schemas.microsoft.com/office/drawing/2014/main" val="1748371276"/>
                  </a:ext>
                </a:extLst>
              </a:tr>
              <a:tr h="295322">
                <a:tc>
                  <a:txBody>
                    <a:bodyPr/>
                    <a:lstStyle/>
                    <a:p>
                      <a:pPr marL="0" marR="0" lvl="0" indent="0" algn="l" defTabSz="914377" rtl="0" eaLnBrk="1" fontAlgn="auto" latinLnBrk="0" hangingPunct="1">
                        <a:lnSpc>
                          <a:spcPct val="100000"/>
                        </a:lnSpc>
                        <a:spcBef>
                          <a:spcPts val="200"/>
                        </a:spcBef>
                        <a:spcAft>
                          <a:spcPts val="200"/>
                        </a:spcAft>
                        <a:buClrTx/>
                        <a:buSzTx/>
                        <a:buFontTx/>
                        <a:buNone/>
                        <a:tabLst/>
                        <a:defRPr/>
                      </a:pPr>
                      <a:r>
                        <a:rPr lang="en-US" sz="1550" dirty="0">
                          <a:effectLst/>
                          <a:latin typeface="+mn-lt"/>
                          <a:ea typeface="Times New Roman" panose="02020603050405020304" pitchFamily="18" charset="0"/>
                        </a:rPr>
                        <a:t>TTCI (d</a:t>
                      </a:r>
                      <a:r>
                        <a:rPr kumimoji="0" lang="en-US" sz="1550" b="0" i="0" u="none" strike="noStrike" kern="1200" cap="none" spc="0" normalizeH="0" baseline="0" noProof="0" dirty="0" err="1">
                          <a:ln>
                            <a:noFill/>
                          </a:ln>
                          <a:solidFill>
                            <a:prstClr val="black"/>
                          </a:solidFill>
                          <a:effectLst/>
                          <a:uLnTx/>
                          <a:uFillTx/>
                          <a:latin typeface="Arial" charset="0"/>
                          <a:ea typeface="+mn-ea"/>
                          <a:cs typeface="+mn-cs"/>
                        </a:rPr>
                        <a:t>uration</a:t>
                      </a:r>
                      <a:r>
                        <a:rPr kumimoji="0" lang="en-US" sz="1550" b="0" i="0" u="none" strike="noStrike" kern="1200" cap="none" spc="0" normalizeH="0" baseline="0" noProof="0" dirty="0">
                          <a:ln>
                            <a:noFill/>
                          </a:ln>
                          <a:solidFill>
                            <a:prstClr val="black"/>
                          </a:solidFill>
                          <a:effectLst/>
                          <a:uLnTx/>
                          <a:uFillTx/>
                          <a:latin typeface="Arial" charset="0"/>
                          <a:ea typeface="+mn-ea"/>
                          <a:cs typeface="+mn-cs"/>
                        </a:rPr>
                        <a:t> of illness ≤ 10 days)</a:t>
                      </a:r>
                      <a:endParaRPr lang="en-US" sz="1550" dirty="0">
                        <a:effectLst/>
                        <a:latin typeface="+mn-lt"/>
                        <a:ea typeface="Times New Roman" panose="02020603050405020304" pitchFamily="18" charset="0"/>
                      </a:endParaRPr>
                    </a:p>
                  </a:txBody>
                  <a:tcPr marL="68580" marR="68580" marT="0" marB="0" anchor="ctr"/>
                </a:tc>
                <a:tc>
                  <a:txBody>
                    <a:bodyPr/>
                    <a:lstStyle/>
                    <a:p>
                      <a:pPr marL="91440" marR="0" algn="ctr">
                        <a:spcBef>
                          <a:spcPts val="200"/>
                        </a:spcBef>
                        <a:spcAft>
                          <a:spcPts val="200"/>
                        </a:spcAft>
                      </a:pPr>
                      <a:r>
                        <a:rPr lang="en-US" sz="1550" dirty="0">
                          <a:effectLst/>
                          <a:latin typeface="+mn-lt"/>
                          <a:ea typeface="Times New Roman" panose="02020603050405020304" pitchFamily="18" charset="0"/>
                        </a:rPr>
                        <a:t>18 </a:t>
                      </a:r>
                    </a:p>
                  </a:txBody>
                  <a:tcPr marL="68580" marR="68580" marT="0" marB="0" anchor="ctr"/>
                </a:tc>
                <a:tc>
                  <a:txBody>
                    <a:bodyPr/>
                    <a:lstStyle/>
                    <a:p>
                      <a:pPr marL="91440" marR="0" algn="ctr">
                        <a:spcBef>
                          <a:spcPts val="200"/>
                        </a:spcBef>
                        <a:spcAft>
                          <a:spcPts val="200"/>
                        </a:spcAft>
                      </a:pPr>
                      <a:r>
                        <a:rPr lang="en-US" sz="1550" dirty="0">
                          <a:effectLst/>
                          <a:latin typeface="+mn-lt"/>
                          <a:ea typeface="Times New Roman" panose="02020603050405020304" pitchFamily="18" charset="0"/>
                        </a:rPr>
                        <a:t>23</a:t>
                      </a:r>
                    </a:p>
                  </a:txBody>
                  <a:tcPr marL="68580" marR="68580" marT="0" marB="0" anchor="ctr"/>
                </a:tc>
                <a:tc>
                  <a:txBody>
                    <a:bodyPr/>
                    <a:lstStyle/>
                    <a:p>
                      <a:pPr marL="91440" marR="0" algn="ctr">
                        <a:spcBef>
                          <a:spcPts val="200"/>
                        </a:spcBef>
                        <a:spcAft>
                          <a:spcPts val="200"/>
                        </a:spcAft>
                      </a:pPr>
                      <a:r>
                        <a:rPr lang="en-US" sz="1550">
                          <a:effectLst/>
                          <a:latin typeface="+mn-lt"/>
                          <a:ea typeface="Times New Roman" panose="02020603050405020304" pitchFamily="18" charset="0"/>
                        </a:rPr>
                        <a:t>1.52 (0.95 to 2.43)</a:t>
                      </a:r>
                      <a:r>
                        <a:rPr lang="en-US" sz="1550" baseline="30000">
                          <a:effectLst/>
                          <a:latin typeface="+mn-lt"/>
                          <a:ea typeface="Times New Roman" panose="02020603050405020304" pitchFamily="18" charset="0"/>
                        </a:rPr>
                        <a:t>†</a:t>
                      </a:r>
                    </a:p>
                  </a:txBody>
                  <a:tcPr marL="68580" marR="68580" marT="0" marB="0" anchor="ctr"/>
                </a:tc>
                <a:extLst>
                  <a:ext uri="{0D108BD9-81ED-4DB2-BD59-A6C34878D82A}">
                    <a16:rowId xmlns:a16="http://schemas.microsoft.com/office/drawing/2014/main" val="942020060"/>
                  </a:ext>
                </a:extLst>
              </a:tr>
              <a:tr h="295322">
                <a:tc>
                  <a:txBody>
                    <a:bodyPr/>
                    <a:lstStyle/>
                    <a:p>
                      <a:pPr marL="0" marR="0" fontAlgn="base">
                        <a:spcBef>
                          <a:spcPts val="200"/>
                        </a:spcBef>
                        <a:spcAft>
                          <a:spcPts val="200"/>
                        </a:spcAft>
                      </a:pPr>
                      <a:r>
                        <a:rPr lang="en-US" sz="1550">
                          <a:effectLst/>
                          <a:latin typeface="+mn-lt"/>
                          <a:ea typeface="Times New Roman" panose="02020603050405020304" pitchFamily="18" charset="0"/>
                        </a:rPr>
                        <a:t>Day 28 mortality, n (%)</a:t>
                      </a:r>
                    </a:p>
                  </a:txBody>
                  <a:tcPr marL="68580" marR="68580" marT="0" marB="0" anchor="ctr"/>
                </a:tc>
                <a:tc>
                  <a:txBody>
                    <a:bodyPr/>
                    <a:lstStyle/>
                    <a:p>
                      <a:pPr marL="91440" marR="0" algn="ctr" fontAlgn="base">
                        <a:spcBef>
                          <a:spcPts val="200"/>
                        </a:spcBef>
                        <a:spcAft>
                          <a:spcPts val="200"/>
                        </a:spcAft>
                      </a:pPr>
                      <a:r>
                        <a:rPr lang="en-US" sz="1550">
                          <a:effectLst/>
                          <a:latin typeface="+mn-lt"/>
                          <a:ea typeface="Times New Roman" panose="02020603050405020304" pitchFamily="18" charset="0"/>
                        </a:rPr>
                        <a:t>22 (14)</a:t>
                      </a:r>
                    </a:p>
                  </a:txBody>
                  <a:tcPr marL="68580" marR="68580" marT="0" marB="0" anchor="ctr"/>
                </a:tc>
                <a:tc>
                  <a:txBody>
                    <a:bodyPr/>
                    <a:lstStyle/>
                    <a:p>
                      <a:pPr marL="91440" marR="0" algn="ctr" fontAlgn="base">
                        <a:spcBef>
                          <a:spcPts val="200"/>
                        </a:spcBef>
                        <a:spcAft>
                          <a:spcPts val="200"/>
                        </a:spcAft>
                      </a:pPr>
                      <a:r>
                        <a:rPr lang="en-US" sz="1550">
                          <a:effectLst/>
                          <a:latin typeface="+mn-lt"/>
                          <a:ea typeface="Times New Roman" panose="02020603050405020304" pitchFamily="18" charset="0"/>
                        </a:rPr>
                        <a:t>10 (13)</a:t>
                      </a:r>
                    </a:p>
                  </a:txBody>
                  <a:tcPr marL="68580" marR="68580" marT="0" marB="0" anchor="ctr"/>
                </a:tc>
                <a:tc>
                  <a:txBody>
                    <a:bodyPr/>
                    <a:lstStyle/>
                    <a:p>
                      <a:pPr marL="91440" marR="0" algn="ctr" fontAlgn="base">
                        <a:spcBef>
                          <a:spcPts val="200"/>
                        </a:spcBef>
                        <a:spcAft>
                          <a:spcPts val="200"/>
                        </a:spcAft>
                      </a:pPr>
                      <a:r>
                        <a:rPr lang="en-US" sz="1550" dirty="0">
                          <a:effectLst/>
                          <a:latin typeface="+mn-lt"/>
                          <a:ea typeface="Times New Roman" panose="02020603050405020304" pitchFamily="18" charset="0"/>
                        </a:rPr>
                        <a:t>1.1 (-8.1 to 10.3)</a:t>
                      </a:r>
                    </a:p>
                  </a:txBody>
                  <a:tcPr marL="68580" marR="68580" marT="0" marB="0" anchor="ctr"/>
                </a:tc>
                <a:extLst>
                  <a:ext uri="{0D108BD9-81ED-4DB2-BD59-A6C34878D82A}">
                    <a16:rowId xmlns:a16="http://schemas.microsoft.com/office/drawing/2014/main" val="4156075497"/>
                  </a:ext>
                </a:extLst>
              </a:tr>
              <a:tr h="295322">
                <a:tc>
                  <a:txBody>
                    <a:bodyPr/>
                    <a:lstStyle/>
                    <a:p>
                      <a:pPr marL="176213" marR="0" indent="0" fontAlgn="base">
                        <a:spcBef>
                          <a:spcPts val="200"/>
                        </a:spcBef>
                        <a:spcAft>
                          <a:spcPts val="200"/>
                        </a:spcAft>
                      </a:pPr>
                      <a:r>
                        <a:rPr lang="en-US" sz="1550" dirty="0">
                          <a:effectLst/>
                          <a:latin typeface="+mn-lt"/>
                          <a:ea typeface="Times New Roman" panose="02020603050405020304" pitchFamily="18" charset="0"/>
                        </a:rPr>
                        <a:t>Early (≤10 days of symptom onset)</a:t>
                      </a:r>
                    </a:p>
                  </a:txBody>
                  <a:tcPr marL="68580" marR="68580" marT="0" marB="0" anchor="ctr"/>
                </a:tc>
                <a:tc>
                  <a:txBody>
                    <a:bodyPr/>
                    <a:lstStyle/>
                    <a:p>
                      <a:pPr marL="91440" marR="0" algn="ctr" fontAlgn="base">
                        <a:spcBef>
                          <a:spcPts val="200"/>
                        </a:spcBef>
                        <a:spcAft>
                          <a:spcPts val="200"/>
                        </a:spcAft>
                      </a:pPr>
                      <a:r>
                        <a:rPr lang="en-US" sz="1550">
                          <a:effectLst/>
                          <a:latin typeface="+mn-lt"/>
                          <a:ea typeface="Times New Roman" panose="02020603050405020304" pitchFamily="18" charset="0"/>
                        </a:rPr>
                        <a:t>8 (11)</a:t>
                      </a:r>
                    </a:p>
                  </a:txBody>
                  <a:tcPr marL="68580" marR="68580" marT="0" marB="0" anchor="ctr"/>
                </a:tc>
                <a:tc>
                  <a:txBody>
                    <a:bodyPr/>
                    <a:lstStyle/>
                    <a:p>
                      <a:pPr marL="91440" marR="0" algn="ctr" fontAlgn="base">
                        <a:spcBef>
                          <a:spcPts val="200"/>
                        </a:spcBef>
                        <a:spcAft>
                          <a:spcPts val="200"/>
                        </a:spcAft>
                      </a:pPr>
                      <a:r>
                        <a:rPr lang="en-US" sz="1550">
                          <a:effectLst/>
                          <a:latin typeface="+mn-lt"/>
                          <a:ea typeface="Times New Roman" panose="02020603050405020304" pitchFamily="18" charset="0"/>
                        </a:rPr>
                        <a:t>7 (15)</a:t>
                      </a:r>
                    </a:p>
                  </a:txBody>
                  <a:tcPr marL="68580" marR="68580" marT="0" marB="0" anchor="ctr"/>
                </a:tc>
                <a:tc>
                  <a:txBody>
                    <a:bodyPr/>
                    <a:lstStyle/>
                    <a:p>
                      <a:pPr marL="91440" marR="0" algn="ctr" fontAlgn="base">
                        <a:spcBef>
                          <a:spcPts val="200"/>
                        </a:spcBef>
                        <a:spcAft>
                          <a:spcPts val="200"/>
                        </a:spcAft>
                      </a:pPr>
                      <a:r>
                        <a:rPr lang="en-US" sz="1550" dirty="0">
                          <a:effectLst/>
                          <a:latin typeface="+mn-lt"/>
                          <a:ea typeface="Times New Roman" panose="02020603050405020304" pitchFamily="18" charset="0"/>
                        </a:rPr>
                        <a:t>-</a:t>
                      </a:r>
                      <a:r>
                        <a:rPr lang="en-US" sz="1550" kern="1200" dirty="0">
                          <a:solidFill>
                            <a:schemeClr val="dk1"/>
                          </a:solidFill>
                          <a:latin typeface="+mn-lt"/>
                          <a:ea typeface="+mn-ea"/>
                          <a:cs typeface="+mn-cs"/>
                        </a:rPr>
                        <a:t>3.6 (-16.2 to 8.9</a:t>
                      </a:r>
                      <a:r>
                        <a:rPr lang="en-US" sz="1550" dirty="0">
                          <a:effectLst/>
                          <a:latin typeface="+mn-lt"/>
                          <a:ea typeface="Times New Roman" panose="02020603050405020304" pitchFamily="18" charset="0"/>
                        </a:rPr>
                        <a:t>)</a:t>
                      </a:r>
                    </a:p>
                  </a:txBody>
                  <a:tcPr marL="68580" marR="68580" marT="0" marB="0" anchor="ctr"/>
                </a:tc>
                <a:extLst>
                  <a:ext uri="{0D108BD9-81ED-4DB2-BD59-A6C34878D82A}">
                    <a16:rowId xmlns:a16="http://schemas.microsoft.com/office/drawing/2014/main" val="383236740"/>
                  </a:ext>
                </a:extLst>
              </a:tr>
            </a:tbl>
          </a:graphicData>
        </a:graphic>
      </p:graphicFrame>
      <p:sp>
        <p:nvSpPr>
          <p:cNvPr id="3" name="Text Placeholder 2">
            <a:extLst>
              <a:ext uri="{FF2B5EF4-FFF2-40B4-BE49-F238E27FC236}">
                <a16:creationId xmlns:a16="http://schemas.microsoft.com/office/drawing/2014/main" id="{499A8A05-8D0D-48E1-BF96-639968FB8E61}"/>
              </a:ext>
            </a:extLst>
          </p:cNvPr>
          <p:cNvSpPr>
            <a:spLocks noGrp="1"/>
          </p:cNvSpPr>
          <p:nvPr>
            <p:ph type="body" sz="quarter" idx="13"/>
          </p:nvPr>
        </p:nvSpPr>
        <p:spPr>
          <a:xfrm>
            <a:off x="-2" y="1439063"/>
            <a:ext cx="11740441" cy="286250"/>
          </a:xfrm>
        </p:spPr>
        <p:txBody>
          <a:bodyPr/>
          <a:lstStyle/>
          <a:p>
            <a:pPr algn="ctr"/>
            <a:r>
              <a:rPr lang="en-US" b="1" dirty="0"/>
              <a:t>Results: Trends towards benefit in </a:t>
            </a:r>
            <a:r>
              <a:rPr lang="en-US" b="1" dirty="0" err="1"/>
              <a:t>remdesivir</a:t>
            </a:r>
            <a:r>
              <a:rPr lang="en-US" b="1" dirty="0"/>
              <a:t> group compared to placebo</a:t>
            </a:r>
          </a:p>
        </p:txBody>
      </p:sp>
      <p:sp>
        <p:nvSpPr>
          <p:cNvPr id="4" name="TextBox 3">
            <a:extLst>
              <a:ext uri="{FF2B5EF4-FFF2-40B4-BE49-F238E27FC236}">
                <a16:creationId xmlns:a16="http://schemas.microsoft.com/office/drawing/2014/main" id="{9B6D5D6C-8D84-4206-B5D7-027A43FA7DB7}"/>
              </a:ext>
            </a:extLst>
          </p:cNvPr>
          <p:cNvSpPr txBox="1"/>
          <p:nvPr/>
        </p:nvSpPr>
        <p:spPr>
          <a:xfrm>
            <a:off x="767672" y="4216454"/>
            <a:ext cx="10972769" cy="1637371"/>
          </a:xfrm>
          <a:prstGeom prst="rect">
            <a:avLst/>
          </a:prstGeom>
          <a:noFill/>
        </p:spPr>
        <p:txBody>
          <a:bodyPr wrap="square" lIns="0" tIns="0" rIns="0" bIns="0" rtlCol="0">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charset="0"/>
              <a:ea typeface="+mn-ea"/>
              <a:cs typeface="+mn-cs"/>
            </a:endParaRPr>
          </a:p>
          <a:p>
            <a:pPr marL="285750" marR="0" lvl="0" indent="-285750" algn="l" defTabSz="914400" rtl="0" eaLnBrk="0" fontAlgn="base" latinLnBrk="0" hangingPunct="0">
              <a:lnSpc>
                <a:spcPct val="100000"/>
              </a:lnSpc>
              <a:spcBef>
                <a:spcPts val="600"/>
              </a:spcBef>
              <a:spcAft>
                <a:spcPct val="0"/>
              </a:spcAft>
              <a:buClr>
                <a:srgbClr val="E2E2E2">
                  <a:lumMod val="75000"/>
                </a:srgbClr>
              </a:buClr>
              <a:buSzTx/>
              <a:buFont typeface="Wingdings" panose="05000000000000000000" pitchFamily="2" charset="2"/>
              <a:buChar char="§"/>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Adverse events: AEs were reported in 102 (66%) patients in the </a:t>
            </a:r>
            <a:r>
              <a:rPr kumimoji="0" lang="en-US" sz="1600" b="0" i="0" u="none" strike="noStrike" kern="1200" cap="none" spc="0" normalizeH="0" baseline="0" noProof="0" dirty="0" err="1">
                <a:ln>
                  <a:noFill/>
                </a:ln>
                <a:solidFill>
                  <a:prstClr val="black"/>
                </a:solidFill>
                <a:effectLst/>
                <a:uLnTx/>
                <a:uFillTx/>
                <a:latin typeface="Arial"/>
                <a:ea typeface="+mn-ea"/>
                <a:cs typeface="+mn-cs"/>
              </a:rPr>
              <a:t>remdesivir</a:t>
            </a:r>
            <a:r>
              <a:rPr kumimoji="0" lang="en-US" sz="1600" b="0" i="0" u="none" strike="noStrike" kern="1200" cap="none" spc="0" normalizeH="0" baseline="0" noProof="0" dirty="0">
                <a:ln>
                  <a:noFill/>
                </a:ln>
                <a:solidFill>
                  <a:prstClr val="black"/>
                </a:solidFill>
                <a:effectLst/>
                <a:uLnTx/>
                <a:uFillTx/>
                <a:latin typeface="Arial"/>
                <a:ea typeface="+mn-ea"/>
                <a:cs typeface="+mn-cs"/>
              </a:rPr>
              <a:t> group and 50 (64%) in the control group. Remdesivir was adequately tolerated and no new safety concerns were identified</a:t>
            </a:r>
          </a:p>
          <a:p>
            <a:pPr marL="285750" marR="0" lvl="0" indent="-285750" algn="l" defTabSz="914400" rtl="0" eaLnBrk="0" fontAlgn="base" latinLnBrk="0" hangingPunct="0">
              <a:lnSpc>
                <a:spcPct val="100000"/>
              </a:lnSpc>
              <a:spcBef>
                <a:spcPts val="600"/>
              </a:spcBef>
              <a:spcAft>
                <a:spcPct val="0"/>
              </a:spcAft>
              <a:buClr>
                <a:srgbClr val="E2E2E2">
                  <a:lumMod val="75000"/>
                </a:srgbClr>
              </a:buClr>
              <a:buSzTx/>
              <a:buFont typeface="Wingdings" panose="05000000000000000000" pitchFamily="2" charset="2"/>
              <a:buChar char="§"/>
              <a:tabLst/>
              <a:defRPr/>
            </a:pPr>
            <a:r>
              <a:rPr kumimoji="0" lang="en-US" sz="1600" b="1" i="0" u="none" strike="noStrike" kern="1200" cap="none" spc="0" normalizeH="0" baseline="0" noProof="0" dirty="0">
                <a:ln>
                  <a:noFill/>
                </a:ln>
                <a:solidFill>
                  <a:prstClr val="black"/>
                </a:solidFill>
                <a:effectLst/>
                <a:uLnTx/>
                <a:uFillTx/>
                <a:latin typeface="Arial" charset="0"/>
                <a:ea typeface="+mn-ea"/>
                <a:cs typeface="+mn-cs"/>
              </a:rPr>
              <a:t>Study Limitations </a:t>
            </a:r>
            <a:r>
              <a:rPr kumimoji="0" lang="en-US" sz="1600" b="0" i="0" u="none" strike="noStrike" kern="1200" cap="none" spc="0" normalizeH="0" baseline="0" noProof="0" dirty="0">
                <a:ln>
                  <a:noFill/>
                </a:ln>
                <a:solidFill>
                  <a:prstClr val="black"/>
                </a:solidFill>
                <a:effectLst/>
                <a:uLnTx/>
                <a:uFillTx/>
                <a:latin typeface="Arial" charset="0"/>
                <a:ea typeface="+mn-ea"/>
                <a:cs typeface="+mn-cs"/>
              </a:rPr>
              <a:t>(Editorial- Norrie JD. </a:t>
            </a:r>
            <a:r>
              <a:rPr kumimoji="0" lang="en-US" sz="1600" b="0" i="1" u="none" strike="noStrike" kern="1200" cap="none" spc="0" normalizeH="0" baseline="0" noProof="0" dirty="0">
                <a:ln>
                  <a:noFill/>
                </a:ln>
                <a:solidFill>
                  <a:prstClr val="black"/>
                </a:solidFill>
                <a:effectLst/>
                <a:uLnTx/>
                <a:uFillTx/>
                <a:latin typeface="Arial" charset="0"/>
                <a:ea typeface="+mn-ea"/>
                <a:cs typeface="+mn-cs"/>
              </a:rPr>
              <a:t>Lancet. </a:t>
            </a:r>
            <a:r>
              <a:rPr kumimoji="0" lang="en-US" sz="1600" b="0" i="0" u="none" strike="noStrike" kern="1200" cap="none" spc="0" normalizeH="0" baseline="0" noProof="0" dirty="0">
                <a:ln>
                  <a:noFill/>
                </a:ln>
                <a:solidFill>
                  <a:prstClr val="black"/>
                </a:solidFill>
                <a:effectLst/>
                <a:uLnTx/>
                <a:uFillTx/>
                <a:latin typeface="Arial" charset="0"/>
                <a:ea typeface="+mn-lt"/>
                <a:cs typeface="Arial"/>
              </a:rPr>
              <a:t>April 29, 2020)</a:t>
            </a:r>
          </a:p>
          <a:p>
            <a:pPr marL="742950" marR="0" lvl="1"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Early termination and reduced enrollment from </a:t>
            </a:r>
            <a:r>
              <a:rPr kumimoji="0" lang="en-US" sz="1600" b="0" i="0" u="none" strike="noStrike" kern="1200" cap="none" spc="0" normalizeH="0" baseline="0" noProof="0" dirty="0">
                <a:ln>
                  <a:noFill/>
                </a:ln>
                <a:solidFill>
                  <a:srgbClr val="CC0000"/>
                </a:solidFill>
                <a:effectLst/>
                <a:uLnTx/>
                <a:uFillTx/>
                <a:latin typeface="Arial"/>
                <a:ea typeface="+mn-ea"/>
                <a:cs typeface="+mn-cs"/>
              </a:rPr>
              <a:t>453</a:t>
            </a:r>
            <a:r>
              <a:rPr kumimoji="0" lang="en-US" sz="1600" b="0" i="0" u="none" strike="noStrike" kern="1200" cap="none" spc="0" normalizeH="0" baseline="0" noProof="0" dirty="0">
                <a:ln>
                  <a:noFill/>
                </a:ln>
                <a:solidFill>
                  <a:prstClr val="black"/>
                </a:solidFill>
                <a:effectLst/>
                <a:uLnTx/>
                <a:uFillTx/>
                <a:latin typeface="Arial"/>
                <a:ea typeface="+mn-ea"/>
                <a:cs typeface="+mn-cs"/>
              </a:rPr>
              <a:t> to </a:t>
            </a:r>
            <a:r>
              <a:rPr kumimoji="0" lang="en-US" sz="1600" b="0" i="0" u="none" strike="noStrike" kern="1200" cap="none" spc="0" normalizeH="0" baseline="0" noProof="0" dirty="0">
                <a:ln>
                  <a:noFill/>
                </a:ln>
                <a:solidFill>
                  <a:srgbClr val="CC0000"/>
                </a:solidFill>
                <a:effectLst/>
                <a:uLnTx/>
                <a:uFillTx/>
                <a:latin typeface="Arial"/>
                <a:ea typeface="+mn-ea"/>
                <a:cs typeface="+mn-cs"/>
              </a:rPr>
              <a:t>236 </a:t>
            </a:r>
            <a:r>
              <a:rPr kumimoji="0" lang="en-US" sz="1600" b="0" i="0" u="none" strike="noStrike" kern="1200" cap="none" spc="0" normalizeH="0" baseline="0" noProof="0" dirty="0">
                <a:ln>
                  <a:noFill/>
                </a:ln>
                <a:solidFill>
                  <a:prstClr val="black"/>
                </a:solidFill>
                <a:effectLst/>
                <a:uLnTx/>
                <a:uFillTx/>
                <a:latin typeface="Arial"/>
                <a:ea typeface="+mn-ea"/>
                <a:cs typeface="+mn-cs"/>
              </a:rPr>
              <a:t>reduced statistical power from </a:t>
            </a:r>
            <a:r>
              <a:rPr kumimoji="0" lang="en-US" sz="1600" b="0" i="0" u="none" strike="noStrike" kern="1200" cap="none" spc="0" normalizeH="0" baseline="0" noProof="0" dirty="0">
                <a:ln>
                  <a:noFill/>
                </a:ln>
                <a:solidFill>
                  <a:srgbClr val="CC0000"/>
                </a:solidFill>
                <a:effectLst/>
                <a:uLnTx/>
                <a:uFillTx/>
                <a:latin typeface="Arial"/>
                <a:ea typeface="+mn-ea"/>
                <a:cs typeface="+mn-cs"/>
              </a:rPr>
              <a:t>80% </a:t>
            </a:r>
            <a:r>
              <a:rPr kumimoji="0" lang="en-US" sz="1600" b="0" i="0" u="none" strike="noStrike" kern="1200" cap="none" spc="0" normalizeH="0" baseline="0" noProof="0" dirty="0">
                <a:ln>
                  <a:noFill/>
                </a:ln>
                <a:solidFill>
                  <a:prstClr val="black"/>
                </a:solidFill>
                <a:effectLst/>
                <a:uLnTx/>
                <a:uFillTx/>
                <a:latin typeface="Arial"/>
                <a:ea typeface="+mn-ea"/>
                <a:cs typeface="+mn-cs"/>
              </a:rPr>
              <a:t>to</a:t>
            </a:r>
            <a:r>
              <a:rPr kumimoji="0" lang="en-US" sz="1600" b="0" i="0" u="none" strike="noStrike" kern="1200" cap="none" spc="0" normalizeH="0" baseline="0" noProof="0" dirty="0">
                <a:ln>
                  <a:noFill/>
                </a:ln>
                <a:solidFill>
                  <a:srgbClr val="CC0000"/>
                </a:solidFill>
                <a:effectLst/>
                <a:uLnTx/>
                <a:uFillTx/>
                <a:latin typeface="Arial"/>
                <a:ea typeface="+mn-ea"/>
                <a:cs typeface="+mn-cs"/>
              </a:rPr>
              <a:t> 58%</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charset="0"/>
                <a:ea typeface="+mn-ea"/>
                <a:cs typeface="+mn-cs"/>
              </a:rPr>
              <a:t>Possible baseline imbalance makes interpretation even more difficult  </a:t>
            </a:r>
          </a:p>
        </p:txBody>
      </p:sp>
      <p:sp>
        <p:nvSpPr>
          <p:cNvPr id="5" name="TextBox 4">
            <a:extLst>
              <a:ext uri="{FF2B5EF4-FFF2-40B4-BE49-F238E27FC236}">
                <a16:creationId xmlns:a16="http://schemas.microsoft.com/office/drawing/2014/main" id="{C268B759-6E66-4484-AACA-48507B49084B}"/>
              </a:ext>
            </a:extLst>
          </p:cNvPr>
          <p:cNvSpPr txBox="1"/>
          <p:nvPr/>
        </p:nvSpPr>
        <p:spPr>
          <a:xfrm>
            <a:off x="7120214" y="6417077"/>
            <a:ext cx="4748614" cy="332399"/>
          </a:xfrm>
          <a:prstGeom prst="rect">
            <a:avLst/>
          </a:prstGeom>
          <a:noFill/>
        </p:spPr>
        <p:txBody>
          <a:bodyPr wrap="square" lIns="0" tIns="0" rIns="0" bIns="0" rtlCol="0">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charset="0"/>
                <a:ea typeface="+mn-ea"/>
                <a:cs typeface="+mn-cs"/>
              </a:rPr>
              <a:t>TTCI, time to clinical improvement</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charset="0"/>
                <a:ea typeface="+mn-ea"/>
                <a:cs typeface="+mn-cs"/>
              </a:rPr>
              <a:t>§ Differences are expressed as rate differences or Hodges-Lehmann estimator and 95% CI</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charset="0"/>
                <a:ea typeface="+mn-ea"/>
                <a:cs typeface="+mn-cs"/>
              </a:rPr>
              <a:t>† Hazard ratio and 95% CI estimated by Cox proportional risk model</a:t>
            </a:r>
          </a:p>
        </p:txBody>
      </p:sp>
      <p:sp>
        <p:nvSpPr>
          <p:cNvPr id="10" name="TextBox 9">
            <a:extLst>
              <a:ext uri="{FF2B5EF4-FFF2-40B4-BE49-F238E27FC236}">
                <a16:creationId xmlns:a16="http://schemas.microsoft.com/office/drawing/2014/main" id="{2698254F-5ACF-4C2D-A068-1FB38F2A241E}"/>
              </a:ext>
            </a:extLst>
          </p:cNvPr>
          <p:cNvSpPr txBox="1"/>
          <p:nvPr/>
        </p:nvSpPr>
        <p:spPr>
          <a:xfrm>
            <a:off x="603491" y="6456140"/>
            <a:ext cx="3911359" cy="221599"/>
          </a:xfrm>
          <a:prstGeom prst="rect">
            <a:avLst/>
          </a:prstGeom>
          <a:noFill/>
        </p:spPr>
        <p:txBody>
          <a:bodyPr wrap="square" lIns="0" tIns="0" rIns="0" bIns="0" rtlCol="0" anchor="t">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mn-lt"/>
                <a:cs typeface="Arial"/>
              </a:rPr>
              <a:t>Wang Y et al. </a:t>
            </a:r>
            <a:r>
              <a:rPr kumimoji="0" lang="en-US" sz="800" b="0" i="0" u="none" strike="noStrike" kern="1200" cap="none" spc="0" normalizeH="0" baseline="0" noProof="0" dirty="0">
                <a:ln>
                  <a:noFill/>
                </a:ln>
                <a:solidFill>
                  <a:prstClr val="black"/>
                </a:solidFill>
                <a:effectLst/>
                <a:uLnTx/>
                <a:uFillTx/>
                <a:latin typeface="Arial"/>
                <a:ea typeface="+mn-ea"/>
                <a:cs typeface="Times New Roman"/>
              </a:rPr>
              <a:t>The Lancet 29 April 2020</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charset="0"/>
                <a:ea typeface="+mn-ea"/>
                <a:cs typeface="+mn-cs"/>
              </a:rPr>
              <a:t>Norrie JD. </a:t>
            </a:r>
            <a:r>
              <a:rPr kumimoji="0" lang="en-US" sz="800" b="0" i="1" u="none" strike="noStrike" kern="1200" cap="none" spc="0" normalizeH="0" baseline="0" noProof="0" dirty="0">
                <a:ln>
                  <a:noFill/>
                </a:ln>
                <a:solidFill>
                  <a:prstClr val="black"/>
                </a:solidFill>
                <a:effectLst/>
                <a:uLnTx/>
                <a:uFillTx/>
                <a:latin typeface="Arial" charset="0"/>
                <a:ea typeface="+mn-ea"/>
                <a:cs typeface="+mn-cs"/>
              </a:rPr>
              <a:t>Lancet. </a:t>
            </a:r>
            <a:r>
              <a:rPr kumimoji="0" lang="en-US" sz="800" b="0" i="0" u="none" strike="noStrike" kern="1200" cap="none" spc="0" normalizeH="0" baseline="0" noProof="0" dirty="0">
                <a:ln>
                  <a:noFill/>
                </a:ln>
                <a:solidFill>
                  <a:prstClr val="black"/>
                </a:solidFill>
                <a:effectLst/>
                <a:uLnTx/>
                <a:uFillTx/>
                <a:latin typeface="Arial" charset="0"/>
                <a:ea typeface="+mn-lt"/>
                <a:cs typeface="Arial"/>
              </a:rPr>
              <a:t>April 29, 2020. https://doi.org/10.1016/S0140-6736(20)31023-0</a:t>
            </a:r>
            <a:endParaRPr kumimoji="0" lang="en-US" sz="800" b="0" i="0" u="none" strike="noStrike" kern="1200" cap="none" spc="0" normalizeH="0" baseline="0" noProof="0" dirty="0">
              <a:ln>
                <a:noFill/>
              </a:ln>
              <a:solidFill>
                <a:prstClr val="black"/>
              </a:solidFill>
              <a:effectLst/>
              <a:uLnTx/>
              <a:uFillTx/>
              <a:latin typeface="Arial" charset="0"/>
              <a:ea typeface="+mn-ea"/>
              <a:cs typeface="Arial"/>
            </a:endParaRPr>
          </a:p>
        </p:txBody>
      </p:sp>
      <p:sp>
        <p:nvSpPr>
          <p:cNvPr id="7" name="Rectangle 6">
            <a:extLst>
              <a:ext uri="{FF2B5EF4-FFF2-40B4-BE49-F238E27FC236}">
                <a16:creationId xmlns:a16="http://schemas.microsoft.com/office/drawing/2014/main" id="{4DE573F1-6E73-4D1D-8F44-088162496198}"/>
              </a:ext>
            </a:extLst>
          </p:cNvPr>
          <p:cNvSpPr/>
          <p:nvPr/>
        </p:nvSpPr>
        <p:spPr>
          <a:xfrm>
            <a:off x="678772" y="3940327"/>
            <a:ext cx="10745556" cy="584775"/>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
                <a:srgbClr val="E2E2E2">
                  <a:lumMod val="75000"/>
                </a:srgbClr>
              </a:buClr>
              <a:buSzTx/>
              <a:buFont typeface="Wingdings" panose="05000000000000000000" pitchFamily="2" charset="2"/>
              <a:buChar char="§"/>
              <a:tabLst/>
              <a:defRPr/>
            </a:pPr>
            <a:r>
              <a:rPr kumimoji="0" lang="en-US" sz="1600" b="0" i="0" u="none" strike="noStrike" kern="1200" cap="none" spc="0" normalizeH="0" baseline="0" noProof="0" dirty="0">
                <a:ln>
                  <a:noFill/>
                </a:ln>
                <a:solidFill>
                  <a:prstClr val="black"/>
                </a:solidFill>
                <a:effectLst/>
                <a:uLnTx/>
                <a:uFillTx/>
                <a:latin typeface="Arial"/>
                <a:ea typeface="+mn-ea"/>
                <a:cs typeface="Arial"/>
              </a:rPr>
              <a:t>Viral load by quantitative PCR </a:t>
            </a:r>
            <a:r>
              <a:rPr kumimoji="0" lang="en-US" sz="1600" b="0" i="0" u="none" strike="noStrike" kern="1200" cap="none" spc="0" normalizeH="0" baseline="0" noProof="0" dirty="0">
                <a:ln>
                  <a:noFill/>
                </a:ln>
                <a:solidFill>
                  <a:prstClr val="black"/>
                </a:solidFill>
                <a:effectLst/>
                <a:uLnTx/>
                <a:uFillTx/>
                <a:latin typeface="Arial"/>
                <a:ea typeface="+mn-ea"/>
                <a:cs typeface="+mn-cs"/>
              </a:rPr>
              <a:t>decreased over time equally in both groups; however, in subset with sputum samples (n=103), </a:t>
            </a:r>
            <a:r>
              <a:rPr kumimoji="0" lang="en-US" sz="1600" b="0" i="0" u="none" strike="noStrike" kern="1200" cap="none" spc="0" normalizeH="0" baseline="0" noProof="0" dirty="0" err="1">
                <a:ln>
                  <a:noFill/>
                </a:ln>
                <a:solidFill>
                  <a:prstClr val="black"/>
                </a:solidFill>
                <a:effectLst/>
                <a:uLnTx/>
                <a:uFillTx/>
                <a:latin typeface="Arial"/>
                <a:ea typeface="+mn-ea"/>
                <a:cs typeface="+mn-cs"/>
              </a:rPr>
              <a:t>remdesivir</a:t>
            </a:r>
            <a:r>
              <a:rPr kumimoji="0" lang="en-US" sz="1600" b="0" i="0" u="none" strike="noStrike" kern="1200" cap="none" spc="0" normalizeH="0" baseline="0" noProof="0" dirty="0">
                <a:ln>
                  <a:noFill/>
                </a:ln>
                <a:solidFill>
                  <a:prstClr val="black"/>
                </a:solidFill>
                <a:effectLst/>
                <a:uLnTx/>
                <a:uFillTx/>
                <a:latin typeface="Arial"/>
                <a:ea typeface="+mn-ea"/>
                <a:cs typeface="+mn-cs"/>
              </a:rPr>
              <a:t> group </a:t>
            </a:r>
            <a:r>
              <a:rPr kumimoji="0" lang="en-US" sz="1600" b="0" i="0" u="none" strike="noStrike" kern="1200" cap="none" spc="0" normalizeH="0" baseline="0" noProof="0" dirty="0">
                <a:ln>
                  <a:noFill/>
                </a:ln>
                <a:solidFill>
                  <a:prstClr val="black"/>
                </a:solidFill>
                <a:effectLst/>
                <a:uLnTx/>
                <a:uFillTx/>
                <a:latin typeface="Arial" charset="0"/>
                <a:ea typeface="+mn-ea"/>
                <a:cs typeface="+mn-cs"/>
              </a:rPr>
              <a:t>trended towards a more rapid decline at day 5 (p=0.0672)</a:t>
            </a:r>
          </a:p>
        </p:txBody>
      </p:sp>
      <p:sp>
        <p:nvSpPr>
          <p:cNvPr id="9" name="TextBox 8">
            <a:extLst>
              <a:ext uri="{FF2B5EF4-FFF2-40B4-BE49-F238E27FC236}">
                <a16:creationId xmlns:a16="http://schemas.microsoft.com/office/drawing/2014/main" id="{963F92A4-A7C7-4A95-A0B6-3A50EB78C754}"/>
              </a:ext>
            </a:extLst>
          </p:cNvPr>
          <p:cNvSpPr txBox="1"/>
          <p:nvPr/>
        </p:nvSpPr>
        <p:spPr>
          <a:xfrm>
            <a:off x="603491" y="228912"/>
            <a:ext cx="1330492" cy="221599"/>
          </a:xfrm>
          <a:prstGeom prst="rect">
            <a:avLst/>
          </a:prstGeom>
          <a:noFill/>
        </p:spPr>
        <p:txBody>
          <a:bodyPr wrap="none" lIns="0" tIns="0" rIns="0" bIns="0"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NCT04257656</a:t>
            </a:r>
          </a:p>
        </p:txBody>
      </p:sp>
      <p:sp>
        <p:nvSpPr>
          <p:cNvPr id="8" name="TextBox 7">
            <a:extLst>
              <a:ext uri="{FF2B5EF4-FFF2-40B4-BE49-F238E27FC236}">
                <a16:creationId xmlns:a16="http://schemas.microsoft.com/office/drawing/2014/main" id="{F2700526-0645-4F7D-A5A1-7CB8F114DFAC}"/>
              </a:ext>
            </a:extLst>
          </p:cNvPr>
          <p:cNvSpPr txBox="1"/>
          <p:nvPr/>
        </p:nvSpPr>
        <p:spPr>
          <a:xfrm>
            <a:off x="323172" y="6043129"/>
            <a:ext cx="11868828" cy="498598"/>
          </a:xfrm>
          <a:prstGeom prst="rect">
            <a:avLst/>
          </a:prstGeom>
          <a:noFill/>
        </p:spPr>
        <p:txBody>
          <a:bodyPr wrap="square" lIns="0" tIns="0" rIns="0" bIns="0" rtlCol="0">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rial" charset="0"/>
                <a:ea typeface="+mn-ea"/>
                <a:cs typeface="+mn-cs"/>
              </a:rPr>
              <a:t>“An absence of statistical significance in an underpowered trial means that the findings are inconclusive”</a:t>
            </a:r>
          </a:p>
          <a:p>
            <a:pPr marL="0" marR="0" lvl="0" indent="0" algn="l" defTabSz="914400"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1933517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800" y="467784"/>
            <a:ext cx="11658600" cy="675216"/>
          </a:xfrm>
        </p:spPr>
        <p:txBody>
          <a:bodyPr/>
          <a:lstStyle/>
          <a:p>
            <a:r>
              <a:rPr lang="en-US" sz="2400" dirty="0">
                <a:solidFill>
                  <a:srgbClr val="C00000"/>
                </a:solidFill>
              </a:rPr>
              <a:t>WHO-INSERM*: Trial of Treatments for COVID-19 in Hospitalized Adults (</a:t>
            </a:r>
            <a:r>
              <a:rPr lang="en-US" sz="2400" dirty="0" err="1">
                <a:solidFill>
                  <a:srgbClr val="C00000"/>
                </a:solidFill>
              </a:rPr>
              <a:t>DisCoVeRy</a:t>
            </a:r>
            <a:r>
              <a:rPr lang="en-US" sz="2400" dirty="0">
                <a:solidFill>
                  <a:srgbClr val="C00000"/>
                </a:solidFill>
              </a:rPr>
              <a:t>)</a:t>
            </a:r>
            <a:endParaRPr lang="en-US" sz="2400" dirty="0"/>
          </a:p>
        </p:txBody>
      </p:sp>
      <p:sp>
        <p:nvSpPr>
          <p:cNvPr id="4" name="Text Placeholder 3"/>
          <p:cNvSpPr>
            <a:spLocks noGrp="1"/>
          </p:cNvSpPr>
          <p:nvPr>
            <p:ph type="body" sz="quarter" idx="13"/>
          </p:nvPr>
        </p:nvSpPr>
        <p:spPr>
          <a:xfrm>
            <a:off x="609600" y="145021"/>
            <a:ext cx="10972800" cy="302655"/>
          </a:xfrm>
        </p:spPr>
        <p:txBody>
          <a:bodyPr/>
          <a:lstStyle/>
          <a:p>
            <a:r>
              <a:rPr lang="en-US" sz="1600" dirty="0"/>
              <a:t>NCT04315948</a:t>
            </a:r>
            <a:endParaRPr lang="en-US" dirty="0"/>
          </a:p>
        </p:txBody>
      </p:sp>
      <p:sp>
        <p:nvSpPr>
          <p:cNvPr id="31" name="Rectangle 30">
            <a:extLst>
              <a:ext uri="{FF2B5EF4-FFF2-40B4-BE49-F238E27FC236}">
                <a16:creationId xmlns:a16="http://schemas.microsoft.com/office/drawing/2014/main" id="{1732930C-3A9B-9A4A-9F70-909A5C66E447}"/>
              </a:ext>
            </a:extLst>
          </p:cNvPr>
          <p:cNvSpPr/>
          <p:nvPr/>
        </p:nvSpPr>
        <p:spPr>
          <a:xfrm>
            <a:off x="587567" y="1841631"/>
            <a:ext cx="2657516" cy="409652"/>
          </a:xfrm>
          <a:prstGeom prst="rect">
            <a:avLst/>
          </a:prstGeom>
        </p:spPr>
        <p:txBody>
          <a:bodyPr wrap="square">
            <a:spAutoFit/>
          </a:body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charset="0"/>
                <a:ea typeface="+mn-ea"/>
                <a:cs typeface="+mn-cs"/>
              </a:rPr>
              <a:t>Key Inclusion Criteria</a:t>
            </a:r>
          </a:p>
        </p:txBody>
      </p:sp>
      <p:sp>
        <p:nvSpPr>
          <p:cNvPr id="33" name="Rectangle 32">
            <a:extLst>
              <a:ext uri="{FF2B5EF4-FFF2-40B4-BE49-F238E27FC236}">
                <a16:creationId xmlns:a16="http://schemas.microsoft.com/office/drawing/2014/main" id="{CDD2DAFD-1294-AB4F-999F-3BF29051E92C}"/>
              </a:ext>
            </a:extLst>
          </p:cNvPr>
          <p:cNvSpPr/>
          <p:nvPr/>
        </p:nvSpPr>
        <p:spPr>
          <a:xfrm>
            <a:off x="618675" y="2068770"/>
            <a:ext cx="2785473" cy="4144724"/>
          </a:xfrm>
          <a:prstGeom prst="rect">
            <a:avLst/>
          </a:prstGeom>
        </p:spPr>
        <p:txBody>
          <a:bodyPr wrap="square">
            <a:spAutoFit/>
          </a:bodyPr>
          <a:lstStyle/>
          <a:p>
            <a:pPr marL="223833" marR="0" lvl="1" indent="-223833" algn="l" defTabSz="1219170" rtl="0" eaLnBrk="0" fontAlgn="base" latinLnBrk="0" hangingPunct="0">
              <a:lnSpc>
                <a:spcPct val="100000"/>
              </a:lnSpc>
              <a:spcBef>
                <a:spcPct val="0"/>
              </a:spcBef>
              <a:spcAft>
                <a:spcPts val="800"/>
              </a:spcAft>
              <a:buClrTx/>
              <a:buSzTx/>
              <a:buFont typeface="Wingdings" panose="05000000000000000000" pitchFamily="2" charset="2"/>
              <a:buChar char="Ø"/>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mn-cs"/>
              </a:rPr>
              <a:t>Hospitalized</a:t>
            </a:r>
          </a:p>
          <a:p>
            <a:pPr marL="223833" marR="0" lvl="1" indent="-223833" algn="l" defTabSz="1219170" rtl="0" eaLnBrk="0" fontAlgn="base" latinLnBrk="0" hangingPunct="0">
              <a:lnSpc>
                <a:spcPct val="100000"/>
              </a:lnSpc>
              <a:spcBef>
                <a:spcPct val="0"/>
              </a:spcBef>
              <a:spcAft>
                <a:spcPts val="800"/>
              </a:spcAft>
              <a:buClrTx/>
              <a:buSzTx/>
              <a:buFont typeface="Wingdings" panose="05000000000000000000" pitchFamily="2" charset="2"/>
              <a:buChar char="Ø"/>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mn-cs"/>
              </a:rPr>
              <a:t>≥18 years old</a:t>
            </a:r>
          </a:p>
          <a:p>
            <a:pPr marL="0" marR="0" lvl="1" indent="243834" algn="l" defTabSz="914400" rtl="0" eaLnBrk="0" fontAlgn="base" latinLnBrk="0" hangingPunct="0">
              <a:lnSpc>
                <a:spcPct val="100000"/>
              </a:lnSpc>
              <a:spcBef>
                <a:spcPct val="0"/>
              </a:spcBef>
              <a:spcAft>
                <a:spcPts val="800"/>
              </a:spcAft>
              <a:buClrTx/>
              <a:buSzTx/>
              <a:buFont typeface="Wingdings" panose="05000000000000000000" pitchFamily="2" charset="2"/>
              <a:buChar char="Ø"/>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mn-cs"/>
              </a:rPr>
              <a:t>+SARS-CoV-2 by PCR &lt; 72 hours prior to randomization</a:t>
            </a:r>
          </a:p>
          <a:p>
            <a:pPr marL="0" marR="0" lvl="1" indent="243829" algn="l" defTabSz="1219170" rtl="0" eaLnBrk="0" fontAlgn="base" latinLnBrk="0" hangingPunct="0">
              <a:lnSpc>
                <a:spcPct val="100000"/>
              </a:lnSpc>
              <a:spcBef>
                <a:spcPct val="0"/>
              </a:spcBef>
              <a:spcAft>
                <a:spcPts val="800"/>
              </a:spcAft>
              <a:buClrTx/>
              <a:buSzTx/>
              <a:buFont typeface="Wingdings" panose="05000000000000000000" pitchFamily="2" charset="2"/>
              <a:buChar char="Ø"/>
              <a:tabLst/>
              <a:defRPr/>
            </a:pPr>
            <a:r>
              <a:rPr kumimoji="0" lang="en-US" altLang="zh-HK" sz="1400" b="0" i="0" u="none" strike="noStrike" kern="1200" cap="none" spc="0" normalizeH="0" baseline="0" noProof="0" dirty="0">
                <a:ln>
                  <a:noFill/>
                </a:ln>
                <a:solidFill>
                  <a:prstClr val="black"/>
                </a:solidFill>
                <a:effectLst/>
                <a:uLnTx/>
                <a:uFillTx/>
                <a:latin typeface="Arial" charset="0"/>
                <a:ea typeface="微軟正黑體" panose="020B0604030504040204" pitchFamily="34" charset="-120"/>
                <a:cs typeface="+mn-cs"/>
              </a:rPr>
              <a:t>Rales/crackles on exam AND SpO2 ≤ 94%, or requiring mechanical ventilation and/or supplemental oxygen</a:t>
            </a:r>
          </a:p>
          <a:p>
            <a:pPr marL="0" marR="0" lvl="1" indent="0" algn="l" defTabSz="1219170" rtl="0" eaLnBrk="0" fontAlgn="base" latinLnBrk="0" hangingPunct="0">
              <a:lnSpc>
                <a:spcPct val="100000"/>
              </a:lnSpc>
              <a:spcBef>
                <a:spcPct val="0"/>
              </a:spcBef>
              <a:spcAft>
                <a:spcPts val="8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charset="0"/>
                <a:ea typeface="+mn-ea"/>
                <a:cs typeface="+mn-cs"/>
              </a:rPr>
              <a:t>     Key Exclusion Criteria</a:t>
            </a:r>
          </a:p>
          <a:p>
            <a:pPr marL="223838" marR="0" lvl="1" indent="-223838" algn="l" defTabSz="914400" rtl="0" eaLnBrk="0" fontAlgn="base" latinLnBrk="0" hangingPunct="0">
              <a:lnSpc>
                <a:spcPct val="100000"/>
              </a:lnSpc>
              <a:spcBef>
                <a:spcPct val="0"/>
              </a:spcBef>
              <a:spcAft>
                <a:spcPts val="800"/>
              </a:spcAft>
              <a:buClrTx/>
              <a:buSzTx/>
              <a:buFont typeface="Wingdings" panose="05000000000000000000" pitchFamily="2" charset="2"/>
              <a:buChar char="Ø"/>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mn-cs"/>
              </a:rPr>
              <a:t>AST or ALT &gt; 5x ULN</a:t>
            </a:r>
          </a:p>
          <a:p>
            <a:pPr marL="223838" marR="0" lvl="1" indent="-223838" algn="l" defTabSz="914400" rtl="0" eaLnBrk="0" fontAlgn="base" latinLnBrk="0" hangingPunct="0">
              <a:lnSpc>
                <a:spcPct val="100000"/>
              </a:lnSpc>
              <a:spcBef>
                <a:spcPct val="0"/>
              </a:spcBef>
              <a:spcAft>
                <a:spcPts val="800"/>
              </a:spcAft>
              <a:buClrTx/>
              <a:buSzTx/>
              <a:buFont typeface="Wingdings" panose="05000000000000000000" pitchFamily="2" charset="2"/>
              <a:buChar char="Ø"/>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mn-cs"/>
              </a:rPr>
              <a:t>Stage 4 CKD or dialysis</a:t>
            </a:r>
          </a:p>
          <a:p>
            <a:pPr marL="223838" marR="0" lvl="1" indent="-223838" algn="l" defTabSz="914400" rtl="0" eaLnBrk="0" fontAlgn="base" latinLnBrk="0" hangingPunct="0">
              <a:lnSpc>
                <a:spcPct val="100000"/>
              </a:lnSpc>
              <a:spcBef>
                <a:spcPct val="0"/>
              </a:spcBef>
              <a:spcAft>
                <a:spcPts val="800"/>
              </a:spcAft>
              <a:buClrTx/>
              <a:buSzTx/>
              <a:buFont typeface="Wingdings" panose="05000000000000000000" pitchFamily="2" charset="2"/>
              <a:buChar char="Ø"/>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mn-cs"/>
              </a:rPr>
              <a:t>Pregnancy or breast feeding </a:t>
            </a:r>
          </a:p>
          <a:p>
            <a:pPr marL="223838" marR="0" lvl="1" indent="-223838" algn="l" defTabSz="914400" rtl="0" eaLnBrk="0" fontAlgn="base" latinLnBrk="0" hangingPunct="0">
              <a:lnSpc>
                <a:spcPct val="100000"/>
              </a:lnSpc>
              <a:spcBef>
                <a:spcPct val="0"/>
              </a:spcBef>
              <a:spcAft>
                <a:spcPts val="800"/>
              </a:spcAft>
              <a:buClrTx/>
              <a:buSzTx/>
              <a:buFont typeface="Wingdings" panose="05000000000000000000" pitchFamily="2" charset="2"/>
              <a:buChar char="Ø"/>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mn-cs"/>
              </a:rPr>
              <a:t>Use of any experimental treatment for COVID-19 within 30 days</a:t>
            </a:r>
          </a:p>
        </p:txBody>
      </p:sp>
      <p:sp>
        <p:nvSpPr>
          <p:cNvPr id="38" name="Line 6">
            <a:extLst>
              <a:ext uri="{FF2B5EF4-FFF2-40B4-BE49-F238E27FC236}">
                <a16:creationId xmlns:a16="http://schemas.microsoft.com/office/drawing/2014/main" id="{E56FCAB1-DF34-0241-B645-548695EC8CEA}"/>
              </a:ext>
            </a:extLst>
          </p:cNvPr>
          <p:cNvSpPr>
            <a:spLocks noChangeShapeType="1"/>
          </p:cNvSpPr>
          <p:nvPr/>
        </p:nvSpPr>
        <p:spPr bwMode="auto">
          <a:xfrm flipV="1">
            <a:off x="4475261" y="4559619"/>
            <a:ext cx="863367" cy="0"/>
          </a:xfrm>
          <a:prstGeom prst="line">
            <a:avLst/>
          </a:prstGeom>
          <a:noFill/>
          <a:ln w="12700">
            <a:solidFill>
              <a:schemeClr val="bg1">
                <a:lumMod val="50000"/>
              </a:schemeClr>
            </a:solidFill>
            <a:round/>
            <a:headEnd/>
            <a:tailEnd/>
          </a:ln>
          <a:extLst>
            <a:ext uri="{909E8E84-426E-40DD-AFC4-6F175D3DCCD1}">
              <a14:hiddenFill xmlns:a14="http://schemas.microsoft.com/office/drawing/2010/main">
                <a:noFill/>
              </a14:hiddenFill>
            </a:ext>
          </a:extLst>
        </p:spPr>
        <p:txBody>
          <a:bodyPr/>
          <a:lstStyle/>
          <a:p>
            <a:pPr marL="0" marR="0" lvl="0" indent="0" algn="l" defTabSz="914332" rtl="0" eaLnBrk="0" fontAlgn="base" latinLnBrk="0" hangingPunct="0">
              <a:lnSpc>
                <a:spcPct val="100000"/>
              </a:lnSpc>
              <a:spcBef>
                <a:spcPct val="0"/>
              </a:spcBef>
              <a:spcAft>
                <a:spcPct val="0"/>
              </a:spcAft>
              <a:buClrTx/>
              <a:buSzTx/>
              <a:buFontTx/>
              <a:buNone/>
              <a:tabLst/>
              <a:defRPr/>
            </a:pPr>
            <a:endParaRPr kumimoji="0" lang="en-US" sz="3733" b="0" i="0" u="none" strike="noStrike" kern="0" cap="none" spc="0" normalizeH="0" baseline="0" noProof="0">
              <a:ln>
                <a:noFill/>
              </a:ln>
              <a:solidFill>
                <a:prstClr val="black"/>
              </a:solidFill>
              <a:effectLst/>
              <a:uLnTx/>
              <a:uFillTx/>
              <a:latin typeface="Arial"/>
              <a:ea typeface="+mn-ea"/>
              <a:cs typeface="+mn-cs"/>
            </a:endParaRPr>
          </a:p>
        </p:txBody>
      </p:sp>
      <p:sp>
        <p:nvSpPr>
          <p:cNvPr id="41" name="Rectangle 40">
            <a:extLst>
              <a:ext uri="{FF2B5EF4-FFF2-40B4-BE49-F238E27FC236}">
                <a16:creationId xmlns:a16="http://schemas.microsoft.com/office/drawing/2014/main" id="{0FFC237E-AB8B-4245-9BA0-2109068FB6DA}"/>
              </a:ext>
            </a:extLst>
          </p:cNvPr>
          <p:cNvSpPr/>
          <p:nvPr/>
        </p:nvSpPr>
        <p:spPr>
          <a:xfrm>
            <a:off x="5338625" y="3026844"/>
            <a:ext cx="4722877" cy="2320927"/>
          </a:xfrm>
          <a:prstGeom prst="rect">
            <a:avLst/>
          </a:prstGeom>
          <a:noFill/>
          <a:ln w="12700">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
              <a:ea typeface="+mn-ea"/>
              <a:cs typeface="+mn-cs"/>
            </a:endParaRPr>
          </a:p>
        </p:txBody>
      </p:sp>
      <p:sp>
        <p:nvSpPr>
          <p:cNvPr id="45" name="Rounded Rectangle 13">
            <a:extLst>
              <a:ext uri="{FF2B5EF4-FFF2-40B4-BE49-F238E27FC236}">
                <a16:creationId xmlns:a16="http://schemas.microsoft.com/office/drawing/2014/main" id="{86F52B4C-8E26-9144-A3FB-A5CB180D3DC8}"/>
              </a:ext>
            </a:extLst>
          </p:cNvPr>
          <p:cNvSpPr/>
          <p:nvPr/>
        </p:nvSpPr>
        <p:spPr bwMode="auto">
          <a:xfrm>
            <a:off x="5534564" y="2696996"/>
            <a:ext cx="4344727" cy="613845"/>
          </a:xfrm>
          <a:prstGeom prst="rect">
            <a:avLst/>
          </a:prstGeom>
          <a:solidFill>
            <a:schemeClr val="bg1">
              <a:lumMod val="65000"/>
            </a:schemeClr>
          </a:solidFill>
          <a:ln w="19050" cap="flat" cmpd="sng" algn="ctr">
            <a:noFill/>
            <a:prstDash val="solid"/>
            <a:miter lim="800000"/>
          </a:ln>
          <a:effectLst/>
        </p:spPr>
        <p:txBody>
          <a:bodyPr anchor="ctr"/>
          <a:lstStyle/>
          <a:p>
            <a:pPr marL="0" marR="0" lvl="0" indent="0" algn="ctr" defTabSz="914332" rtl="0" eaLnBrk="0" fontAlgn="base" latinLnBrk="0" hangingPunct="0">
              <a:lnSpc>
                <a:spcPct val="100000"/>
              </a:lnSpc>
              <a:spcBef>
                <a:spcPct val="0"/>
              </a:spcBef>
              <a:spcAft>
                <a:spcPct val="0"/>
              </a:spcAft>
              <a:buClr>
                <a:srgbClr val="990000"/>
              </a:buClr>
              <a:buSzPct val="120000"/>
              <a:buFontTx/>
              <a:buNone/>
              <a:tabLst/>
              <a:defRPr/>
            </a:pPr>
            <a:r>
              <a:rPr kumimoji="0" lang="en-US" sz="1400" b="1" i="0" u="none" strike="noStrike" kern="0" cap="none" spc="0" normalizeH="0" baseline="0" noProof="0" dirty="0">
                <a:ln>
                  <a:noFill/>
                </a:ln>
                <a:solidFill>
                  <a:srgbClr val="FFFFFF"/>
                </a:solidFill>
                <a:effectLst/>
                <a:uLnTx/>
                <a:uFillTx/>
                <a:latin typeface="Arial" panose="020B0604020202020204" pitchFamily="34" charset="0"/>
                <a:ea typeface="MS Mincho" pitchFamily="49" charset="-128"/>
                <a:cs typeface="Arial" panose="020B0604020202020204" pitchFamily="34" charset="0"/>
              </a:rPr>
              <a:t>Standard of Care (SoC)</a:t>
            </a:r>
            <a:endParaRPr kumimoji="0" lang="en-US" sz="1400" b="1" i="0" u="none" strike="noStrike" kern="0" cap="none" spc="0" normalizeH="0" baseline="30000" noProof="0" dirty="0">
              <a:ln>
                <a:noFill/>
              </a:ln>
              <a:solidFill>
                <a:srgbClr val="FFFFFF"/>
              </a:solidFill>
              <a:effectLst/>
              <a:uLnTx/>
              <a:uFillTx/>
              <a:latin typeface="Arial" panose="020B0604020202020204" pitchFamily="34" charset="0"/>
              <a:ea typeface="MS Mincho" pitchFamily="49" charset="-128"/>
              <a:cs typeface="Arial" panose="020B0604020202020204" pitchFamily="34" charset="0"/>
            </a:endParaRPr>
          </a:p>
        </p:txBody>
      </p:sp>
      <p:sp>
        <p:nvSpPr>
          <p:cNvPr id="46" name="TextBox 11">
            <a:extLst>
              <a:ext uri="{FF2B5EF4-FFF2-40B4-BE49-F238E27FC236}">
                <a16:creationId xmlns:a16="http://schemas.microsoft.com/office/drawing/2014/main" id="{E458C7A6-7AA8-BF40-AD0F-A1FCBEBBA1B1}"/>
              </a:ext>
            </a:extLst>
          </p:cNvPr>
          <p:cNvSpPr txBox="1">
            <a:spLocks noChangeArrowheads="1"/>
          </p:cNvSpPr>
          <p:nvPr/>
        </p:nvSpPr>
        <p:spPr bwMode="auto">
          <a:xfrm>
            <a:off x="10332565" y="3324564"/>
            <a:ext cx="1700535"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a:defRPr sz="2400">
                <a:solidFill>
                  <a:schemeClr val="tx1"/>
                </a:solidFill>
                <a:latin typeface="Arial" charset="0"/>
                <a:cs typeface="Arial" charset="0"/>
              </a:defRPr>
            </a:lvl1pPr>
            <a:lvl2pPr>
              <a:defRPr sz="2000">
                <a:solidFill>
                  <a:schemeClr val="tx1"/>
                </a:solidFill>
                <a:latin typeface="Arial" charset="0"/>
                <a:cs typeface="Arial" charset="0"/>
              </a:defRPr>
            </a:lvl2pPr>
            <a:lvl3pPr>
              <a:defRPr>
                <a:solidFill>
                  <a:schemeClr val="tx1"/>
                </a:solidFill>
                <a:latin typeface="Arial" charset="0"/>
                <a:cs typeface="Arial" charset="0"/>
              </a:defRPr>
            </a:lvl3pPr>
            <a:lvl4pPr>
              <a:defRPr sz="1600">
                <a:solidFill>
                  <a:schemeClr val="tx1"/>
                </a:solidFill>
                <a:latin typeface="Calibri" pitchFamily="34" charset="0"/>
                <a:cs typeface="Arial" charset="0"/>
              </a:defRPr>
            </a:lvl4pPr>
            <a:lvl5pPr>
              <a:defRPr sz="1600">
                <a:solidFill>
                  <a:schemeClr val="tx1"/>
                </a:solidFill>
                <a:latin typeface="Calibri" pitchFamily="34" charset="0"/>
                <a:cs typeface="Arial" charset="0"/>
              </a:defRPr>
            </a:lvl5pPr>
            <a:lvl6pPr fontAlgn="base">
              <a:spcAft>
                <a:spcPct val="0"/>
              </a:spcAft>
              <a:buFont typeface="Arial" charset="0"/>
              <a:buChar char="»"/>
              <a:defRPr sz="1600">
                <a:solidFill>
                  <a:schemeClr val="tx1"/>
                </a:solidFill>
                <a:latin typeface="Calibri" pitchFamily="34" charset="0"/>
                <a:cs typeface="Arial" charset="0"/>
              </a:defRPr>
            </a:lvl6pPr>
            <a:lvl7pPr fontAlgn="base">
              <a:spcAft>
                <a:spcPct val="0"/>
              </a:spcAft>
              <a:buFont typeface="Arial" charset="0"/>
              <a:buChar char="»"/>
              <a:defRPr sz="1600">
                <a:solidFill>
                  <a:schemeClr val="tx1"/>
                </a:solidFill>
                <a:latin typeface="Calibri" pitchFamily="34" charset="0"/>
                <a:cs typeface="Arial" charset="0"/>
              </a:defRPr>
            </a:lvl7pPr>
            <a:lvl8pPr fontAlgn="base">
              <a:spcAft>
                <a:spcPct val="0"/>
              </a:spcAft>
              <a:buFont typeface="Arial" charset="0"/>
              <a:buChar char="»"/>
              <a:defRPr sz="1600">
                <a:solidFill>
                  <a:schemeClr val="tx1"/>
                </a:solidFill>
                <a:latin typeface="Calibri" pitchFamily="34" charset="0"/>
                <a:cs typeface="Arial" charset="0"/>
              </a:defRPr>
            </a:lvl8pPr>
            <a:lvl9pPr fontAlgn="base">
              <a:spcAft>
                <a:spcPct val="0"/>
              </a:spcAft>
              <a:buFont typeface="Arial" charset="0"/>
              <a:buChar char="»"/>
              <a:defRPr sz="1600">
                <a:solidFill>
                  <a:schemeClr val="tx1"/>
                </a:solidFill>
                <a:latin typeface="Calibri" pitchFamily="34" charset="0"/>
                <a:cs typeface="Arial" charset="0"/>
              </a:defRPr>
            </a:lvl9pPr>
          </a:lstStyle>
          <a:p>
            <a:pPr marL="0" marR="0" lvl="0" indent="0" algn="ctr" defTabSz="914332"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Arial" charset="0"/>
                <a:ea typeface="MS PGothic" pitchFamily="34" charset="-128"/>
                <a:cs typeface="Arial" charset="0"/>
              </a:rPr>
              <a:t>Primary Outcome</a:t>
            </a:r>
          </a:p>
          <a:p>
            <a:pPr marL="0" marR="0" lvl="0" indent="0" algn="ctr" defTabSz="914354" rtl="0" eaLnBrk="0" fontAlgn="base" latinLnBrk="0" hangingPunct="0">
              <a:lnSpc>
                <a:spcPct val="100000"/>
              </a:lnSpc>
              <a:spcBef>
                <a:spcPct val="0"/>
              </a:spcBef>
              <a:spcAft>
                <a:spcPct val="0"/>
              </a:spcAft>
              <a:buClrTx/>
              <a:buSzTx/>
              <a:buFontTx/>
              <a:buNone/>
              <a:tabLst/>
              <a:defRPr/>
            </a:pPr>
            <a:r>
              <a:rPr kumimoji="0" lang="en-US" altLang="zh-HK" sz="1200" b="0" i="0" u="none" strike="noStrike" kern="1200" cap="none" spc="0" normalizeH="0" baseline="0" noProof="0" dirty="0">
                <a:ln>
                  <a:noFill/>
                </a:ln>
                <a:solidFill>
                  <a:prstClr val="black"/>
                </a:solidFill>
                <a:effectLst/>
                <a:uLnTx/>
                <a:uFillTx/>
                <a:latin typeface="Arial" charset="0"/>
                <a:ea typeface="微軟正黑體" panose="020B0604030504040204" pitchFamily="34" charset="-120"/>
                <a:cs typeface="Arial" charset="0"/>
              </a:rPr>
              <a:t>Percentage of subjects reporting each severity rating on a 7-point ordinal scale</a:t>
            </a:r>
            <a:endParaRPr kumimoji="0" lang="en-US" altLang="en-US" sz="1050" b="0" i="0" u="none" strike="noStrike" kern="1200" cap="none" spc="0" normalizeH="0" baseline="0" noProof="0" dirty="0">
              <a:ln>
                <a:noFill/>
              </a:ln>
              <a:solidFill>
                <a:prstClr val="black"/>
              </a:solidFill>
              <a:effectLst/>
              <a:uLnTx/>
              <a:uFillTx/>
              <a:latin typeface="Arial" charset="0"/>
              <a:ea typeface="MS PGothic" pitchFamily="34" charset="-128"/>
              <a:cs typeface="Arial" charset="0"/>
            </a:endParaRPr>
          </a:p>
        </p:txBody>
      </p:sp>
      <p:sp>
        <p:nvSpPr>
          <p:cNvPr id="58" name="Rounded Rectangle 13">
            <a:extLst>
              <a:ext uri="{FF2B5EF4-FFF2-40B4-BE49-F238E27FC236}">
                <a16:creationId xmlns:a16="http://schemas.microsoft.com/office/drawing/2014/main" id="{79B6ED13-55F8-D042-9584-033F4831E40C}"/>
              </a:ext>
            </a:extLst>
          </p:cNvPr>
          <p:cNvSpPr/>
          <p:nvPr/>
        </p:nvSpPr>
        <p:spPr bwMode="auto">
          <a:xfrm>
            <a:off x="3467427" y="4268652"/>
            <a:ext cx="1021426" cy="548640"/>
          </a:xfrm>
          <a:prstGeom prst="rect">
            <a:avLst/>
          </a:prstGeom>
          <a:solidFill>
            <a:schemeClr val="tx1">
              <a:lumMod val="65000"/>
              <a:lumOff val="35000"/>
            </a:schemeClr>
          </a:solidFill>
          <a:ln w="19050" cap="flat" cmpd="sng" algn="ctr">
            <a:noFill/>
            <a:prstDash val="solid"/>
            <a:miter lim="800000"/>
          </a:ln>
          <a:effectLst/>
        </p:spPr>
        <p:txBody>
          <a:bodyPr anchor="ctr"/>
          <a:lstStyle/>
          <a:p>
            <a:pPr marL="0" marR="0" lvl="0" indent="0" algn="ctr" defTabSz="914332" rtl="0" eaLnBrk="0" fontAlgn="base" latinLnBrk="0" hangingPunct="0">
              <a:lnSpc>
                <a:spcPct val="100000"/>
              </a:lnSpc>
              <a:spcBef>
                <a:spcPct val="0"/>
              </a:spcBef>
              <a:spcAft>
                <a:spcPct val="0"/>
              </a:spcAft>
              <a:buClr>
                <a:srgbClr val="990000"/>
              </a:buClr>
              <a:buSzPct val="120000"/>
              <a:buFontTx/>
              <a:buNone/>
              <a:tabLst/>
              <a:defRPr/>
            </a:pPr>
            <a:r>
              <a:rPr kumimoji="0" lang="en-US" sz="1400" b="0" i="0" u="none" strike="noStrike" kern="0" cap="none" spc="0" normalizeH="0" baseline="0" noProof="0" dirty="0">
                <a:ln>
                  <a:noFill/>
                </a:ln>
                <a:solidFill>
                  <a:srgbClr val="FFFFFF"/>
                </a:solidFill>
                <a:effectLst/>
                <a:uLnTx/>
                <a:uFillTx/>
                <a:latin typeface="Arial" panose="020B0604020202020204" pitchFamily="34" charset="0"/>
                <a:ea typeface="MS Mincho" pitchFamily="49" charset="-128"/>
                <a:cs typeface="Arial" panose="020B0604020202020204" pitchFamily="34" charset="0"/>
              </a:rPr>
              <a:t>n=3,100**</a:t>
            </a:r>
            <a:endParaRPr kumimoji="0" lang="en-US" sz="1400" b="0" i="0" u="none" strike="noStrike" kern="0" cap="none" spc="0" normalizeH="0" baseline="30000" noProof="0" dirty="0">
              <a:ln>
                <a:noFill/>
              </a:ln>
              <a:solidFill>
                <a:srgbClr val="FFFFFF"/>
              </a:solidFill>
              <a:effectLst/>
              <a:uLnTx/>
              <a:uFillTx/>
              <a:latin typeface="Arial" panose="020B0604020202020204" pitchFamily="34" charset="0"/>
              <a:ea typeface="MS Mincho" pitchFamily="49" charset="-128"/>
              <a:cs typeface="Arial" panose="020B0604020202020204" pitchFamily="34" charset="0"/>
            </a:endParaRPr>
          </a:p>
        </p:txBody>
      </p:sp>
      <p:sp>
        <p:nvSpPr>
          <p:cNvPr id="3" name="Rectangle 2">
            <a:extLst>
              <a:ext uri="{FF2B5EF4-FFF2-40B4-BE49-F238E27FC236}">
                <a16:creationId xmlns:a16="http://schemas.microsoft.com/office/drawing/2014/main" id="{B70E8BDB-88F5-42BB-BC81-1E91A47BABC0}"/>
              </a:ext>
            </a:extLst>
          </p:cNvPr>
          <p:cNvSpPr/>
          <p:nvPr/>
        </p:nvSpPr>
        <p:spPr>
          <a:xfrm>
            <a:off x="609600" y="1309615"/>
            <a:ext cx="10972800" cy="666977"/>
          </a:xfrm>
          <a:prstGeom prst="rect">
            <a:avLst/>
          </a:prstGeom>
        </p:spPr>
        <p:txBody>
          <a:bodyPr wrap="square">
            <a:spAutoFit/>
          </a:bodyPr>
          <a:lstStyle/>
          <a:p>
            <a:pPr marL="0" marR="0" lvl="0" indent="0" algn="ctr" defTabSz="914332" rtl="0" eaLnBrk="0" fontAlgn="base" latinLnBrk="0" hangingPunct="0">
              <a:lnSpc>
                <a:spcPct val="100000"/>
              </a:lnSpc>
              <a:spcBef>
                <a:spcPts val="800"/>
              </a:spcBef>
              <a:spcAft>
                <a:spcPct val="0"/>
              </a:spcAft>
              <a:buClrTx/>
              <a:buSzTx/>
              <a:buFontTx/>
              <a:buNone/>
              <a:tabLst/>
              <a:defRPr/>
            </a:pPr>
            <a:r>
              <a:rPr kumimoji="0" lang="en-US" sz="1867"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Phase 3 adaptive, multi-center, randomized, open-label trial of the safety and efficacy of treatments of COVID-19</a:t>
            </a:r>
          </a:p>
        </p:txBody>
      </p:sp>
      <p:sp>
        <p:nvSpPr>
          <p:cNvPr id="6" name="TextBox 5">
            <a:extLst>
              <a:ext uri="{FF2B5EF4-FFF2-40B4-BE49-F238E27FC236}">
                <a16:creationId xmlns:a16="http://schemas.microsoft.com/office/drawing/2014/main" id="{7E4D9FD5-C248-431E-93A2-D9405CA7C0DB}"/>
              </a:ext>
            </a:extLst>
          </p:cNvPr>
          <p:cNvSpPr txBox="1"/>
          <p:nvPr/>
        </p:nvSpPr>
        <p:spPr>
          <a:xfrm>
            <a:off x="587567" y="6270306"/>
            <a:ext cx="6719455" cy="221599"/>
          </a:xfrm>
          <a:prstGeom prst="rect">
            <a:avLst/>
          </a:prstGeom>
          <a:noFill/>
        </p:spPr>
        <p:txBody>
          <a:bodyPr wrap="square" lIns="0" tIns="0" rIns="0" bIns="0" rtlCol="0">
            <a:spAutoFit/>
          </a:bodyPr>
          <a:lstStyle/>
          <a:p>
            <a:pPr marL="0" marR="0" lvl="0" indent="0" algn="l" defTabSz="1219170" rtl="0" eaLnBrk="0" fontAlgn="base" latinLnBrk="0" hangingPunct="0">
              <a:lnSpc>
                <a:spcPct val="90000"/>
              </a:lnSpc>
              <a:spcBef>
                <a:spcPct val="0"/>
              </a:spcBef>
              <a:spcAft>
                <a:spcPct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charset="0"/>
                <a:ea typeface="+mn-ea"/>
                <a:cs typeface="+mn-cs"/>
              </a:rPr>
              <a:t>* Participating countries: Belgium, France, Greece, Sweden, Netherlands, UK and possibly Germany</a:t>
            </a:r>
          </a:p>
          <a:p>
            <a:pPr marL="0" marR="0" lvl="0" indent="0" algn="l" defTabSz="1219170" rtl="0" eaLnBrk="0" fontAlgn="base" latinLnBrk="0" hangingPunct="0">
              <a:lnSpc>
                <a:spcPct val="90000"/>
              </a:lnSpc>
              <a:spcBef>
                <a:spcPct val="0"/>
              </a:spcBef>
              <a:spcAft>
                <a:spcPct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charset="0"/>
                <a:ea typeface="+mn-ea"/>
                <a:cs typeface="+mn-cs"/>
              </a:rPr>
              <a:t>** Randomization will be stratified by European region and severity of illness at enrollment</a:t>
            </a:r>
          </a:p>
        </p:txBody>
      </p:sp>
      <p:sp>
        <p:nvSpPr>
          <p:cNvPr id="5" name="Rectangle 4">
            <a:extLst>
              <a:ext uri="{FF2B5EF4-FFF2-40B4-BE49-F238E27FC236}">
                <a16:creationId xmlns:a16="http://schemas.microsoft.com/office/drawing/2014/main" id="{2B04B207-B9B1-43FC-B333-CD6A29384137}"/>
              </a:ext>
            </a:extLst>
          </p:cNvPr>
          <p:cNvSpPr/>
          <p:nvPr/>
        </p:nvSpPr>
        <p:spPr>
          <a:xfrm>
            <a:off x="508297" y="1852364"/>
            <a:ext cx="2818379" cy="4372752"/>
          </a:xfrm>
          <a:prstGeom prst="rect">
            <a:avLst/>
          </a:prstGeom>
          <a:noFill/>
          <a:ln w="635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0" fontAlgn="base" latinLnBrk="0" hangingPunct="0">
              <a:lnSpc>
                <a:spcPct val="9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Arial"/>
              <a:ea typeface="+mn-ea"/>
              <a:cs typeface="+mn-cs"/>
            </a:endParaRPr>
          </a:p>
        </p:txBody>
      </p:sp>
      <p:sp>
        <p:nvSpPr>
          <p:cNvPr id="35" name="TextBox 34">
            <a:extLst>
              <a:ext uri="{FF2B5EF4-FFF2-40B4-BE49-F238E27FC236}">
                <a16:creationId xmlns:a16="http://schemas.microsoft.com/office/drawing/2014/main" id="{8C21341F-B052-4D9B-BA42-243F5F6A8FF8}"/>
              </a:ext>
            </a:extLst>
          </p:cNvPr>
          <p:cNvSpPr txBox="1"/>
          <p:nvPr/>
        </p:nvSpPr>
        <p:spPr>
          <a:xfrm>
            <a:off x="587567" y="6550164"/>
            <a:ext cx="6731307" cy="110800"/>
          </a:xfrm>
          <a:prstGeom prst="rect">
            <a:avLst/>
          </a:prstGeom>
          <a:noFill/>
        </p:spPr>
        <p:txBody>
          <a:bodyPr wrap="square" lIns="0" tIns="0" rIns="0" bIns="0" rtlCol="0">
            <a:spAutoFit/>
          </a:bodyPr>
          <a:lstStyle/>
          <a:p>
            <a:pPr marL="0" marR="0" lvl="0" indent="0" algn="l" defTabSz="1219170" rtl="0" eaLnBrk="0" fontAlgn="base" latinLnBrk="0" hangingPunct="0">
              <a:lnSpc>
                <a:spcPct val="90000"/>
              </a:lnSpc>
              <a:spcBef>
                <a:spcPct val="0"/>
              </a:spcBef>
              <a:spcAft>
                <a:spcPct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charset="0"/>
                <a:ea typeface="+mn-ea"/>
                <a:cs typeface="+mn-cs"/>
              </a:rPr>
              <a:t>For complete details of the trial, please visit https://www.who.int/blueprint/priority-diseases/key-action/novel-coronavirus/en/</a:t>
            </a:r>
          </a:p>
        </p:txBody>
      </p:sp>
      <p:sp>
        <p:nvSpPr>
          <p:cNvPr id="36" name="Rounded Rectangle 13">
            <a:extLst>
              <a:ext uri="{FF2B5EF4-FFF2-40B4-BE49-F238E27FC236}">
                <a16:creationId xmlns:a16="http://schemas.microsoft.com/office/drawing/2014/main" id="{A392CD38-F8EE-4E0C-BBC2-1D115C6C64E0}"/>
              </a:ext>
            </a:extLst>
          </p:cNvPr>
          <p:cNvSpPr/>
          <p:nvPr/>
        </p:nvSpPr>
        <p:spPr bwMode="auto">
          <a:xfrm>
            <a:off x="5557495" y="4964189"/>
            <a:ext cx="4321796" cy="657116"/>
          </a:xfrm>
          <a:prstGeom prst="rect">
            <a:avLst/>
          </a:prstGeom>
          <a:solidFill>
            <a:schemeClr val="accent5">
              <a:lumMod val="50000"/>
            </a:schemeClr>
          </a:solidFill>
          <a:ln w="19050" cap="flat" cmpd="sng" algn="ctr">
            <a:noFill/>
            <a:prstDash val="solid"/>
            <a:miter lim="800000"/>
          </a:ln>
          <a:effectLst/>
        </p:spPr>
        <p:txBody>
          <a:bodyPr anchor="ctr"/>
          <a:lstStyle/>
          <a:p>
            <a:pPr marL="0" marR="0" lvl="0" indent="0" algn="ctr" defTabSz="914332" rtl="0" eaLnBrk="0" fontAlgn="base" latinLnBrk="0" hangingPunct="0">
              <a:lnSpc>
                <a:spcPct val="100000"/>
              </a:lnSpc>
              <a:spcBef>
                <a:spcPct val="0"/>
              </a:spcBef>
              <a:spcAft>
                <a:spcPct val="0"/>
              </a:spcAft>
              <a:buClr>
                <a:srgbClr val="990000"/>
              </a:buClr>
              <a:buSzPct val="120000"/>
              <a:buFontTx/>
              <a:buNone/>
              <a:tabLst/>
              <a:defRPr/>
            </a:pPr>
            <a:r>
              <a:rPr kumimoji="0" lang="en-US" sz="1400" b="1" i="0" u="none" strike="noStrike" kern="0" cap="none" spc="0" normalizeH="0" baseline="0" noProof="0" dirty="0">
                <a:ln>
                  <a:noFill/>
                </a:ln>
                <a:solidFill>
                  <a:srgbClr val="FFFFFF"/>
                </a:solidFill>
                <a:effectLst/>
                <a:uLnTx/>
                <a:uFillTx/>
                <a:latin typeface="Arial" panose="020B0604020202020204" pitchFamily="34" charset="0"/>
                <a:ea typeface="MS Mincho" pitchFamily="49" charset="-128"/>
                <a:cs typeface="Arial" panose="020B0604020202020204" pitchFamily="34" charset="0"/>
              </a:rPr>
              <a:t>Lopinavir/ritonavir 14 days + interferon ß-1a 6 days + SoC</a:t>
            </a:r>
          </a:p>
        </p:txBody>
      </p:sp>
      <p:sp>
        <p:nvSpPr>
          <p:cNvPr id="37" name="Rectangle 36">
            <a:extLst>
              <a:ext uri="{FF2B5EF4-FFF2-40B4-BE49-F238E27FC236}">
                <a16:creationId xmlns:a16="http://schemas.microsoft.com/office/drawing/2014/main" id="{40D44CA4-0D09-45E4-B51B-553BB97723D7}"/>
              </a:ext>
            </a:extLst>
          </p:cNvPr>
          <p:cNvSpPr/>
          <p:nvPr/>
        </p:nvSpPr>
        <p:spPr>
          <a:xfrm>
            <a:off x="5336277" y="3748083"/>
            <a:ext cx="4725226" cy="800498"/>
          </a:xfrm>
          <a:prstGeom prst="rect">
            <a:avLst/>
          </a:prstGeom>
          <a:noFill/>
          <a:ln w="12700">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
              <a:ea typeface="+mn-ea"/>
              <a:cs typeface="+mn-cs"/>
            </a:endParaRPr>
          </a:p>
        </p:txBody>
      </p:sp>
      <p:sp>
        <p:nvSpPr>
          <p:cNvPr id="34" name="Rounded Rectangle 13">
            <a:extLst>
              <a:ext uri="{FF2B5EF4-FFF2-40B4-BE49-F238E27FC236}">
                <a16:creationId xmlns:a16="http://schemas.microsoft.com/office/drawing/2014/main" id="{D0781DAE-D9A3-4F8B-A7D3-0AA7475518E4}"/>
              </a:ext>
            </a:extLst>
          </p:cNvPr>
          <p:cNvSpPr/>
          <p:nvPr/>
        </p:nvSpPr>
        <p:spPr bwMode="auto">
          <a:xfrm>
            <a:off x="5556646" y="4179016"/>
            <a:ext cx="4322645" cy="657116"/>
          </a:xfrm>
          <a:prstGeom prst="rect">
            <a:avLst/>
          </a:prstGeom>
          <a:solidFill>
            <a:srgbClr val="7DD3D6"/>
          </a:solidFill>
          <a:ln w="19050" cap="flat" cmpd="sng" algn="ctr">
            <a:noFill/>
            <a:prstDash val="solid"/>
            <a:miter lim="800000"/>
          </a:ln>
          <a:effectLst/>
        </p:spPr>
        <p:txBody>
          <a:bodyPr anchor="ctr"/>
          <a:lstStyle/>
          <a:p>
            <a:pPr marL="0" marR="0" lvl="0" indent="0" algn="ctr" defTabSz="914332" rtl="0" eaLnBrk="0" fontAlgn="base" latinLnBrk="0" hangingPunct="0">
              <a:lnSpc>
                <a:spcPct val="100000"/>
              </a:lnSpc>
              <a:spcBef>
                <a:spcPct val="0"/>
              </a:spcBef>
              <a:spcAft>
                <a:spcPct val="0"/>
              </a:spcAft>
              <a:buClr>
                <a:srgbClr val="990000"/>
              </a:buClr>
              <a:buSzPct val="120000"/>
              <a:buFontTx/>
              <a:buNone/>
              <a:tabLst/>
              <a:defRPr/>
            </a:pPr>
            <a:r>
              <a:rPr kumimoji="0" lang="en-US" sz="1400" b="1" i="0" u="none" strike="noStrike" kern="0" cap="none" spc="0" normalizeH="0" baseline="0" noProof="0" dirty="0">
                <a:ln>
                  <a:noFill/>
                </a:ln>
                <a:solidFill>
                  <a:srgbClr val="FFFFFF"/>
                </a:solidFill>
                <a:effectLst/>
                <a:uLnTx/>
                <a:uFillTx/>
                <a:latin typeface="Arial" panose="020B0604020202020204" pitchFamily="34" charset="0"/>
                <a:ea typeface="MS Mincho" pitchFamily="49" charset="-128"/>
                <a:cs typeface="Arial" panose="020B0604020202020204" pitchFamily="34" charset="0"/>
              </a:rPr>
              <a:t>Lopinavir/ritonavir 14 days</a:t>
            </a:r>
          </a:p>
          <a:p>
            <a:pPr marL="0" marR="0" lvl="0" indent="0" algn="ctr" defTabSz="914332" rtl="0" eaLnBrk="0" fontAlgn="base" latinLnBrk="0" hangingPunct="0">
              <a:lnSpc>
                <a:spcPct val="100000"/>
              </a:lnSpc>
              <a:spcBef>
                <a:spcPct val="0"/>
              </a:spcBef>
              <a:spcAft>
                <a:spcPct val="0"/>
              </a:spcAft>
              <a:buClr>
                <a:srgbClr val="990000"/>
              </a:buClr>
              <a:buSzPct val="120000"/>
              <a:buFontTx/>
              <a:buNone/>
              <a:tabLst/>
              <a:defRPr/>
            </a:pPr>
            <a:r>
              <a:rPr kumimoji="0" lang="en-US" sz="1400" b="1" i="0" u="none" strike="noStrike" kern="0" cap="none" spc="0" normalizeH="0" baseline="0" noProof="0" dirty="0">
                <a:ln>
                  <a:noFill/>
                </a:ln>
                <a:solidFill>
                  <a:srgbClr val="FFFFFF"/>
                </a:solidFill>
                <a:effectLst/>
                <a:uLnTx/>
                <a:uFillTx/>
                <a:latin typeface="Arial" panose="020B0604020202020204" pitchFamily="34" charset="0"/>
                <a:ea typeface="MS Mincho" pitchFamily="49" charset="-128"/>
                <a:cs typeface="Arial" panose="020B0604020202020204" pitchFamily="34" charset="0"/>
              </a:rPr>
              <a:t>+ SoC</a:t>
            </a:r>
          </a:p>
        </p:txBody>
      </p:sp>
      <p:sp>
        <p:nvSpPr>
          <p:cNvPr id="59" name="TextBox 11">
            <a:extLst>
              <a:ext uri="{FF2B5EF4-FFF2-40B4-BE49-F238E27FC236}">
                <a16:creationId xmlns:a16="http://schemas.microsoft.com/office/drawing/2014/main" id="{78F3503E-5D15-4E92-ADEB-C2F35863BD40}"/>
              </a:ext>
            </a:extLst>
          </p:cNvPr>
          <p:cNvSpPr txBox="1">
            <a:spLocks noChangeArrowheads="1"/>
          </p:cNvSpPr>
          <p:nvPr/>
        </p:nvSpPr>
        <p:spPr bwMode="auto">
          <a:xfrm>
            <a:off x="4515543" y="4311510"/>
            <a:ext cx="771823"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a:defRPr sz="2400">
                <a:solidFill>
                  <a:schemeClr val="tx1"/>
                </a:solidFill>
                <a:latin typeface="Arial" charset="0"/>
                <a:cs typeface="Arial" charset="0"/>
              </a:defRPr>
            </a:lvl1pPr>
            <a:lvl2pPr>
              <a:defRPr sz="2000">
                <a:solidFill>
                  <a:schemeClr val="tx1"/>
                </a:solidFill>
                <a:latin typeface="Arial" charset="0"/>
                <a:cs typeface="Arial" charset="0"/>
              </a:defRPr>
            </a:lvl2pPr>
            <a:lvl3pPr>
              <a:defRPr>
                <a:solidFill>
                  <a:schemeClr val="tx1"/>
                </a:solidFill>
                <a:latin typeface="Arial" charset="0"/>
                <a:cs typeface="Arial" charset="0"/>
              </a:defRPr>
            </a:lvl3pPr>
            <a:lvl4pPr>
              <a:defRPr sz="1600">
                <a:solidFill>
                  <a:schemeClr val="tx1"/>
                </a:solidFill>
                <a:latin typeface="Calibri" pitchFamily="34" charset="0"/>
                <a:cs typeface="Arial" charset="0"/>
              </a:defRPr>
            </a:lvl4pPr>
            <a:lvl5pPr>
              <a:defRPr sz="1600">
                <a:solidFill>
                  <a:schemeClr val="tx1"/>
                </a:solidFill>
                <a:latin typeface="Calibri" pitchFamily="34" charset="0"/>
                <a:cs typeface="Arial" charset="0"/>
              </a:defRPr>
            </a:lvl5pPr>
            <a:lvl6pPr fontAlgn="base">
              <a:spcAft>
                <a:spcPct val="0"/>
              </a:spcAft>
              <a:buFont typeface="Arial" charset="0"/>
              <a:buChar char="»"/>
              <a:defRPr sz="1600">
                <a:solidFill>
                  <a:schemeClr val="tx1"/>
                </a:solidFill>
                <a:latin typeface="Calibri" pitchFamily="34" charset="0"/>
                <a:cs typeface="Arial" charset="0"/>
              </a:defRPr>
            </a:lvl6pPr>
            <a:lvl7pPr fontAlgn="base">
              <a:spcAft>
                <a:spcPct val="0"/>
              </a:spcAft>
              <a:buFont typeface="Arial" charset="0"/>
              <a:buChar char="»"/>
              <a:defRPr sz="1600">
                <a:solidFill>
                  <a:schemeClr val="tx1"/>
                </a:solidFill>
                <a:latin typeface="Calibri" pitchFamily="34" charset="0"/>
                <a:cs typeface="Arial" charset="0"/>
              </a:defRPr>
            </a:lvl7pPr>
            <a:lvl8pPr fontAlgn="base">
              <a:spcAft>
                <a:spcPct val="0"/>
              </a:spcAft>
              <a:buFont typeface="Arial" charset="0"/>
              <a:buChar char="»"/>
              <a:defRPr sz="1600">
                <a:solidFill>
                  <a:schemeClr val="tx1"/>
                </a:solidFill>
                <a:latin typeface="Calibri" pitchFamily="34" charset="0"/>
                <a:cs typeface="Arial" charset="0"/>
              </a:defRPr>
            </a:lvl8pPr>
            <a:lvl9pPr fontAlgn="base">
              <a:spcAft>
                <a:spcPct val="0"/>
              </a:spcAft>
              <a:buFont typeface="Arial" charset="0"/>
              <a:buChar char="»"/>
              <a:defRPr sz="1600">
                <a:solidFill>
                  <a:schemeClr val="tx1"/>
                </a:solidFill>
                <a:latin typeface="Calibri" pitchFamily="34" charset="0"/>
                <a:cs typeface="Arial" charset="0"/>
              </a:defRPr>
            </a:lvl9pPr>
          </a:lstStyle>
          <a:p>
            <a:pPr marL="0" marR="0" lvl="0" indent="0" algn="ctr" defTabSz="914354" rtl="0" eaLnBrk="0" fontAlgn="base" latinLnBrk="0" hangingPunct="0">
              <a:lnSpc>
                <a:spcPct val="100000"/>
              </a:lnSpc>
              <a:spcBef>
                <a:spcPct val="0"/>
              </a:spcBef>
              <a:spcAft>
                <a:spcPct val="0"/>
              </a:spcAft>
              <a:buClrTx/>
              <a:buSzTx/>
              <a:buFontTx/>
              <a:buNone/>
              <a:tabLst/>
              <a:defRPr/>
            </a:pPr>
            <a:r>
              <a:rPr kumimoji="0" lang="en-US" altLang="en-US" sz="1067" b="0" i="0" u="none" strike="noStrike" kern="1200" cap="none" spc="0" normalizeH="0" baseline="0" noProof="0">
                <a:ln>
                  <a:noFill/>
                </a:ln>
                <a:solidFill>
                  <a:prstClr val="black"/>
                </a:solidFill>
                <a:effectLst/>
                <a:uLnTx/>
                <a:uFillTx/>
                <a:latin typeface="Arial" charset="0"/>
                <a:ea typeface="MS PGothic" pitchFamily="34" charset="-128"/>
                <a:cs typeface="Arial" charset="0"/>
              </a:rPr>
              <a:t>1:1:1:1:1</a:t>
            </a:r>
          </a:p>
        </p:txBody>
      </p:sp>
      <p:cxnSp>
        <p:nvCxnSpPr>
          <p:cNvPr id="17" name="Straight Connector 16">
            <a:extLst>
              <a:ext uri="{FF2B5EF4-FFF2-40B4-BE49-F238E27FC236}">
                <a16:creationId xmlns:a16="http://schemas.microsoft.com/office/drawing/2014/main" id="{854E18AF-7896-439D-8F4A-5DF63CA4C4A8}"/>
              </a:ext>
            </a:extLst>
          </p:cNvPr>
          <p:cNvCxnSpPr>
            <a:cxnSpLocks/>
          </p:cNvCxnSpPr>
          <p:nvPr/>
        </p:nvCxnSpPr>
        <p:spPr>
          <a:xfrm flipH="1">
            <a:off x="10052864" y="4544439"/>
            <a:ext cx="326836" cy="403"/>
          </a:xfrm>
          <a:prstGeom prst="line">
            <a:avLst/>
          </a:prstGeom>
          <a:ln w="19050">
            <a:solidFill>
              <a:schemeClr val="bg2">
                <a:lumMod val="5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A3625643-4871-4AC9-A7A7-DEF019D6DDE6}"/>
              </a:ext>
            </a:extLst>
          </p:cNvPr>
          <p:cNvSpPr/>
          <p:nvPr/>
        </p:nvSpPr>
        <p:spPr>
          <a:xfrm>
            <a:off x="5338625" y="3739919"/>
            <a:ext cx="4722877" cy="2320927"/>
          </a:xfrm>
          <a:prstGeom prst="rect">
            <a:avLst/>
          </a:prstGeom>
          <a:noFill/>
          <a:ln w="12700">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
              <a:ea typeface="+mn-ea"/>
              <a:cs typeface="+mn-cs"/>
            </a:endParaRPr>
          </a:p>
        </p:txBody>
      </p:sp>
      <p:sp>
        <p:nvSpPr>
          <p:cNvPr id="39" name="Rounded Rectangle 13">
            <a:extLst>
              <a:ext uri="{FF2B5EF4-FFF2-40B4-BE49-F238E27FC236}">
                <a16:creationId xmlns:a16="http://schemas.microsoft.com/office/drawing/2014/main" id="{46D67910-9F92-455F-BE3A-73085ABAF5ED}"/>
              </a:ext>
            </a:extLst>
          </p:cNvPr>
          <p:cNvSpPr/>
          <p:nvPr/>
        </p:nvSpPr>
        <p:spPr bwMode="auto">
          <a:xfrm>
            <a:off x="5555584" y="5751847"/>
            <a:ext cx="4321796" cy="657116"/>
          </a:xfrm>
          <a:prstGeom prst="rect">
            <a:avLst/>
          </a:prstGeom>
          <a:solidFill>
            <a:srgbClr val="0070C0"/>
          </a:solidFill>
          <a:ln w="19050" cap="flat" cmpd="sng" algn="ctr">
            <a:noFill/>
            <a:prstDash val="solid"/>
            <a:miter lim="800000"/>
          </a:ln>
          <a:effectLst/>
        </p:spPr>
        <p:txBody>
          <a:bodyPr anchor="ctr"/>
          <a:lstStyle/>
          <a:p>
            <a:pPr marL="0" marR="0" lvl="0" indent="0" algn="ctr" defTabSz="914332" rtl="0" eaLnBrk="0" fontAlgn="base" latinLnBrk="0" hangingPunct="0">
              <a:lnSpc>
                <a:spcPct val="100000"/>
              </a:lnSpc>
              <a:spcBef>
                <a:spcPct val="0"/>
              </a:spcBef>
              <a:spcAft>
                <a:spcPct val="0"/>
              </a:spcAft>
              <a:buClr>
                <a:srgbClr val="990000"/>
              </a:buClr>
              <a:buSzPct val="120000"/>
              <a:buFontTx/>
              <a:buNone/>
              <a:tabLst/>
              <a:defRPr/>
            </a:pPr>
            <a:r>
              <a:rPr kumimoji="0" lang="en-US" sz="1400" b="1" i="0" u="none" strike="noStrike" kern="0" cap="none" spc="0" normalizeH="0" baseline="0" noProof="0" dirty="0">
                <a:ln>
                  <a:noFill/>
                </a:ln>
                <a:solidFill>
                  <a:srgbClr val="FFFFFF"/>
                </a:solidFill>
                <a:effectLst/>
                <a:uLnTx/>
                <a:uFillTx/>
                <a:latin typeface="Arial" panose="020B0604020202020204" pitchFamily="34" charset="0"/>
                <a:ea typeface="MS Mincho" pitchFamily="49" charset="-128"/>
                <a:cs typeface="Arial" panose="020B0604020202020204" pitchFamily="34" charset="0"/>
              </a:rPr>
              <a:t>Hydroxychloroquine 10 days + SoC</a:t>
            </a:r>
          </a:p>
        </p:txBody>
      </p:sp>
      <p:sp>
        <p:nvSpPr>
          <p:cNvPr id="42" name="Rounded Rectangle 13">
            <a:extLst>
              <a:ext uri="{FF2B5EF4-FFF2-40B4-BE49-F238E27FC236}">
                <a16:creationId xmlns:a16="http://schemas.microsoft.com/office/drawing/2014/main" id="{3B48E9A2-B373-2B40-BF2A-713943528C6A}"/>
              </a:ext>
            </a:extLst>
          </p:cNvPr>
          <p:cNvSpPr/>
          <p:nvPr/>
        </p:nvSpPr>
        <p:spPr bwMode="auto">
          <a:xfrm>
            <a:off x="5544119" y="3407566"/>
            <a:ext cx="4344726" cy="657116"/>
          </a:xfrm>
          <a:prstGeom prst="rect">
            <a:avLst/>
          </a:prstGeom>
          <a:solidFill>
            <a:srgbClr val="C00000"/>
          </a:solidFill>
          <a:ln w="19050" cap="flat" cmpd="sng" algn="ctr">
            <a:noFill/>
            <a:prstDash val="solid"/>
            <a:miter lim="800000"/>
          </a:ln>
          <a:effectLst/>
        </p:spPr>
        <p:txBody>
          <a:bodyPr anchor="ctr"/>
          <a:lstStyle/>
          <a:p>
            <a:pPr marL="0" marR="0" lvl="0" indent="0" algn="ctr" defTabSz="914332" rtl="0" eaLnBrk="0" fontAlgn="base" latinLnBrk="0" hangingPunct="0">
              <a:lnSpc>
                <a:spcPct val="100000"/>
              </a:lnSpc>
              <a:spcBef>
                <a:spcPct val="0"/>
              </a:spcBef>
              <a:spcAft>
                <a:spcPct val="0"/>
              </a:spcAft>
              <a:buClr>
                <a:srgbClr val="990000"/>
              </a:buClr>
              <a:buSzPct val="120000"/>
              <a:buFontTx/>
              <a:buNone/>
              <a:tabLst/>
              <a:defRPr/>
            </a:pPr>
            <a:r>
              <a:rPr kumimoji="0" lang="en-US" sz="1400" b="1" i="0" u="none" strike="noStrike" kern="0" cap="none" spc="0" normalizeH="0" baseline="0" noProof="0" dirty="0">
                <a:ln>
                  <a:noFill/>
                </a:ln>
                <a:solidFill>
                  <a:srgbClr val="FFFFFF"/>
                </a:solidFill>
                <a:effectLst/>
                <a:uLnTx/>
                <a:uFillTx/>
                <a:latin typeface="Arial" panose="020B0604020202020204" pitchFamily="34" charset="0"/>
                <a:ea typeface="MS Mincho" pitchFamily="49" charset="-128"/>
                <a:cs typeface="Arial" panose="020B0604020202020204" pitchFamily="34" charset="0"/>
              </a:rPr>
              <a:t>RDV 200 mg loading/100 mg QD IV 10 days</a:t>
            </a:r>
          </a:p>
          <a:p>
            <a:pPr marL="0" marR="0" lvl="0" indent="0" algn="ctr" defTabSz="914332" rtl="0" eaLnBrk="0" fontAlgn="base" latinLnBrk="0" hangingPunct="0">
              <a:lnSpc>
                <a:spcPct val="100000"/>
              </a:lnSpc>
              <a:spcBef>
                <a:spcPct val="0"/>
              </a:spcBef>
              <a:spcAft>
                <a:spcPct val="0"/>
              </a:spcAft>
              <a:buClr>
                <a:srgbClr val="990000"/>
              </a:buClr>
              <a:buSzPct val="120000"/>
              <a:buFontTx/>
              <a:buNone/>
              <a:tabLst/>
              <a:defRPr/>
            </a:pPr>
            <a:r>
              <a:rPr kumimoji="0" lang="en-US" sz="1400" b="1" i="0" u="none" strike="noStrike" kern="0" cap="none" spc="0" normalizeH="0" baseline="0" noProof="0" dirty="0">
                <a:ln>
                  <a:noFill/>
                </a:ln>
                <a:solidFill>
                  <a:srgbClr val="FFFFFF"/>
                </a:solidFill>
                <a:effectLst/>
                <a:uLnTx/>
                <a:uFillTx/>
                <a:latin typeface="Arial" panose="020B0604020202020204" pitchFamily="34" charset="0"/>
                <a:ea typeface="MS Mincho" pitchFamily="49" charset="-128"/>
                <a:cs typeface="Arial" panose="020B0604020202020204" pitchFamily="34" charset="0"/>
              </a:rPr>
              <a:t>+ SoC</a:t>
            </a:r>
          </a:p>
        </p:txBody>
      </p:sp>
      <p:sp>
        <p:nvSpPr>
          <p:cNvPr id="27" name="TextBox 26">
            <a:extLst>
              <a:ext uri="{FF2B5EF4-FFF2-40B4-BE49-F238E27FC236}">
                <a16:creationId xmlns:a16="http://schemas.microsoft.com/office/drawing/2014/main" id="{8A4BCD20-49DD-463E-9F2D-5045AB4214CF}"/>
              </a:ext>
            </a:extLst>
          </p:cNvPr>
          <p:cNvSpPr txBox="1"/>
          <p:nvPr/>
        </p:nvSpPr>
        <p:spPr>
          <a:xfrm>
            <a:off x="6542451" y="2068770"/>
            <a:ext cx="2348062" cy="553998"/>
          </a:xfrm>
          <a:prstGeom prst="rect">
            <a:avLst/>
          </a:prstGeom>
          <a:solidFill>
            <a:schemeClr val="tx1">
              <a:lumMod val="65000"/>
              <a:lumOff val="35000"/>
            </a:schemeClr>
          </a:solidFill>
        </p:spPr>
        <p:txBody>
          <a:bodyPr wrap="square" lIns="0" tIns="0" rIns="0" bIns="0" rtlCol="0">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charset="0"/>
                <a:ea typeface="+mn-ea"/>
                <a:cs typeface="+mn-cs"/>
              </a:rPr>
              <a:t>Adapt </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charset="0"/>
                <a:ea typeface="+mn-ea"/>
                <a:cs typeface="+mn-cs"/>
              </a:rPr>
              <a:t>Therapy intervention and control may change </a:t>
            </a:r>
            <a:endParaRPr kumimoji="0" lang="en-US" sz="1600" b="0" i="0" u="none" strike="noStrike" kern="1200" cap="none" spc="0" normalizeH="0" baseline="0" noProof="0" dirty="0">
              <a:ln>
                <a:noFill/>
              </a:ln>
              <a:solidFill>
                <a:prstClr val="white"/>
              </a:solidFill>
              <a:effectLst/>
              <a:uLnTx/>
              <a:uFillTx/>
              <a:latin typeface="Arial" charset="0"/>
              <a:ea typeface="+mn-ea"/>
              <a:cs typeface="+mn-cs"/>
            </a:endParaRPr>
          </a:p>
        </p:txBody>
      </p:sp>
      <p:cxnSp>
        <p:nvCxnSpPr>
          <p:cNvPr id="13" name="Connector: Elbow 12">
            <a:extLst>
              <a:ext uri="{FF2B5EF4-FFF2-40B4-BE49-F238E27FC236}">
                <a16:creationId xmlns:a16="http://schemas.microsoft.com/office/drawing/2014/main" id="{804205AC-76E3-4FC5-A520-EFC18F3D3EE0}"/>
              </a:ext>
            </a:extLst>
          </p:cNvPr>
          <p:cNvCxnSpPr>
            <a:cxnSpLocks/>
          </p:cNvCxnSpPr>
          <p:nvPr/>
        </p:nvCxnSpPr>
        <p:spPr>
          <a:xfrm rot="10800000">
            <a:off x="9119859" y="2457512"/>
            <a:ext cx="1259841" cy="471092"/>
          </a:xfrm>
          <a:prstGeom prst="bentConnector3">
            <a:avLst>
              <a:gd name="adj1" fmla="val -64339"/>
            </a:avLst>
          </a:prstGeom>
          <a:ln w="57150">
            <a:solidFill>
              <a:schemeClr val="bg2">
                <a:lumMod val="50000"/>
              </a:schemeClr>
            </a:solidFill>
            <a:miter lim="800000"/>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2" name="Connector: Elbow 51">
            <a:extLst>
              <a:ext uri="{FF2B5EF4-FFF2-40B4-BE49-F238E27FC236}">
                <a16:creationId xmlns:a16="http://schemas.microsoft.com/office/drawing/2014/main" id="{D07DFAB8-C0E2-4D4D-9E5F-9AA7F266942B}"/>
              </a:ext>
            </a:extLst>
          </p:cNvPr>
          <p:cNvCxnSpPr>
            <a:cxnSpLocks/>
          </p:cNvCxnSpPr>
          <p:nvPr/>
        </p:nvCxnSpPr>
        <p:spPr>
          <a:xfrm rot="10800000" flipV="1">
            <a:off x="4801066" y="2412040"/>
            <a:ext cx="1374213" cy="904983"/>
          </a:xfrm>
          <a:prstGeom prst="bentConnector3">
            <a:avLst>
              <a:gd name="adj1" fmla="val 101044"/>
            </a:avLst>
          </a:prstGeom>
          <a:ln w="57150">
            <a:solidFill>
              <a:schemeClr val="bg2">
                <a:lumMod val="50000"/>
              </a:schemeClr>
            </a:solidFill>
            <a:miter lim="800000"/>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1485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2BF11A-348B-4DF4-84CB-AC1EB64D013D}"/>
              </a:ext>
            </a:extLst>
          </p:cNvPr>
          <p:cNvSpPr>
            <a:spLocks noGrp="1"/>
          </p:cNvSpPr>
          <p:nvPr>
            <p:ph idx="10"/>
          </p:nvPr>
        </p:nvSpPr>
        <p:spPr>
          <a:xfrm>
            <a:off x="2223729" y="2691435"/>
            <a:ext cx="7744535" cy="3730337"/>
          </a:xfrm>
        </p:spPr>
        <p:txBody>
          <a:bodyPr/>
          <a:lstStyle/>
          <a:p>
            <a:pPr marL="532638" lvl="0" indent="-514350">
              <a:lnSpc>
                <a:spcPct val="150000"/>
              </a:lnSpc>
              <a:buFont typeface="+mj-lt"/>
              <a:buAutoNum type="arabicPeriod"/>
            </a:pPr>
            <a:r>
              <a:rPr lang="en-US" sz="2800" dirty="0" err="1">
                <a:solidFill>
                  <a:schemeClr val="tx1"/>
                </a:solidFill>
              </a:rPr>
              <a:t>Remdesivir</a:t>
            </a:r>
            <a:endParaRPr lang="en-US" dirty="0"/>
          </a:p>
          <a:p>
            <a:pPr marL="532638" lvl="0" indent="-514350">
              <a:lnSpc>
                <a:spcPct val="150000"/>
              </a:lnSpc>
              <a:buFont typeface="+mj-lt"/>
              <a:buAutoNum type="arabicPeriod"/>
            </a:pPr>
            <a:r>
              <a:rPr lang="en-US" sz="2800" dirty="0">
                <a:solidFill>
                  <a:schemeClr val="tx1"/>
                </a:solidFill>
              </a:rPr>
              <a:t>Testing</a:t>
            </a:r>
          </a:p>
          <a:p>
            <a:pPr marL="18288" lvl="0">
              <a:lnSpc>
                <a:spcPct val="150000"/>
              </a:lnSpc>
            </a:pPr>
            <a:endParaRPr lang="en-US" sz="1800" i="1" dirty="0"/>
          </a:p>
          <a:p>
            <a:pPr marL="18288" lvl="0" algn="ctr">
              <a:lnSpc>
                <a:spcPct val="150000"/>
              </a:lnSpc>
            </a:pPr>
            <a:r>
              <a:rPr lang="en-US" sz="1800" i="1" dirty="0"/>
              <a:t>We will have discussion and Q&amp;A throughout the call. Use the “raise hand” function if you have a question or comment.</a:t>
            </a:r>
            <a:endParaRPr lang="en-US" sz="2000" i="1" dirty="0"/>
          </a:p>
          <a:p>
            <a:endParaRPr lang="en-US" sz="1800" dirty="0"/>
          </a:p>
          <a:p>
            <a:endParaRPr lang="en-US" dirty="0"/>
          </a:p>
        </p:txBody>
      </p:sp>
      <p:sp>
        <p:nvSpPr>
          <p:cNvPr id="3" name="Text Placeholder 2">
            <a:extLst>
              <a:ext uri="{FF2B5EF4-FFF2-40B4-BE49-F238E27FC236}">
                <a16:creationId xmlns:a16="http://schemas.microsoft.com/office/drawing/2014/main" id="{0F5A8D12-563A-41F7-ACCB-41B9A9C49BD0}"/>
              </a:ext>
            </a:extLst>
          </p:cNvPr>
          <p:cNvSpPr>
            <a:spLocks noGrp="1"/>
          </p:cNvSpPr>
          <p:nvPr>
            <p:ph type="body" sz="quarter" idx="11"/>
          </p:nvPr>
        </p:nvSpPr>
        <p:spPr>
          <a:xfrm>
            <a:off x="526233" y="1692424"/>
            <a:ext cx="11139529" cy="470070"/>
          </a:xfrm>
        </p:spPr>
        <p:txBody>
          <a:bodyPr/>
          <a:lstStyle/>
          <a:p>
            <a:pPr algn="ctr"/>
            <a:r>
              <a:rPr lang="en-US" sz="3600" dirty="0"/>
              <a:t>Agenda</a:t>
            </a:r>
            <a:endParaRPr lang="en-US" dirty="0"/>
          </a:p>
        </p:txBody>
      </p:sp>
    </p:spTree>
    <p:extLst>
      <p:ext uri="{BB962C8B-B14F-4D97-AF65-F5344CB8AC3E}">
        <p14:creationId xmlns:p14="http://schemas.microsoft.com/office/powerpoint/2010/main" val="30201276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1732930C-3A9B-9A4A-9F70-909A5C66E447}"/>
              </a:ext>
            </a:extLst>
          </p:cNvPr>
          <p:cNvSpPr/>
          <p:nvPr/>
        </p:nvSpPr>
        <p:spPr>
          <a:xfrm>
            <a:off x="587567" y="1841631"/>
            <a:ext cx="2657516" cy="409652"/>
          </a:xfrm>
          <a:prstGeom prst="rect">
            <a:avLst/>
          </a:prstGeom>
        </p:spPr>
        <p:txBody>
          <a:bodyPr wrap="square">
            <a:spAutoFit/>
          </a:body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charset="0"/>
                <a:ea typeface="+mn-ea"/>
                <a:cs typeface="+mn-cs"/>
              </a:rPr>
              <a:t>Key Inclusion Criteria</a:t>
            </a:r>
          </a:p>
        </p:txBody>
      </p:sp>
      <p:sp>
        <p:nvSpPr>
          <p:cNvPr id="33" name="Rectangle 32">
            <a:extLst>
              <a:ext uri="{FF2B5EF4-FFF2-40B4-BE49-F238E27FC236}">
                <a16:creationId xmlns:a16="http://schemas.microsoft.com/office/drawing/2014/main" id="{CDD2DAFD-1294-AB4F-999F-3BF29051E92C}"/>
              </a:ext>
            </a:extLst>
          </p:cNvPr>
          <p:cNvSpPr/>
          <p:nvPr/>
        </p:nvSpPr>
        <p:spPr>
          <a:xfrm>
            <a:off x="618675" y="2068770"/>
            <a:ext cx="2785473" cy="4144724"/>
          </a:xfrm>
          <a:prstGeom prst="rect">
            <a:avLst/>
          </a:prstGeom>
        </p:spPr>
        <p:txBody>
          <a:bodyPr wrap="square">
            <a:spAutoFit/>
          </a:bodyPr>
          <a:lstStyle/>
          <a:p>
            <a:pPr marL="223833" marR="0" lvl="1" indent="-223833" algn="l" defTabSz="1219170" rtl="0" eaLnBrk="0" fontAlgn="base" latinLnBrk="0" hangingPunct="0">
              <a:lnSpc>
                <a:spcPct val="100000"/>
              </a:lnSpc>
              <a:spcBef>
                <a:spcPct val="0"/>
              </a:spcBef>
              <a:spcAft>
                <a:spcPts val="800"/>
              </a:spcAft>
              <a:buClrTx/>
              <a:buSzTx/>
              <a:buFont typeface="Wingdings" panose="05000000000000000000" pitchFamily="2" charset="2"/>
              <a:buChar char="Ø"/>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mn-cs"/>
              </a:rPr>
              <a:t>Hospitalized</a:t>
            </a:r>
          </a:p>
          <a:p>
            <a:pPr marL="223833" marR="0" lvl="1" indent="-223833" algn="l" defTabSz="1219170" rtl="0" eaLnBrk="0" fontAlgn="base" latinLnBrk="0" hangingPunct="0">
              <a:lnSpc>
                <a:spcPct val="100000"/>
              </a:lnSpc>
              <a:spcBef>
                <a:spcPct val="0"/>
              </a:spcBef>
              <a:spcAft>
                <a:spcPts val="800"/>
              </a:spcAft>
              <a:buClrTx/>
              <a:buSzTx/>
              <a:buFont typeface="Wingdings" panose="05000000000000000000" pitchFamily="2" charset="2"/>
              <a:buChar char="Ø"/>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mn-cs"/>
              </a:rPr>
              <a:t>≥18 years old</a:t>
            </a:r>
          </a:p>
          <a:p>
            <a:pPr marL="0" marR="0" lvl="1" indent="243834" algn="l" defTabSz="914400" rtl="0" eaLnBrk="0" fontAlgn="base" latinLnBrk="0" hangingPunct="0">
              <a:lnSpc>
                <a:spcPct val="100000"/>
              </a:lnSpc>
              <a:spcBef>
                <a:spcPct val="0"/>
              </a:spcBef>
              <a:spcAft>
                <a:spcPts val="800"/>
              </a:spcAft>
              <a:buClrTx/>
              <a:buSzTx/>
              <a:buFont typeface="Wingdings" panose="05000000000000000000" pitchFamily="2" charset="2"/>
              <a:buChar char="Ø"/>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mn-cs"/>
              </a:rPr>
              <a:t>+SARS-CoV-2 by PCR &lt; 72 hours prior to randomization</a:t>
            </a:r>
          </a:p>
          <a:p>
            <a:pPr marL="0" marR="0" lvl="1" indent="243829" algn="l" defTabSz="1219170" rtl="0" eaLnBrk="0" fontAlgn="base" latinLnBrk="0" hangingPunct="0">
              <a:lnSpc>
                <a:spcPct val="100000"/>
              </a:lnSpc>
              <a:spcBef>
                <a:spcPct val="0"/>
              </a:spcBef>
              <a:spcAft>
                <a:spcPts val="800"/>
              </a:spcAft>
              <a:buClrTx/>
              <a:buSzTx/>
              <a:buFont typeface="Wingdings" panose="05000000000000000000" pitchFamily="2" charset="2"/>
              <a:buChar char="Ø"/>
              <a:tabLst/>
              <a:defRPr/>
            </a:pPr>
            <a:r>
              <a:rPr kumimoji="0" lang="en-US" altLang="zh-HK" sz="1400" b="0" i="0" u="none" strike="noStrike" kern="1200" cap="none" spc="0" normalizeH="0" baseline="0" noProof="0" dirty="0">
                <a:ln>
                  <a:noFill/>
                </a:ln>
                <a:solidFill>
                  <a:prstClr val="black"/>
                </a:solidFill>
                <a:effectLst/>
                <a:uLnTx/>
                <a:uFillTx/>
                <a:latin typeface="Arial" charset="0"/>
                <a:ea typeface="微軟正黑體" panose="020B0604030504040204" pitchFamily="34" charset="-120"/>
                <a:cs typeface="+mn-cs"/>
              </a:rPr>
              <a:t>Rales/crackles on exam AND SpO2 ≤ 94%, or requiring mechanical ventilation and/or supplemental oxygen</a:t>
            </a:r>
          </a:p>
          <a:p>
            <a:pPr marL="0" marR="0" lvl="1" indent="0" algn="l" defTabSz="1219170" rtl="0" eaLnBrk="0" fontAlgn="base" latinLnBrk="0" hangingPunct="0">
              <a:lnSpc>
                <a:spcPct val="100000"/>
              </a:lnSpc>
              <a:spcBef>
                <a:spcPct val="0"/>
              </a:spcBef>
              <a:spcAft>
                <a:spcPts val="8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charset="0"/>
                <a:ea typeface="+mn-ea"/>
                <a:cs typeface="+mn-cs"/>
              </a:rPr>
              <a:t>     Key Exclusion Criteria</a:t>
            </a:r>
          </a:p>
          <a:p>
            <a:pPr marL="223838" marR="0" lvl="1" indent="-223838" algn="l" defTabSz="914400" rtl="0" eaLnBrk="0" fontAlgn="base" latinLnBrk="0" hangingPunct="0">
              <a:lnSpc>
                <a:spcPct val="100000"/>
              </a:lnSpc>
              <a:spcBef>
                <a:spcPct val="0"/>
              </a:spcBef>
              <a:spcAft>
                <a:spcPts val="800"/>
              </a:spcAft>
              <a:buClrTx/>
              <a:buSzTx/>
              <a:buFont typeface="Wingdings" panose="05000000000000000000" pitchFamily="2" charset="2"/>
              <a:buChar char="Ø"/>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mn-cs"/>
              </a:rPr>
              <a:t>AST or ALT &gt; 5x ULN</a:t>
            </a:r>
          </a:p>
          <a:p>
            <a:pPr marL="223838" marR="0" lvl="1" indent="-223838" algn="l" defTabSz="914400" rtl="0" eaLnBrk="0" fontAlgn="base" latinLnBrk="0" hangingPunct="0">
              <a:lnSpc>
                <a:spcPct val="100000"/>
              </a:lnSpc>
              <a:spcBef>
                <a:spcPct val="0"/>
              </a:spcBef>
              <a:spcAft>
                <a:spcPts val="800"/>
              </a:spcAft>
              <a:buClrTx/>
              <a:buSzTx/>
              <a:buFont typeface="Wingdings" panose="05000000000000000000" pitchFamily="2" charset="2"/>
              <a:buChar char="Ø"/>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mn-cs"/>
              </a:rPr>
              <a:t>Stage 4 CKD or dialysis</a:t>
            </a:r>
          </a:p>
          <a:p>
            <a:pPr marL="223838" marR="0" lvl="1" indent="-223838" algn="l" defTabSz="914400" rtl="0" eaLnBrk="0" fontAlgn="base" latinLnBrk="0" hangingPunct="0">
              <a:lnSpc>
                <a:spcPct val="100000"/>
              </a:lnSpc>
              <a:spcBef>
                <a:spcPct val="0"/>
              </a:spcBef>
              <a:spcAft>
                <a:spcPts val="800"/>
              </a:spcAft>
              <a:buClrTx/>
              <a:buSzTx/>
              <a:buFont typeface="Wingdings" panose="05000000000000000000" pitchFamily="2" charset="2"/>
              <a:buChar char="Ø"/>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mn-cs"/>
              </a:rPr>
              <a:t>Pregnancy or breast feeding </a:t>
            </a:r>
          </a:p>
          <a:p>
            <a:pPr marL="223838" marR="0" lvl="1" indent="-223838" algn="l" defTabSz="914400" rtl="0" eaLnBrk="0" fontAlgn="base" latinLnBrk="0" hangingPunct="0">
              <a:lnSpc>
                <a:spcPct val="100000"/>
              </a:lnSpc>
              <a:spcBef>
                <a:spcPct val="0"/>
              </a:spcBef>
              <a:spcAft>
                <a:spcPts val="800"/>
              </a:spcAft>
              <a:buClrTx/>
              <a:buSzTx/>
              <a:buFont typeface="Wingdings" panose="05000000000000000000" pitchFamily="2" charset="2"/>
              <a:buChar char="Ø"/>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mn-cs"/>
              </a:rPr>
              <a:t>Use of any experimental treatment for COVID-19 within 30 days</a:t>
            </a:r>
          </a:p>
        </p:txBody>
      </p:sp>
      <p:sp>
        <p:nvSpPr>
          <p:cNvPr id="38" name="Line 6">
            <a:extLst>
              <a:ext uri="{FF2B5EF4-FFF2-40B4-BE49-F238E27FC236}">
                <a16:creationId xmlns:a16="http://schemas.microsoft.com/office/drawing/2014/main" id="{E56FCAB1-DF34-0241-B645-548695EC8CEA}"/>
              </a:ext>
            </a:extLst>
          </p:cNvPr>
          <p:cNvSpPr>
            <a:spLocks noChangeShapeType="1"/>
          </p:cNvSpPr>
          <p:nvPr/>
        </p:nvSpPr>
        <p:spPr bwMode="auto">
          <a:xfrm flipV="1">
            <a:off x="4475261" y="4559619"/>
            <a:ext cx="863367" cy="0"/>
          </a:xfrm>
          <a:prstGeom prst="line">
            <a:avLst/>
          </a:prstGeom>
          <a:noFill/>
          <a:ln w="12700">
            <a:solidFill>
              <a:schemeClr val="bg1">
                <a:lumMod val="50000"/>
              </a:schemeClr>
            </a:solidFill>
            <a:round/>
            <a:headEnd/>
            <a:tailEnd/>
          </a:ln>
          <a:extLst>
            <a:ext uri="{909E8E84-426E-40DD-AFC4-6F175D3DCCD1}">
              <a14:hiddenFill xmlns:a14="http://schemas.microsoft.com/office/drawing/2010/main">
                <a:noFill/>
              </a14:hiddenFill>
            </a:ext>
          </a:extLst>
        </p:spPr>
        <p:txBody>
          <a:bodyPr/>
          <a:lstStyle/>
          <a:p>
            <a:pPr marL="0" marR="0" lvl="0" indent="0" algn="l" defTabSz="914332" rtl="0" eaLnBrk="0" fontAlgn="base" latinLnBrk="0" hangingPunct="0">
              <a:lnSpc>
                <a:spcPct val="100000"/>
              </a:lnSpc>
              <a:spcBef>
                <a:spcPct val="0"/>
              </a:spcBef>
              <a:spcAft>
                <a:spcPct val="0"/>
              </a:spcAft>
              <a:buClrTx/>
              <a:buSzTx/>
              <a:buFontTx/>
              <a:buNone/>
              <a:tabLst/>
              <a:defRPr/>
            </a:pPr>
            <a:endParaRPr kumimoji="0" lang="en-US" sz="3733" b="0" i="0" u="none" strike="noStrike" kern="0" cap="none" spc="0" normalizeH="0" baseline="0" noProof="0">
              <a:ln>
                <a:noFill/>
              </a:ln>
              <a:solidFill>
                <a:prstClr val="black"/>
              </a:solidFill>
              <a:effectLst/>
              <a:uLnTx/>
              <a:uFillTx/>
              <a:latin typeface="Arial"/>
              <a:ea typeface="+mn-ea"/>
              <a:cs typeface="+mn-cs"/>
            </a:endParaRPr>
          </a:p>
        </p:txBody>
      </p:sp>
      <p:sp>
        <p:nvSpPr>
          <p:cNvPr id="41" name="Rectangle 40">
            <a:extLst>
              <a:ext uri="{FF2B5EF4-FFF2-40B4-BE49-F238E27FC236}">
                <a16:creationId xmlns:a16="http://schemas.microsoft.com/office/drawing/2014/main" id="{0FFC237E-AB8B-4245-9BA0-2109068FB6DA}"/>
              </a:ext>
            </a:extLst>
          </p:cNvPr>
          <p:cNvSpPr/>
          <p:nvPr/>
        </p:nvSpPr>
        <p:spPr>
          <a:xfrm>
            <a:off x="5338625" y="3026844"/>
            <a:ext cx="4722877" cy="2320927"/>
          </a:xfrm>
          <a:prstGeom prst="rect">
            <a:avLst/>
          </a:prstGeom>
          <a:noFill/>
          <a:ln w="12700">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
              <a:ea typeface="+mn-ea"/>
              <a:cs typeface="+mn-cs"/>
            </a:endParaRPr>
          </a:p>
        </p:txBody>
      </p:sp>
      <p:sp>
        <p:nvSpPr>
          <p:cNvPr id="45" name="Rounded Rectangle 13">
            <a:extLst>
              <a:ext uri="{FF2B5EF4-FFF2-40B4-BE49-F238E27FC236}">
                <a16:creationId xmlns:a16="http://schemas.microsoft.com/office/drawing/2014/main" id="{86F52B4C-8E26-9144-A3FB-A5CB180D3DC8}"/>
              </a:ext>
            </a:extLst>
          </p:cNvPr>
          <p:cNvSpPr/>
          <p:nvPr/>
        </p:nvSpPr>
        <p:spPr bwMode="auto">
          <a:xfrm>
            <a:off x="5534564" y="2696996"/>
            <a:ext cx="4344727" cy="613845"/>
          </a:xfrm>
          <a:prstGeom prst="rect">
            <a:avLst/>
          </a:prstGeom>
          <a:solidFill>
            <a:schemeClr val="bg1">
              <a:lumMod val="65000"/>
            </a:schemeClr>
          </a:solidFill>
          <a:ln w="19050" cap="flat" cmpd="sng" algn="ctr">
            <a:noFill/>
            <a:prstDash val="solid"/>
            <a:miter lim="800000"/>
          </a:ln>
          <a:effectLst/>
        </p:spPr>
        <p:txBody>
          <a:bodyPr anchor="ctr"/>
          <a:lstStyle/>
          <a:p>
            <a:pPr marL="0" marR="0" lvl="0" indent="0" algn="ctr" defTabSz="914332" rtl="0" eaLnBrk="0" fontAlgn="base" latinLnBrk="0" hangingPunct="0">
              <a:lnSpc>
                <a:spcPct val="100000"/>
              </a:lnSpc>
              <a:spcBef>
                <a:spcPct val="0"/>
              </a:spcBef>
              <a:spcAft>
                <a:spcPct val="0"/>
              </a:spcAft>
              <a:buClr>
                <a:srgbClr val="990000"/>
              </a:buClr>
              <a:buSzPct val="120000"/>
              <a:buFontTx/>
              <a:buNone/>
              <a:tabLst/>
              <a:defRPr/>
            </a:pPr>
            <a:r>
              <a:rPr kumimoji="0" lang="en-US" sz="1400" b="1" i="0" u="none" strike="noStrike" kern="0" cap="none" spc="0" normalizeH="0" baseline="0" noProof="0" dirty="0">
                <a:ln>
                  <a:noFill/>
                </a:ln>
                <a:solidFill>
                  <a:srgbClr val="FFFFFF"/>
                </a:solidFill>
                <a:effectLst/>
                <a:uLnTx/>
                <a:uFillTx/>
                <a:latin typeface="Arial" panose="020B0604020202020204" pitchFamily="34" charset="0"/>
                <a:ea typeface="MS Mincho" pitchFamily="49" charset="-128"/>
                <a:cs typeface="Arial" panose="020B0604020202020204" pitchFamily="34" charset="0"/>
              </a:rPr>
              <a:t>Standard of Care (SoC)</a:t>
            </a:r>
            <a:endParaRPr kumimoji="0" lang="en-US" sz="1400" b="1" i="0" u="none" strike="noStrike" kern="0" cap="none" spc="0" normalizeH="0" baseline="30000" noProof="0" dirty="0">
              <a:ln>
                <a:noFill/>
              </a:ln>
              <a:solidFill>
                <a:srgbClr val="FFFFFF"/>
              </a:solidFill>
              <a:effectLst/>
              <a:uLnTx/>
              <a:uFillTx/>
              <a:latin typeface="Arial" panose="020B0604020202020204" pitchFamily="34" charset="0"/>
              <a:ea typeface="MS Mincho" pitchFamily="49" charset="-128"/>
              <a:cs typeface="Arial" panose="020B0604020202020204" pitchFamily="34" charset="0"/>
            </a:endParaRPr>
          </a:p>
        </p:txBody>
      </p:sp>
      <p:sp>
        <p:nvSpPr>
          <p:cNvPr id="46" name="TextBox 11">
            <a:extLst>
              <a:ext uri="{FF2B5EF4-FFF2-40B4-BE49-F238E27FC236}">
                <a16:creationId xmlns:a16="http://schemas.microsoft.com/office/drawing/2014/main" id="{E458C7A6-7AA8-BF40-AD0F-A1FCBEBBA1B1}"/>
              </a:ext>
            </a:extLst>
          </p:cNvPr>
          <p:cNvSpPr txBox="1">
            <a:spLocks noChangeArrowheads="1"/>
          </p:cNvSpPr>
          <p:nvPr/>
        </p:nvSpPr>
        <p:spPr bwMode="auto">
          <a:xfrm>
            <a:off x="10332565" y="3386119"/>
            <a:ext cx="1700535"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a:defRPr sz="2400">
                <a:solidFill>
                  <a:schemeClr val="tx1"/>
                </a:solidFill>
                <a:latin typeface="Arial" charset="0"/>
                <a:cs typeface="Arial" charset="0"/>
              </a:defRPr>
            </a:lvl1pPr>
            <a:lvl2pPr>
              <a:defRPr sz="2000">
                <a:solidFill>
                  <a:schemeClr val="tx1"/>
                </a:solidFill>
                <a:latin typeface="Arial" charset="0"/>
                <a:cs typeface="Arial" charset="0"/>
              </a:defRPr>
            </a:lvl2pPr>
            <a:lvl3pPr>
              <a:defRPr>
                <a:solidFill>
                  <a:schemeClr val="tx1"/>
                </a:solidFill>
                <a:latin typeface="Arial" charset="0"/>
                <a:cs typeface="Arial" charset="0"/>
              </a:defRPr>
            </a:lvl3pPr>
            <a:lvl4pPr>
              <a:defRPr sz="1600">
                <a:solidFill>
                  <a:schemeClr val="tx1"/>
                </a:solidFill>
                <a:latin typeface="Calibri" pitchFamily="34" charset="0"/>
                <a:cs typeface="Arial" charset="0"/>
              </a:defRPr>
            </a:lvl4pPr>
            <a:lvl5pPr>
              <a:defRPr sz="1600">
                <a:solidFill>
                  <a:schemeClr val="tx1"/>
                </a:solidFill>
                <a:latin typeface="Calibri" pitchFamily="34" charset="0"/>
                <a:cs typeface="Arial" charset="0"/>
              </a:defRPr>
            </a:lvl5pPr>
            <a:lvl6pPr fontAlgn="base">
              <a:spcAft>
                <a:spcPct val="0"/>
              </a:spcAft>
              <a:buFont typeface="Arial" charset="0"/>
              <a:buChar char="»"/>
              <a:defRPr sz="1600">
                <a:solidFill>
                  <a:schemeClr val="tx1"/>
                </a:solidFill>
                <a:latin typeface="Calibri" pitchFamily="34" charset="0"/>
                <a:cs typeface="Arial" charset="0"/>
              </a:defRPr>
            </a:lvl6pPr>
            <a:lvl7pPr fontAlgn="base">
              <a:spcAft>
                <a:spcPct val="0"/>
              </a:spcAft>
              <a:buFont typeface="Arial" charset="0"/>
              <a:buChar char="»"/>
              <a:defRPr sz="1600">
                <a:solidFill>
                  <a:schemeClr val="tx1"/>
                </a:solidFill>
                <a:latin typeface="Calibri" pitchFamily="34" charset="0"/>
                <a:cs typeface="Arial" charset="0"/>
              </a:defRPr>
            </a:lvl7pPr>
            <a:lvl8pPr fontAlgn="base">
              <a:spcAft>
                <a:spcPct val="0"/>
              </a:spcAft>
              <a:buFont typeface="Arial" charset="0"/>
              <a:buChar char="»"/>
              <a:defRPr sz="1600">
                <a:solidFill>
                  <a:schemeClr val="tx1"/>
                </a:solidFill>
                <a:latin typeface="Calibri" pitchFamily="34" charset="0"/>
                <a:cs typeface="Arial" charset="0"/>
              </a:defRPr>
            </a:lvl8pPr>
            <a:lvl9pPr fontAlgn="base">
              <a:spcAft>
                <a:spcPct val="0"/>
              </a:spcAft>
              <a:buFont typeface="Arial" charset="0"/>
              <a:buChar char="»"/>
              <a:defRPr sz="1600">
                <a:solidFill>
                  <a:schemeClr val="tx1"/>
                </a:solidFill>
                <a:latin typeface="Calibri" pitchFamily="34" charset="0"/>
                <a:cs typeface="Arial" charset="0"/>
              </a:defRPr>
            </a:lvl9pPr>
          </a:lstStyle>
          <a:p>
            <a:pPr marL="0" marR="0" lvl="0" indent="0" algn="ctr" defTabSz="914332"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Arial" charset="0"/>
                <a:ea typeface="MS PGothic" pitchFamily="34" charset="-128"/>
                <a:cs typeface="Arial" charset="0"/>
              </a:rPr>
              <a:t>Primary Outcome</a:t>
            </a:r>
          </a:p>
          <a:p>
            <a:pPr marL="0" marR="0" lvl="0" indent="0" algn="ctr" defTabSz="914354" rtl="0" eaLnBrk="0" fontAlgn="base" latinLnBrk="0" hangingPunct="0">
              <a:lnSpc>
                <a:spcPct val="100000"/>
              </a:lnSpc>
              <a:spcBef>
                <a:spcPct val="0"/>
              </a:spcBef>
              <a:spcAft>
                <a:spcPct val="0"/>
              </a:spcAft>
              <a:buClrTx/>
              <a:buSzTx/>
              <a:buFontTx/>
              <a:buNone/>
              <a:tabLst/>
              <a:defRPr/>
            </a:pPr>
            <a:r>
              <a:rPr kumimoji="0" lang="en-US" altLang="zh-HK" sz="1400" b="0" i="0" u="none" strike="noStrike" kern="1200" cap="none" spc="0" normalizeH="0" baseline="0" noProof="0" dirty="0">
                <a:ln>
                  <a:noFill/>
                </a:ln>
                <a:solidFill>
                  <a:prstClr val="black"/>
                </a:solidFill>
                <a:effectLst/>
                <a:uLnTx/>
                <a:uFillTx/>
                <a:latin typeface="Arial" charset="0"/>
                <a:ea typeface="微軟正黑體" panose="020B0604030504040204" pitchFamily="34" charset="-120"/>
                <a:cs typeface="Arial" charset="0"/>
              </a:rPr>
              <a:t>In-Hospital Mortality [Timeframe: 3 weeks]</a:t>
            </a:r>
            <a:endParaRPr kumimoji="0" lang="en-US" altLang="en-US" sz="1100" b="0" i="0" u="none" strike="noStrike" kern="1200" cap="none" spc="0" normalizeH="0" baseline="0" noProof="0" dirty="0">
              <a:ln>
                <a:noFill/>
              </a:ln>
              <a:solidFill>
                <a:prstClr val="black"/>
              </a:solidFill>
              <a:effectLst/>
              <a:uLnTx/>
              <a:uFillTx/>
              <a:latin typeface="Arial" charset="0"/>
              <a:ea typeface="MS PGothic" pitchFamily="34" charset="-128"/>
              <a:cs typeface="Arial" charset="0"/>
            </a:endParaRPr>
          </a:p>
        </p:txBody>
      </p:sp>
      <p:sp>
        <p:nvSpPr>
          <p:cNvPr id="3" name="Rectangle 2">
            <a:extLst>
              <a:ext uri="{FF2B5EF4-FFF2-40B4-BE49-F238E27FC236}">
                <a16:creationId xmlns:a16="http://schemas.microsoft.com/office/drawing/2014/main" id="{B70E8BDB-88F5-42BB-BC81-1E91A47BABC0}"/>
              </a:ext>
            </a:extLst>
          </p:cNvPr>
          <p:cNvSpPr/>
          <p:nvPr/>
        </p:nvSpPr>
        <p:spPr>
          <a:xfrm>
            <a:off x="609600" y="1309615"/>
            <a:ext cx="10972800" cy="666977"/>
          </a:xfrm>
          <a:prstGeom prst="rect">
            <a:avLst/>
          </a:prstGeom>
        </p:spPr>
        <p:txBody>
          <a:bodyPr wrap="square">
            <a:spAutoFit/>
          </a:bodyPr>
          <a:lstStyle/>
          <a:p>
            <a:pPr marL="0" marR="0" lvl="0" indent="0" algn="ctr" defTabSz="914332" rtl="0" eaLnBrk="0" fontAlgn="base" latinLnBrk="0" hangingPunct="0">
              <a:lnSpc>
                <a:spcPct val="100000"/>
              </a:lnSpc>
              <a:spcBef>
                <a:spcPts val="800"/>
              </a:spcBef>
              <a:spcAft>
                <a:spcPct val="0"/>
              </a:spcAft>
              <a:buClrTx/>
              <a:buSzTx/>
              <a:buFontTx/>
              <a:buNone/>
              <a:tabLst/>
              <a:defRPr/>
            </a:pPr>
            <a:r>
              <a:rPr kumimoji="0" lang="en-US" sz="1867"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Phase 2/3  adaptive, multi-center, randomized, open-label trial of the safety and efficacy of treatments of COVID-19</a:t>
            </a:r>
          </a:p>
        </p:txBody>
      </p:sp>
      <p:sp>
        <p:nvSpPr>
          <p:cNvPr id="5" name="Rectangle 4">
            <a:extLst>
              <a:ext uri="{FF2B5EF4-FFF2-40B4-BE49-F238E27FC236}">
                <a16:creationId xmlns:a16="http://schemas.microsoft.com/office/drawing/2014/main" id="{2B04B207-B9B1-43FC-B333-CD6A29384137}"/>
              </a:ext>
            </a:extLst>
          </p:cNvPr>
          <p:cNvSpPr/>
          <p:nvPr/>
        </p:nvSpPr>
        <p:spPr>
          <a:xfrm>
            <a:off x="508297" y="1852364"/>
            <a:ext cx="2818379" cy="4372752"/>
          </a:xfrm>
          <a:prstGeom prst="rect">
            <a:avLst/>
          </a:prstGeom>
          <a:noFill/>
          <a:ln w="635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0" fontAlgn="base" latinLnBrk="0" hangingPunct="0">
              <a:lnSpc>
                <a:spcPct val="9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Arial"/>
              <a:ea typeface="+mn-ea"/>
              <a:cs typeface="+mn-cs"/>
            </a:endParaRPr>
          </a:p>
        </p:txBody>
      </p:sp>
      <p:sp>
        <p:nvSpPr>
          <p:cNvPr id="35" name="TextBox 34">
            <a:extLst>
              <a:ext uri="{FF2B5EF4-FFF2-40B4-BE49-F238E27FC236}">
                <a16:creationId xmlns:a16="http://schemas.microsoft.com/office/drawing/2014/main" id="{8C21341F-B052-4D9B-BA42-243F5F6A8FF8}"/>
              </a:ext>
            </a:extLst>
          </p:cNvPr>
          <p:cNvSpPr txBox="1"/>
          <p:nvPr/>
        </p:nvSpPr>
        <p:spPr>
          <a:xfrm>
            <a:off x="587567" y="6520023"/>
            <a:ext cx="9473935" cy="110800"/>
          </a:xfrm>
          <a:prstGeom prst="rect">
            <a:avLst/>
          </a:prstGeom>
          <a:noFill/>
        </p:spPr>
        <p:txBody>
          <a:bodyPr wrap="square" lIns="0" tIns="0" rIns="0" bIns="0" rtlCol="0">
            <a:spAutoFit/>
          </a:bodyPr>
          <a:lstStyle/>
          <a:p>
            <a:pPr marL="0" marR="0" lvl="0" indent="0" algn="l" defTabSz="1219170" rtl="0" eaLnBrk="0" fontAlgn="base" latinLnBrk="0" hangingPunct="0">
              <a:lnSpc>
                <a:spcPct val="90000"/>
              </a:lnSpc>
              <a:spcBef>
                <a:spcPct val="0"/>
              </a:spcBef>
              <a:spcAft>
                <a:spcPct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charset="0"/>
                <a:ea typeface="+mn-ea"/>
                <a:cs typeface="+mn-cs"/>
              </a:rPr>
              <a:t>For complete details of the trial, please visit </a:t>
            </a:r>
            <a:r>
              <a:rPr kumimoji="0" lang="en-US" sz="800" b="0" i="0" u="none" strike="noStrike" kern="1200" cap="none" spc="0" normalizeH="0" baseline="0" noProof="0" dirty="0">
                <a:ln>
                  <a:noFill/>
                </a:ln>
                <a:solidFill>
                  <a:prstClr val="black"/>
                </a:solidFill>
                <a:effectLst/>
                <a:uLnTx/>
                <a:uFillTx/>
                <a:latin typeface="Arial" charset="0"/>
                <a:ea typeface="+mn-ea"/>
                <a:cs typeface="+mn-cs"/>
                <a:hlinkClick r:id="rId3"/>
              </a:rPr>
              <a:t>https://www.who.int/emergencies/diseases/novel-coronavirus-2019/global-research-on-novel-coronavirus-2019-ncov/solidarity-clinical-trial-for-covid-19-treatments</a:t>
            </a:r>
            <a:endParaRPr kumimoji="0" lang="en-US" sz="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6" name="Rounded Rectangle 13">
            <a:extLst>
              <a:ext uri="{FF2B5EF4-FFF2-40B4-BE49-F238E27FC236}">
                <a16:creationId xmlns:a16="http://schemas.microsoft.com/office/drawing/2014/main" id="{A392CD38-F8EE-4E0C-BBC2-1D115C6C64E0}"/>
              </a:ext>
            </a:extLst>
          </p:cNvPr>
          <p:cNvSpPr/>
          <p:nvPr/>
        </p:nvSpPr>
        <p:spPr bwMode="auto">
          <a:xfrm>
            <a:off x="5557495" y="4964189"/>
            <a:ext cx="4321796" cy="657116"/>
          </a:xfrm>
          <a:prstGeom prst="rect">
            <a:avLst/>
          </a:prstGeom>
          <a:solidFill>
            <a:schemeClr val="accent5">
              <a:lumMod val="50000"/>
            </a:schemeClr>
          </a:solidFill>
          <a:ln w="19050" cap="flat" cmpd="sng" algn="ctr">
            <a:noFill/>
            <a:prstDash val="solid"/>
            <a:miter lim="800000"/>
          </a:ln>
          <a:effectLst/>
        </p:spPr>
        <p:txBody>
          <a:bodyPr anchor="ctr"/>
          <a:lstStyle/>
          <a:p>
            <a:pPr marL="0" marR="0" lvl="0" indent="0" algn="ctr" defTabSz="914332" rtl="0" eaLnBrk="0" fontAlgn="base" latinLnBrk="0" hangingPunct="0">
              <a:lnSpc>
                <a:spcPct val="100000"/>
              </a:lnSpc>
              <a:spcBef>
                <a:spcPct val="0"/>
              </a:spcBef>
              <a:spcAft>
                <a:spcPct val="0"/>
              </a:spcAft>
              <a:buClr>
                <a:srgbClr val="990000"/>
              </a:buClr>
              <a:buSzPct val="120000"/>
              <a:buFontTx/>
              <a:buNone/>
              <a:tabLst/>
              <a:defRPr/>
            </a:pPr>
            <a:r>
              <a:rPr kumimoji="0" lang="en-US" sz="1400" b="1" i="0" u="none" strike="noStrike" kern="0" cap="none" spc="0" normalizeH="0" baseline="0" noProof="0" dirty="0">
                <a:ln>
                  <a:noFill/>
                </a:ln>
                <a:solidFill>
                  <a:srgbClr val="FFFFFF"/>
                </a:solidFill>
                <a:effectLst/>
                <a:uLnTx/>
                <a:uFillTx/>
                <a:latin typeface="Arial" panose="020B0604020202020204" pitchFamily="34" charset="0"/>
                <a:ea typeface="MS Mincho" pitchFamily="49" charset="-128"/>
                <a:cs typeface="Arial" panose="020B0604020202020204" pitchFamily="34" charset="0"/>
              </a:rPr>
              <a:t>Lopinavir/ritonavir 14 days + interferon ß-1a 6 days + SoC</a:t>
            </a:r>
          </a:p>
        </p:txBody>
      </p:sp>
      <p:sp>
        <p:nvSpPr>
          <p:cNvPr id="37" name="Rectangle 36">
            <a:extLst>
              <a:ext uri="{FF2B5EF4-FFF2-40B4-BE49-F238E27FC236}">
                <a16:creationId xmlns:a16="http://schemas.microsoft.com/office/drawing/2014/main" id="{40D44CA4-0D09-45E4-B51B-553BB97723D7}"/>
              </a:ext>
            </a:extLst>
          </p:cNvPr>
          <p:cNvSpPr/>
          <p:nvPr/>
        </p:nvSpPr>
        <p:spPr>
          <a:xfrm>
            <a:off x="5336277" y="3748083"/>
            <a:ext cx="4725226" cy="800498"/>
          </a:xfrm>
          <a:prstGeom prst="rect">
            <a:avLst/>
          </a:prstGeom>
          <a:noFill/>
          <a:ln w="12700">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
              <a:ea typeface="+mn-ea"/>
              <a:cs typeface="+mn-cs"/>
            </a:endParaRPr>
          </a:p>
        </p:txBody>
      </p:sp>
      <p:sp>
        <p:nvSpPr>
          <p:cNvPr id="34" name="Rounded Rectangle 13">
            <a:extLst>
              <a:ext uri="{FF2B5EF4-FFF2-40B4-BE49-F238E27FC236}">
                <a16:creationId xmlns:a16="http://schemas.microsoft.com/office/drawing/2014/main" id="{D0781DAE-D9A3-4F8B-A7D3-0AA7475518E4}"/>
              </a:ext>
            </a:extLst>
          </p:cNvPr>
          <p:cNvSpPr/>
          <p:nvPr/>
        </p:nvSpPr>
        <p:spPr bwMode="auto">
          <a:xfrm>
            <a:off x="5556646" y="4179016"/>
            <a:ext cx="4322645" cy="657116"/>
          </a:xfrm>
          <a:prstGeom prst="rect">
            <a:avLst/>
          </a:prstGeom>
          <a:solidFill>
            <a:srgbClr val="7DD3D6"/>
          </a:solidFill>
          <a:ln w="19050" cap="flat" cmpd="sng" algn="ctr">
            <a:noFill/>
            <a:prstDash val="solid"/>
            <a:miter lim="800000"/>
          </a:ln>
          <a:effectLst/>
        </p:spPr>
        <p:txBody>
          <a:bodyPr anchor="ctr"/>
          <a:lstStyle/>
          <a:p>
            <a:pPr marL="0" marR="0" lvl="0" indent="0" algn="ctr" defTabSz="914332" rtl="0" eaLnBrk="0" fontAlgn="base" latinLnBrk="0" hangingPunct="0">
              <a:lnSpc>
                <a:spcPct val="100000"/>
              </a:lnSpc>
              <a:spcBef>
                <a:spcPct val="0"/>
              </a:spcBef>
              <a:spcAft>
                <a:spcPct val="0"/>
              </a:spcAft>
              <a:buClr>
                <a:srgbClr val="990000"/>
              </a:buClr>
              <a:buSzPct val="120000"/>
              <a:buFontTx/>
              <a:buNone/>
              <a:tabLst/>
              <a:defRPr/>
            </a:pPr>
            <a:r>
              <a:rPr kumimoji="0" lang="en-US" sz="1400" b="1" i="0" u="none" strike="noStrike" kern="0" cap="none" spc="0" normalizeH="0" baseline="0" noProof="0" dirty="0">
                <a:ln>
                  <a:noFill/>
                </a:ln>
                <a:solidFill>
                  <a:srgbClr val="FFFFFF"/>
                </a:solidFill>
                <a:effectLst/>
                <a:uLnTx/>
                <a:uFillTx/>
                <a:latin typeface="Arial" panose="020B0604020202020204" pitchFamily="34" charset="0"/>
                <a:ea typeface="MS Mincho" pitchFamily="49" charset="-128"/>
                <a:cs typeface="Arial" panose="020B0604020202020204" pitchFamily="34" charset="0"/>
              </a:rPr>
              <a:t>Lopinavir/ritonavir 14 days</a:t>
            </a:r>
          </a:p>
          <a:p>
            <a:pPr marL="0" marR="0" lvl="0" indent="0" algn="ctr" defTabSz="914332" rtl="0" eaLnBrk="0" fontAlgn="base" latinLnBrk="0" hangingPunct="0">
              <a:lnSpc>
                <a:spcPct val="100000"/>
              </a:lnSpc>
              <a:spcBef>
                <a:spcPct val="0"/>
              </a:spcBef>
              <a:spcAft>
                <a:spcPct val="0"/>
              </a:spcAft>
              <a:buClr>
                <a:srgbClr val="990000"/>
              </a:buClr>
              <a:buSzPct val="120000"/>
              <a:buFontTx/>
              <a:buNone/>
              <a:tabLst/>
              <a:defRPr/>
            </a:pPr>
            <a:r>
              <a:rPr kumimoji="0" lang="en-US" sz="1400" b="1" i="0" u="none" strike="noStrike" kern="0" cap="none" spc="0" normalizeH="0" baseline="0" noProof="0" dirty="0">
                <a:ln>
                  <a:noFill/>
                </a:ln>
                <a:solidFill>
                  <a:srgbClr val="FFFFFF"/>
                </a:solidFill>
                <a:effectLst/>
                <a:uLnTx/>
                <a:uFillTx/>
                <a:latin typeface="Arial" panose="020B0604020202020204" pitchFamily="34" charset="0"/>
                <a:ea typeface="MS Mincho" pitchFamily="49" charset="-128"/>
                <a:cs typeface="Arial" panose="020B0604020202020204" pitchFamily="34" charset="0"/>
              </a:rPr>
              <a:t>+ SoC</a:t>
            </a:r>
          </a:p>
        </p:txBody>
      </p:sp>
      <p:sp>
        <p:nvSpPr>
          <p:cNvPr id="59" name="TextBox 11">
            <a:extLst>
              <a:ext uri="{FF2B5EF4-FFF2-40B4-BE49-F238E27FC236}">
                <a16:creationId xmlns:a16="http://schemas.microsoft.com/office/drawing/2014/main" id="{78F3503E-5D15-4E92-ADEB-C2F35863BD40}"/>
              </a:ext>
            </a:extLst>
          </p:cNvPr>
          <p:cNvSpPr txBox="1">
            <a:spLocks noChangeArrowheads="1"/>
          </p:cNvSpPr>
          <p:nvPr/>
        </p:nvSpPr>
        <p:spPr bwMode="auto">
          <a:xfrm>
            <a:off x="4515543" y="4311510"/>
            <a:ext cx="771823"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a:defRPr sz="2400">
                <a:solidFill>
                  <a:schemeClr val="tx1"/>
                </a:solidFill>
                <a:latin typeface="Arial" charset="0"/>
                <a:cs typeface="Arial" charset="0"/>
              </a:defRPr>
            </a:lvl1pPr>
            <a:lvl2pPr>
              <a:defRPr sz="2000">
                <a:solidFill>
                  <a:schemeClr val="tx1"/>
                </a:solidFill>
                <a:latin typeface="Arial" charset="0"/>
                <a:cs typeface="Arial" charset="0"/>
              </a:defRPr>
            </a:lvl2pPr>
            <a:lvl3pPr>
              <a:defRPr>
                <a:solidFill>
                  <a:schemeClr val="tx1"/>
                </a:solidFill>
                <a:latin typeface="Arial" charset="0"/>
                <a:cs typeface="Arial" charset="0"/>
              </a:defRPr>
            </a:lvl3pPr>
            <a:lvl4pPr>
              <a:defRPr sz="1600">
                <a:solidFill>
                  <a:schemeClr val="tx1"/>
                </a:solidFill>
                <a:latin typeface="Calibri" pitchFamily="34" charset="0"/>
                <a:cs typeface="Arial" charset="0"/>
              </a:defRPr>
            </a:lvl4pPr>
            <a:lvl5pPr>
              <a:defRPr sz="1600">
                <a:solidFill>
                  <a:schemeClr val="tx1"/>
                </a:solidFill>
                <a:latin typeface="Calibri" pitchFamily="34" charset="0"/>
                <a:cs typeface="Arial" charset="0"/>
              </a:defRPr>
            </a:lvl5pPr>
            <a:lvl6pPr fontAlgn="base">
              <a:spcAft>
                <a:spcPct val="0"/>
              </a:spcAft>
              <a:buFont typeface="Arial" charset="0"/>
              <a:buChar char="»"/>
              <a:defRPr sz="1600">
                <a:solidFill>
                  <a:schemeClr val="tx1"/>
                </a:solidFill>
                <a:latin typeface="Calibri" pitchFamily="34" charset="0"/>
                <a:cs typeface="Arial" charset="0"/>
              </a:defRPr>
            </a:lvl6pPr>
            <a:lvl7pPr fontAlgn="base">
              <a:spcAft>
                <a:spcPct val="0"/>
              </a:spcAft>
              <a:buFont typeface="Arial" charset="0"/>
              <a:buChar char="»"/>
              <a:defRPr sz="1600">
                <a:solidFill>
                  <a:schemeClr val="tx1"/>
                </a:solidFill>
                <a:latin typeface="Calibri" pitchFamily="34" charset="0"/>
                <a:cs typeface="Arial" charset="0"/>
              </a:defRPr>
            </a:lvl7pPr>
            <a:lvl8pPr fontAlgn="base">
              <a:spcAft>
                <a:spcPct val="0"/>
              </a:spcAft>
              <a:buFont typeface="Arial" charset="0"/>
              <a:buChar char="»"/>
              <a:defRPr sz="1600">
                <a:solidFill>
                  <a:schemeClr val="tx1"/>
                </a:solidFill>
                <a:latin typeface="Calibri" pitchFamily="34" charset="0"/>
                <a:cs typeface="Arial" charset="0"/>
              </a:defRPr>
            </a:lvl8pPr>
            <a:lvl9pPr fontAlgn="base">
              <a:spcAft>
                <a:spcPct val="0"/>
              </a:spcAft>
              <a:buFont typeface="Arial" charset="0"/>
              <a:buChar char="»"/>
              <a:defRPr sz="1600">
                <a:solidFill>
                  <a:schemeClr val="tx1"/>
                </a:solidFill>
                <a:latin typeface="Calibri" pitchFamily="34" charset="0"/>
                <a:cs typeface="Arial" charset="0"/>
              </a:defRPr>
            </a:lvl9pPr>
          </a:lstStyle>
          <a:p>
            <a:pPr marL="0" marR="0" lvl="0" indent="0" algn="ctr" defTabSz="914354" rtl="0" eaLnBrk="0" fontAlgn="base" latinLnBrk="0" hangingPunct="0">
              <a:lnSpc>
                <a:spcPct val="100000"/>
              </a:lnSpc>
              <a:spcBef>
                <a:spcPct val="0"/>
              </a:spcBef>
              <a:spcAft>
                <a:spcPct val="0"/>
              </a:spcAft>
              <a:buClrTx/>
              <a:buSzTx/>
              <a:buFontTx/>
              <a:buNone/>
              <a:tabLst/>
              <a:defRPr/>
            </a:pPr>
            <a:r>
              <a:rPr kumimoji="0" lang="en-US" altLang="en-US" sz="1067" b="0" i="0" u="none" strike="noStrike" kern="1200" cap="none" spc="0" normalizeH="0" baseline="0" noProof="0">
                <a:ln>
                  <a:noFill/>
                </a:ln>
                <a:solidFill>
                  <a:prstClr val="black"/>
                </a:solidFill>
                <a:effectLst/>
                <a:uLnTx/>
                <a:uFillTx/>
                <a:latin typeface="Arial" charset="0"/>
                <a:ea typeface="MS PGothic" pitchFamily="34" charset="-128"/>
                <a:cs typeface="Arial" charset="0"/>
              </a:rPr>
              <a:t>1:1:1:1:1</a:t>
            </a:r>
          </a:p>
        </p:txBody>
      </p:sp>
      <p:cxnSp>
        <p:nvCxnSpPr>
          <p:cNvPr id="17" name="Straight Connector 16">
            <a:extLst>
              <a:ext uri="{FF2B5EF4-FFF2-40B4-BE49-F238E27FC236}">
                <a16:creationId xmlns:a16="http://schemas.microsoft.com/office/drawing/2014/main" id="{854E18AF-7896-439D-8F4A-5DF63CA4C4A8}"/>
              </a:ext>
            </a:extLst>
          </p:cNvPr>
          <p:cNvCxnSpPr>
            <a:cxnSpLocks/>
          </p:cNvCxnSpPr>
          <p:nvPr/>
        </p:nvCxnSpPr>
        <p:spPr>
          <a:xfrm flipH="1">
            <a:off x="10052864" y="4544439"/>
            <a:ext cx="326836" cy="403"/>
          </a:xfrm>
          <a:prstGeom prst="line">
            <a:avLst/>
          </a:prstGeom>
          <a:ln w="19050">
            <a:solidFill>
              <a:srgbClr val="E6E6E6"/>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A3625643-4871-4AC9-A7A7-DEF019D6DDE6}"/>
              </a:ext>
            </a:extLst>
          </p:cNvPr>
          <p:cNvSpPr/>
          <p:nvPr/>
        </p:nvSpPr>
        <p:spPr>
          <a:xfrm>
            <a:off x="5338625" y="3739919"/>
            <a:ext cx="4722877" cy="2320927"/>
          </a:xfrm>
          <a:prstGeom prst="rect">
            <a:avLst/>
          </a:prstGeom>
          <a:noFill/>
          <a:ln w="3175">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
              <a:ea typeface="+mn-ea"/>
              <a:cs typeface="+mn-cs"/>
            </a:endParaRPr>
          </a:p>
        </p:txBody>
      </p:sp>
      <p:sp>
        <p:nvSpPr>
          <p:cNvPr id="39" name="Rounded Rectangle 13">
            <a:extLst>
              <a:ext uri="{FF2B5EF4-FFF2-40B4-BE49-F238E27FC236}">
                <a16:creationId xmlns:a16="http://schemas.microsoft.com/office/drawing/2014/main" id="{46D67910-9F92-455F-BE3A-73085ABAF5ED}"/>
              </a:ext>
            </a:extLst>
          </p:cNvPr>
          <p:cNvSpPr/>
          <p:nvPr/>
        </p:nvSpPr>
        <p:spPr bwMode="auto">
          <a:xfrm>
            <a:off x="5555584" y="5751847"/>
            <a:ext cx="4321796" cy="657116"/>
          </a:xfrm>
          <a:prstGeom prst="rect">
            <a:avLst/>
          </a:prstGeom>
          <a:solidFill>
            <a:srgbClr val="0070C0"/>
          </a:solidFill>
          <a:ln w="19050" cap="flat" cmpd="sng" algn="ctr">
            <a:noFill/>
            <a:prstDash val="solid"/>
            <a:miter lim="800000"/>
          </a:ln>
          <a:effectLst/>
        </p:spPr>
        <p:txBody>
          <a:bodyPr anchor="ctr"/>
          <a:lstStyle/>
          <a:p>
            <a:pPr marL="0" marR="0" lvl="0" indent="0" algn="ctr" defTabSz="914332" rtl="0" eaLnBrk="0" fontAlgn="base" latinLnBrk="0" hangingPunct="0">
              <a:lnSpc>
                <a:spcPct val="100000"/>
              </a:lnSpc>
              <a:spcBef>
                <a:spcPct val="0"/>
              </a:spcBef>
              <a:spcAft>
                <a:spcPct val="0"/>
              </a:spcAft>
              <a:buClr>
                <a:srgbClr val="990000"/>
              </a:buClr>
              <a:buSzPct val="120000"/>
              <a:buFontTx/>
              <a:buNone/>
              <a:tabLst/>
              <a:defRPr/>
            </a:pPr>
            <a:r>
              <a:rPr kumimoji="0" lang="en-US" sz="1400" b="1" i="0" u="none" strike="noStrike" kern="0" cap="none" spc="0" normalizeH="0" baseline="0" noProof="0" dirty="0">
                <a:ln>
                  <a:noFill/>
                </a:ln>
                <a:solidFill>
                  <a:srgbClr val="FFFFFF"/>
                </a:solidFill>
                <a:effectLst/>
                <a:uLnTx/>
                <a:uFillTx/>
                <a:latin typeface="Arial" panose="020B0604020202020204" pitchFamily="34" charset="0"/>
                <a:ea typeface="MS Mincho" pitchFamily="49" charset="-128"/>
                <a:cs typeface="Arial" panose="020B0604020202020204" pitchFamily="34" charset="0"/>
              </a:rPr>
              <a:t>Hydroxychloroquine 10 days + SoC</a:t>
            </a:r>
          </a:p>
        </p:txBody>
      </p:sp>
      <p:sp>
        <p:nvSpPr>
          <p:cNvPr id="42" name="Rounded Rectangle 13">
            <a:extLst>
              <a:ext uri="{FF2B5EF4-FFF2-40B4-BE49-F238E27FC236}">
                <a16:creationId xmlns:a16="http://schemas.microsoft.com/office/drawing/2014/main" id="{3B48E9A2-B373-2B40-BF2A-713943528C6A}"/>
              </a:ext>
            </a:extLst>
          </p:cNvPr>
          <p:cNvSpPr/>
          <p:nvPr/>
        </p:nvSpPr>
        <p:spPr bwMode="auto">
          <a:xfrm>
            <a:off x="5544119" y="3407566"/>
            <a:ext cx="4344726" cy="657116"/>
          </a:xfrm>
          <a:prstGeom prst="rect">
            <a:avLst/>
          </a:prstGeom>
          <a:solidFill>
            <a:srgbClr val="C00000"/>
          </a:solidFill>
          <a:ln w="19050" cap="flat" cmpd="sng" algn="ctr">
            <a:noFill/>
            <a:prstDash val="solid"/>
            <a:miter lim="800000"/>
          </a:ln>
          <a:effectLst/>
        </p:spPr>
        <p:txBody>
          <a:bodyPr anchor="ctr"/>
          <a:lstStyle/>
          <a:p>
            <a:pPr marL="0" marR="0" lvl="0" indent="0" algn="ctr" defTabSz="914332" rtl="0" eaLnBrk="0" fontAlgn="base" latinLnBrk="0" hangingPunct="0">
              <a:lnSpc>
                <a:spcPct val="100000"/>
              </a:lnSpc>
              <a:spcBef>
                <a:spcPct val="0"/>
              </a:spcBef>
              <a:spcAft>
                <a:spcPct val="0"/>
              </a:spcAft>
              <a:buClr>
                <a:srgbClr val="990000"/>
              </a:buClr>
              <a:buSzPct val="120000"/>
              <a:buFontTx/>
              <a:buNone/>
              <a:tabLst/>
              <a:defRPr/>
            </a:pPr>
            <a:r>
              <a:rPr kumimoji="0" lang="en-US" sz="1400" b="1" i="0" u="none" strike="noStrike" kern="0" cap="none" spc="0" normalizeH="0" baseline="0" noProof="0" dirty="0">
                <a:ln>
                  <a:noFill/>
                </a:ln>
                <a:solidFill>
                  <a:srgbClr val="FFFFFF"/>
                </a:solidFill>
                <a:effectLst/>
                <a:uLnTx/>
                <a:uFillTx/>
                <a:latin typeface="Arial" panose="020B0604020202020204" pitchFamily="34" charset="0"/>
                <a:ea typeface="MS Mincho" pitchFamily="49" charset="-128"/>
                <a:cs typeface="Arial" panose="020B0604020202020204" pitchFamily="34" charset="0"/>
              </a:rPr>
              <a:t>RDV 200 mg loading/100 mg QD IV 10 days</a:t>
            </a:r>
          </a:p>
          <a:p>
            <a:pPr marL="0" marR="0" lvl="0" indent="0" algn="ctr" defTabSz="914332" rtl="0" eaLnBrk="0" fontAlgn="base" latinLnBrk="0" hangingPunct="0">
              <a:lnSpc>
                <a:spcPct val="100000"/>
              </a:lnSpc>
              <a:spcBef>
                <a:spcPct val="0"/>
              </a:spcBef>
              <a:spcAft>
                <a:spcPct val="0"/>
              </a:spcAft>
              <a:buClr>
                <a:srgbClr val="990000"/>
              </a:buClr>
              <a:buSzPct val="120000"/>
              <a:buFontTx/>
              <a:buNone/>
              <a:tabLst/>
              <a:defRPr/>
            </a:pPr>
            <a:r>
              <a:rPr kumimoji="0" lang="en-US" sz="1400" b="1" i="0" u="none" strike="noStrike" kern="0" cap="none" spc="0" normalizeH="0" baseline="0" noProof="0" dirty="0">
                <a:ln>
                  <a:noFill/>
                </a:ln>
                <a:solidFill>
                  <a:srgbClr val="FFFFFF"/>
                </a:solidFill>
                <a:effectLst/>
                <a:uLnTx/>
                <a:uFillTx/>
                <a:latin typeface="Arial" panose="020B0604020202020204" pitchFamily="34" charset="0"/>
                <a:ea typeface="MS Mincho" pitchFamily="49" charset="-128"/>
                <a:cs typeface="Arial" panose="020B0604020202020204" pitchFamily="34" charset="0"/>
              </a:rPr>
              <a:t>+ SoC</a:t>
            </a:r>
          </a:p>
        </p:txBody>
      </p:sp>
      <p:sp>
        <p:nvSpPr>
          <p:cNvPr id="27" name="TextBox 26">
            <a:extLst>
              <a:ext uri="{FF2B5EF4-FFF2-40B4-BE49-F238E27FC236}">
                <a16:creationId xmlns:a16="http://schemas.microsoft.com/office/drawing/2014/main" id="{8A4BCD20-49DD-463E-9F2D-5045AB4214CF}"/>
              </a:ext>
            </a:extLst>
          </p:cNvPr>
          <p:cNvSpPr txBox="1"/>
          <p:nvPr/>
        </p:nvSpPr>
        <p:spPr>
          <a:xfrm>
            <a:off x="6542451" y="2068770"/>
            <a:ext cx="2348062" cy="553998"/>
          </a:xfrm>
          <a:prstGeom prst="rect">
            <a:avLst/>
          </a:prstGeom>
          <a:solidFill>
            <a:schemeClr val="tx1">
              <a:lumMod val="65000"/>
              <a:lumOff val="35000"/>
            </a:schemeClr>
          </a:solidFill>
        </p:spPr>
        <p:txBody>
          <a:bodyPr wrap="square" lIns="0" tIns="0" rIns="0" bIns="0" rtlCol="0">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charset="0"/>
                <a:ea typeface="+mn-ea"/>
                <a:cs typeface="+mn-cs"/>
              </a:rPr>
              <a:t>Adapt </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charset="0"/>
                <a:ea typeface="+mn-ea"/>
                <a:cs typeface="+mn-cs"/>
              </a:rPr>
              <a:t>Therapy intervention and control may change </a:t>
            </a:r>
            <a:endParaRPr kumimoji="0" lang="en-US" sz="1600" b="0" i="0" u="none" strike="noStrike" kern="1200" cap="none" spc="0" normalizeH="0" baseline="0" noProof="0" dirty="0">
              <a:ln>
                <a:noFill/>
              </a:ln>
              <a:solidFill>
                <a:prstClr val="white"/>
              </a:solidFill>
              <a:effectLst/>
              <a:uLnTx/>
              <a:uFillTx/>
              <a:latin typeface="Arial" charset="0"/>
              <a:ea typeface="+mn-ea"/>
              <a:cs typeface="+mn-cs"/>
            </a:endParaRPr>
          </a:p>
        </p:txBody>
      </p:sp>
      <p:cxnSp>
        <p:nvCxnSpPr>
          <p:cNvPr id="13" name="Connector: Elbow 12">
            <a:extLst>
              <a:ext uri="{FF2B5EF4-FFF2-40B4-BE49-F238E27FC236}">
                <a16:creationId xmlns:a16="http://schemas.microsoft.com/office/drawing/2014/main" id="{804205AC-76E3-4FC5-A520-EFC18F3D3EE0}"/>
              </a:ext>
            </a:extLst>
          </p:cNvPr>
          <p:cNvCxnSpPr>
            <a:cxnSpLocks/>
          </p:cNvCxnSpPr>
          <p:nvPr/>
        </p:nvCxnSpPr>
        <p:spPr>
          <a:xfrm rot="10800000">
            <a:off x="9119859" y="2457512"/>
            <a:ext cx="1259841" cy="471092"/>
          </a:xfrm>
          <a:prstGeom prst="bentConnector3">
            <a:avLst>
              <a:gd name="adj1" fmla="val -64339"/>
            </a:avLst>
          </a:prstGeom>
          <a:ln w="57150">
            <a:solidFill>
              <a:schemeClr val="bg2">
                <a:lumMod val="50000"/>
              </a:schemeClr>
            </a:solidFill>
            <a:miter lim="800000"/>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2" name="Connector: Elbow 51">
            <a:extLst>
              <a:ext uri="{FF2B5EF4-FFF2-40B4-BE49-F238E27FC236}">
                <a16:creationId xmlns:a16="http://schemas.microsoft.com/office/drawing/2014/main" id="{D07DFAB8-C0E2-4D4D-9E5F-9AA7F266942B}"/>
              </a:ext>
            </a:extLst>
          </p:cNvPr>
          <p:cNvCxnSpPr>
            <a:cxnSpLocks/>
          </p:cNvCxnSpPr>
          <p:nvPr/>
        </p:nvCxnSpPr>
        <p:spPr>
          <a:xfrm rot="10800000" flipV="1">
            <a:off x="4801066" y="2412040"/>
            <a:ext cx="1374213" cy="904983"/>
          </a:xfrm>
          <a:prstGeom prst="bentConnector3">
            <a:avLst>
              <a:gd name="adj1" fmla="val 101044"/>
            </a:avLst>
          </a:prstGeom>
          <a:ln w="57150">
            <a:solidFill>
              <a:schemeClr val="bg2">
                <a:lumMod val="50000"/>
              </a:schemeClr>
            </a:solidFill>
            <a:miter lim="800000"/>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8" name="Title 7">
            <a:extLst>
              <a:ext uri="{FF2B5EF4-FFF2-40B4-BE49-F238E27FC236}">
                <a16:creationId xmlns:a16="http://schemas.microsoft.com/office/drawing/2014/main" id="{1475AA70-CC91-49DA-B223-874B941BDA54}"/>
              </a:ext>
            </a:extLst>
          </p:cNvPr>
          <p:cNvSpPr>
            <a:spLocks noGrp="1"/>
          </p:cNvSpPr>
          <p:nvPr>
            <p:ph type="title"/>
          </p:nvPr>
        </p:nvSpPr>
        <p:spPr/>
        <p:txBody>
          <a:bodyPr/>
          <a:lstStyle/>
          <a:p>
            <a:r>
              <a:rPr lang="en-US" sz="2400" dirty="0"/>
              <a:t>WHO Master Protocol: Solidarity Trial</a:t>
            </a:r>
          </a:p>
        </p:txBody>
      </p:sp>
    </p:spTree>
    <p:extLst>
      <p:ext uri="{BB962C8B-B14F-4D97-AF65-F5344CB8AC3E}">
        <p14:creationId xmlns:p14="http://schemas.microsoft.com/office/powerpoint/2010/main" val="355457715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F6774-A54C-4F92-891C-34275C42E583}"/>
              </a:ext>
            </a:extLst>
          </p:cNvPr>
          <p:cNvSpPr>
            <a:spLocks noGrp="1"/>
          </p:cNvSpPr>
          <p:nvPr>
            <p:ph type="title"/>
          </p:nvPr>
        </p:nvSpPr>
        <p:spPr>
          <a:xfrm>
            <a:off x="939183" y="1524000"/>
            <a:ext cx="10243343" cy="1632075"/>
          </a:xfrm>
        </p:spPr>
        <p:txBody>
          <a:bodyPr/>
          <a:lstStyle/>
          <a:p>
            <a:pPr>
              <a:lnSpc>
                <a:spcPct val="100000"/>
              </a:lnSpc>
            </a:pPr>
            <a:r>
              <a:rPr lang="en-US" sz="3600" dirty="0"/>
              <a:t>Compassion Fatigue: Reclaim the Joy of Caring</a:t>
            </a:r>
            <a:br>
              <a:rPr lang="en-US" sz="3600" dirty="0"/>
            </a:br>
            <a:r>
              <a:rPr lang="en-US" sz="2800" b="0" dirty="0"/>
              <a:t>Presented by Industry Partner </a:t>
            </a:r>
            <a:r>
              <a:rPr lang="en-US" sz="2800" b="0" u="sng" dirty="0" err="1">
                <a:hlinkClick r:id="rId2"/>
              </a:rPr>
              <a:t>LifeNet</a:t>
            </a:r>
            <a:r>
              <a:rPr lang="en-US" sz="2800" b="0" u="sng" dirty="0">
                <a:hlinkClick r:id="rId2"/>
              </a:rPr>
              <a:t> Health</a:t>
            </a:r>
            <a:br>
              <a:rPr lang="en-US" sz="2800" b="0" u="sng" dirty="0"/>
            </a:br>
            <a:r>
              <a:rPr lang="en-US" sz="2400" b="0" dirty="0"/>
              <a:t>Friday, May 22 at 11:00 - 12:00</a:t>
            </a:r>
            <a:br>
              <a:rPr lang="en-US" sz="2800" dirty="0"/>
            </a:br>
            <a:br>
              <a:rPr lang="en-US" sz="2800" b="0" u="sng" dirty="0"/>
            </a:br>
            <a:r>
              <a:rPr lang="en-US" sz="3600" dirty="0"/>
              <a:t> </a:t>
            </a:r>
          </a:p>
        </p:txBody>
      </p:sp>
      <p:sp>
        <p:nvSpPr>
          <p:cNvPr id="3" name="Content Placeholder 2">
            <a:extLst>
              <a:ext uri="{FF2B5EF4-FFF2-40B4-BE49-F238E27FC236}">
                <a16:creationId xmlns:a16="http://schemas.microsoft.com/office/drawing/2014/main" id="{9BD78C33-3A30-401B-B9D9-68F861613ED8}"/>
              </a:ext>
            </a:extLst>
          </p:cNvPr>
          <p:cNvSpPr>
            <a:spLocks noGrp="1"/>
          </p:cNvSpPr>
          <p:nvPr>
            <p:ph idx="1"/>
          </p:nvPr>
        </p:nvSpPr>
        <p:spPr>
          <a:xfrm>
            <a:off x="939183" y="3288905"/>
            <a:ext cx="10700367" cy="2387475"/>
          </a:xfrm>
        </p:spPr>
        <p:txBody>
          <a:bodyPr/>
          <a:lstStyle/>
          <a:p>
            <a:r>
              <a:rPr lang="en-US" sz="2400" dirty="0"/>
              <a:t>This program has been approved for 1.0 contact hour through the California Board of Registered Nursing</a:t>
            </a:r>
          </a:p>
          <a:p>
            <a:pPr>
              <a:lnSpc>
                <a:spcPct val="100000"/>
              </a:lnSpc>
            </a:pPr>
            <a:endParaRPr lang="en-US" sz="2400" dirty="0"/>
          </a:p>
          <a:p>
            <a:r>
              <a:rPr lang="en-US" sz="2400" dirty="0"/>
              <a:t>For more information and registration, visit: </a:t>
            </a:r>
          </a:p>
          <a:p>
            <a:r>
              <a:rPr lang="en-US" sz="2400" dirty="0">
                <a:hlinkClick r:id="rId3"/>
              </a:rPr>
              <a:t>www.wsha.org/articles/compassion-fatigue-reclaim-the-joy-of-caring-webinar/</a:t>
            </a:r>
            <a:endParaRPr lang="en-US" sz="2400" dirty="0"/>
          </a:p>
        </p:txBody>
      </p:sp>
      <p:pic>
        <p:nvPicPr>
          <p:cNvPr id="5" name="Picture 4" descr="A picture containing drawing&#10;&#10;Description automatically generated">
            <a:extLst>
              <a:ext uri="{FF2B5EF4-FFF2-40B4-BE49-F238E27FC236}">
                <a16:creationId xmlns:a16="http://schemas.microsoft.com/office/drawing/2014/main" id="{9C9CA2DD-820C-458A-95C5-626D3A649C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34507" y="5676380"/>
            <a:ext cx="3223611" cy="805903"/>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D689DAE3-25DC-4D0B-80B6-9F285AD8222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87875" y="5715399"/>
            <a:ext cx="4214158" cy="733026"/>
          </a:xfrm>
          <a:prstGeom prst="rect">
            <a:avLst/>
          </a:prstGeom>
        </p:spPr>
      </p:pic>
    </p:spTree>
    <p:extLst>
      <p:ext uri="{BB962C8B-B14F-4D97-AF65-F5344CB8AC3E}">
        <p14:creationId xmlns:p14="http://schemas.microsoft.com/office/powerpoint/2010/main" val="2507941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C8B54A-B6B1-4139-8D48-4DF71EBBD3DD}"/>
              </a:ext>
            </a:extLst>
          </p:cNvPr>
          <p:cNvSpPr>
            <a:spLocks noGrp="1"/>
          </p:cNvSpPr>
          <p:nvPr>
            <p:ph type="title"/>
          </p:nvPr>
        </p:nvSpPr>
        <p:spPr/>
        <p:txBody>
          <a:bodyPr/>
          <a:lstStyle/>
          <a:p>
            <a:pPr lvl="0" defTabSz="914400">
              <a:lnSpc>
                <a:spcPct val="100000"/>
              </a:lnSpc>
              <a:spcBef>
                <a:spcPts val="0"/>
              </a:spcBef>
              <a:spcAft>
                <a:spcPts val="300"/>
              </a:spcAft>
              <a:defRPr/>
            </a:pPr>
            <a:r>
              <a:rPr lang="en-US" dirty="0"/>
              <a:t>RDV Preclinical and Clinical Trial Data</a:t>
            </a:r>
          </a:p>
        </p:txBody>
      </p:sp>
      <p:sp>
        <p:nvSpPr>
          <p:cNvPr id="3" name="Text Placeholder 2">
            <a:extLst>
              <a:ext uri="{FF2B5EF4-FFF2-40B4-BE49-F238E27FC236}">
                <a16:creationId xmlns:a16="http://schemas.microsoft.com/office/drawing/2014/main" id="{2202604E-C0F9-46D1-8594-224DDC754169}"/>
              </a:ext>
            </a:extLst>
          </p:cNvPr>
          <p:cNvSpPr>
            <a:spLocks noGrp="1"/>
          </p:cNvSpPr>
          <p:nvPr>
            <p:ph type="body" idx="1"/>
          </p:nvPr>
        </p:nvSpPr>
        <p:spPr/>
        <p:txBody>
          <a:bodyPr/>
          <a:lstStyle/>
          <a:p>
            <a:r>
              <a:rPr lang="en-US" dirty="0"/>
              <a:t>Gilead Sciences, Inc</a:t>
            </a:r>
          </a:p>
          <a:p>
            <a:r>
              <a:rPr lang="en-US" dirty="0"/>
              <a:t>May 8, 2020</a:t>
            </a:r>
          </a:p>
          <a:p>
            <a:endParaRPr lang="en-US" dirty="0"/>
          </a:p>
          <a:p>
            <a:r>
              <a:rPr lang="en-US" dirty="0"/>
              <a:t>Alex Lachmann, PA-C MSPAS</a:t>
            </a:r>
          </a:p>
          <a:p>
            <a:r>
              <a:rPr lang="en-US" dirty="0"/>
              <a:t>Gilead Medical Scientist, Liver Disease</a:t>
            </a:r>
          </a:p>
          <a:p>
            <a:r>
              <a:rPr lang="en-US" dirty="0"/>
              <a:t>Alexandra.Lachmann@gilead.com</a:t>
            </a:r>
          </a:p>
        </p:txBody>
      </p:sp>
    </p:spTree>
    <p:extLst>
      <p:ext uri="{BB962C8B-B14F-4D97-AF65-F5344CB8AC3E}">
        <p14:creationId xmlns:p14="http://schemas.microsoft.com/office/powerpoint/2010/main" val="1817345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Disclaimer</a:t>
            </a:r>
          </a:p>
        </p:txBody>
      </p:sp>
      <p:sp>
        <p:nvSpPr>
          <p:cNvPr id="3" name="Content Placeholder 2"/>
          <p:cNvSpPr>
            <a:spLocks noGrp="1"/>
          </p:cNvSpPr>
          <p:nvPr>
            <p:ph idx="1"/>
          </p:nvPr>
        </p:nvSpPr>
        <p:spPr/>
        <p:txBody>
          <a:bodyPr/>
          <a:lstStyle/>
          <a:p>
            <a:pPr>
              <a:defRPr/>
            </a:pPr>
            <a:r>
              <a:rPr lang="en-US" dirty="0"/>
              <a:t>This deck contains information related to </a:t>
            </a:r>
            <a:r>
              <a:rPr lang="en-US" dirty="0" err="1"/>
              <a:t>remdesivir</a:t>
            </a:r>
            <a:r>
              <a:rPr lang="en-US" dirty="0"/>
              <a:t> (RDV) an investigational agent that is not approved by the FDA/EMA and its safety and efficacy has not yet been determined in humans</a:t>
            </a:r>
          </a:p>
          <a:p>
            <a:pPr>
              <a:defRPr/>
            </a:pPr>
            <a:r>
              <a:rPr lang="en-US" dirty="0"/>
              <a:t>Investigational </a:t>
            </a:r>
            <a:r>
              <a:rPr lang="en-US" dirty="0" err="1"/>
              <a:t>remdesivir</a:t>
            </a:r>
            <a:r>
              <a:rPr lang="en-US" dirty="0"/>
              <a:t> is authorized for Emergency Use Authorization approved by the FDA in the US only</a:t>
            </a:r>
          </a:p>
          <a:p>
            <a:pPr>
              <a:defRPr/>
            </a:pPr>
            <a:r>
              <a:rPr lang="en-US" dirty="0"/>
              <a:t>This deck is for reactive use only</a:t>
            </a:r>
          </a:p>
          <a:p>
            <a:pPr>
              <a:defRPr/>
            </a:pPr>
            <a:endParaRPr lang="en-US" dirty="0"/>
          </a:p>
          <a:p>
            <a:pPr marL="0" indent="0">
              <a:buNone/>
            </a:pPr>
            <a:endParaRPr lang="en-US" dirty="0"/>
          </a:p>
        </p:txBody>
      </p:sp>
    </p:spTree>
    <p:extLst>
      <p:ext uri="{BB962C8B-B14F-4D97-AF65-F5344CB8AC3E}">
        <p14:creationId xmlns:p14="http://schemas.microsoft.com/office/powerpoint/2010/main" val="2867568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B89B9-EC0E-43AC-A2F9-C3EE360A4375}"/>
              </a:ext>
            </a:extLst>
          </p:cNvPr>
          <p:cNvSpPr>
            <a:spLocks noGrp="1"/>
          </p:cNvSpPr>
          <p:nvPr>
            <p:ph type="title"/>
          </p:nvPr>
        </p:nvSpPr>
        <p:spPr/>
        <p:txBody>
          <a:bodyPr/>
          <a:lstStyle/>
          <a:p>
            <a:r>
              <a:rPr lang="en-GB"/>
              <a:t>Overview</a:t>
            </a:r>
            <a:endParaRPr lang="en-US"/>
          </a:p>
        </p:txBody>
      </p:sp>
      <p:sp>
        <p:nvSpPr>
          <p:cNvPr id="3" name="Content Placeholder 2">
            <a:extLst>
              <a:ext uri="{FF2B5EF4-FFF2-40B4-BE49-F238E27FC236}">
                <a16:creationId xmlns:a16="http://schemas.microsoft.com/office/drawing/2014/main" id="{CD49B3A7-BD64-4AEF-A61A-2DC4A5047542}"/>
              </a:ext>
            </a:extLst>
          </p:cNvPr>
          <p:cNvSpPr>
            <a:spLocks noGrp="1"/>
          </p:cNvSpPr>
          <p:nvPr>
            <p:ph idx="1"/>
          </p:nvPr>
        </p:nvSpPr>
        <p:spPr/>
        <p:txBody>
          <a:bodyPr vert="horz" lIns="0" tIns="0" rIns="0" bIns="0" rtlCol="0" anchor="t">
            <a:noAutofit/>
          </a:bodyPr>
          <a:lstStyle/>
          <a:p>
            <a:pPr marL="227965" indent="-227965"/>
            <a:r>
              <a:rPr lang="en-US" dirty="0"/>
              <a:t>SARS-CoV-2 and COVID-19</a:t>
            </a:r>
          </a:p>
          <a:p>
            <a:pPr marL="227965" indent="-227965"/>
            <a:r>
              <a:rPr lang="en-US" altLang="en-US" dirty="0"/>
              <a:t>Remdesivir (RDV, GS-5734)</a:t>
            </a:r>
          </a:p>
          <a:p>
            <a:pPr marL="227965" indent="-227965"/>
            <a:r>
              <a:rPr lang="en-GB" dirty="0"/>
              <a:t>Remdesivir Activity, Administration, Pharmacology and Pharmacokinetics</a:t>
            </a:r>
          </a:p>
          <a:p>
            <a:pPr marL="227965" indent="-227965"/>
            <a:r>
              <a:rPr lang="en-GB" dirty="0"/>
              <a:t>Clinical Trial Data</a:t>
            </a:r>
          </a:p>
          <a:p>
            <a:pPr marL="502278" lvl="1" indent="-227965"/>
            <a:r>
              <a:rPr lang="en-GB" dirty="0"/>
              <a:t>RDV Gilead SIMPLE Trials</a:t>
            </a:r>
          </a:p>
          <a:p>
            <a:pPr marL="502278" lvl="1" indent="-227965"/>
            <a:r>
              <a:rPr lang="en-GB" dirty="0"/>
              <a:t>Other RDV Trials</a:t>
            </a:r>
            <a:endParaRPr lang="en-US" dirty="0">
              <a:cs typeface="Arial"/>
            </a:endParaRPr>
          </a:p>
        </p:txBody>
      </p:sp>
    </p:spTree>
    <p:extLst>
      <p:ext uri="{BB962C8B-B14F-4D97-AF65-F5344CB8AC3E}">
        <p14:creationId xmlns:p14="http://schemas.microsoft.com/office/powerpoint/2010/main" val="3856215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C484F-EB3F-40AF-9AAC-A865344D2FD9}"/>
              </a:ext>
            </a:extLst>
          </p:cNvPr>
          <p:cNvSpPr>
            <a:spLocks noGrp="1"/>
          </p:cNvSpPr>
          <p:nvPr>
            <p:ph type="title"/>
          </p:nvPr>
        </p:nvSpPr>
        <p:spPr/>
        <p:txBody>
          <a:bodyPr/>
          <a:lstStyle/>
          <a:p>
            <a:r>
              <a:rPr lang="en-US" dirty="0"/>
              <a:t>SARS-CoV-2 and COVID-19</a:t>
            </a:r>
          </a:p>
        </p:txBody>
      </p:sp>
      <p:sp>
        <p:nvSpPr>
          <p:cNvPr id="3" name="Content Placeholder 2">
            <a:extLst>
              <a:ext uri="{FF2B5EF4-FFF2-40B4-BE49-F238E27FC236}">
                <a16:creationId xmlns:a16="http://schemas.microsoft.com/office/drawing/2014/main" id="{C71F577E-073D-405D-B472-9A2ECD4692C4}"/>
              </a:ext>
            </a:extLst>
          </p:cNvPr>
          <p:cNvSpPr>
            <a:spLocks noGrp="1"/>
          </p:cNvSpPr>
          <p:nvPr>
            <p:ph idx="1"/>
          </p:nvPr>
        </p:nvSpPr>
        <p:spPr/>
        <p:txBody>
          <a:bodyPr vert="horz" lIns="0" tIns="0" rIns="0" bIns="0" rtlCol="0" anchor="t">
            <a:noAutofit/>
          </a:bodyPr>
          <a:lstStyle/>
          <a:p>
            <a:r>
              <a:rPr lang="en-US" sz="1800" dirty="0"/>
              <a:t>The novel coronavirus SARS-CoV-2 (Severe Acute Respiratory Syndrome Coronavirus 2) is the causative agent of </a:t>
            </a:r>
            <a:r>
              <a:rPr lang="en-US" sz="1800" dirty="0">
                <a:ea typeface="+mn-lt"/>
                <a:cs typeface="+mn-lt"/>
              </a:rPr>
              <a:t>COVID-19,</a:t>
            </a:r>
            <a:r>
              <a:rPr lang="en-US" sz="1800" dirty="0"/>
              <a:t> a new coronavirus disease first reported in December 2019</a:t>
            </a:r>
            <a:r>
              <a:rPr lang="en-US" sz="1800" baseline="30000" dirty="0"/>
              <a:t>1</a:t>
            </a:r>
          </a:p>
          <a:p>
            <a:pPr lvl="1"/>
            <a:r>
              <a:rPr lang="en-US" sz="1600" dirty="0"/>
              <a:t>SARS-CoV-2 was first isolated from 3 people with pneumonia on 31</a:t>
            </a:r>
            <a:r>
              <a:rPr lang="en-US" sz="1600" baseline="30000" dirty="0"/>
              <a:t>st</a:t>
            </a:r>
            <a:r>
              <a:rPr lang="en-US" sz="1600" dirty="0"/>
              <a:t> December 2019, connected to the cluster of acute respiratory illness cases first reported in Wuhan, Hubei Province, China</a:t>
            </a:r>
            <a:r>
              <a:rPr lang="en-US" sz="1600" baseline="30000" dirty="0"/>
              <a:t>3</a:t>
            </a:r>
            <a:endParaRPr lang="en-US" sz="1600" baseline="30000" dirty="0">
              <a:cs typeface="Arial"/>
            </a:endParaRPr>
          </a:p>
          <a:p>
            <a:pPr lvl="1"/>
            <a:r>
              <a:rPr lang="en-US" sz="1600" dirty="0">
                <a:cs typeface="Arial"/>
              </a:rPr>
              <a:t>WHO declared on March 11, 2020 COVID-19 as a global pandemic</a:t>
            </a:r>
            <a:r>
              <a:rPr lang="en-US" sz="1600" baseline="30000" dirty="0">
                <a:cs typeface="Arial"/>
              </a:rPr>
              <a:t>2</a:t>
            </a:r>
          </a:p>
          <a:p>
            <a:pPr marL="0" indent="0">
              <a:buNone/>
            </a:pPr>
            <a:endParaRPr lang="en-US" sz="1800" baseline="30000" dirty="0"/>
          </a:p>
          <a:p>
            <a:r>
              <a:rPr lang="en-US" sz="1800" dirty="0"/>
              <a:t>SARS-CoV-2 is a single stranded positive-sense enveloped RNA virus belonging to the beta-coronavirus family (</a:t>
            </a:r>
            <a:r>
              <a:rPr lang="en-US" sz="1800" dirty="0" err="1"/>
              <a:t>CoVs</a:t>
            </a:r>
            <a:r>
              <a:rPr lang="en-US" sz="1800" dirty="0"/>
              <a:t>), postulated to have originated in bats</a:t>
            </a:r>
            <a:r>
              <a:rPr lang="en-US" sz="1800" baseline="30000" dirty="0"/>
              <a:t>3, 4, 5</a:t>
            </a:r>
          </a:p>
          <a:p>
            <a:pPr lvl="1"/>
            <a:r>
              <a:rPr lang="en-US" sz="1600" dirty="0">
                <a:cs typeface="Arial"/>
              </a:rPr>
              <a:t>Emerging pathogenic </a:t>
            </a:r>
            <a:r>
              <a:rPr lang="en-US" sz="1600" dirty="0" err="1">
                <a:cs typeface="Arial"/>
              </a:rPr>
              <a:t>CoVs</a:t>
            </a:r>
            <a:r>
              <a:rPr lang="en-US" sz="1600" dirty="0">
                <a:cs typeface="Arial"/>
              </a:rPr>
              <a:t> include: SARS-</a:t>
            </a:r>
            <a:r>
              <a:rPr lang="en-US" sz="1600" dirty="0" err="1">
                <a:cs typeface="Arial"/>
              </a:rPr>
              <a:t>CoV</a:t>
            </a:r>
            <a:r>
              <a:rPr lang="en-US" sz="1600" dirty="0">
                <a:cs typeface="Arial"/>
              </a:rPr>
              <a:t> (SARS), MERS-</a:t>
            </a:r>
            <a:r>
              <a:rPr lang="en-US" sz="1600" dirty="0" err="1">
                <a:cs typeface="Arial"/>
              </a:rPr>
              <a:t>CoV</a:t>
            </a:r>
            <a:r>
              <a:rPr lang="en-US" sz="1600" dirty="0">
                <a:cs typeface="Arial"/>
              </a:rPr>
              <a:t> (MERS), and SARS-CoV-2 (COVID-19)</a:t>
            </a:r>
            <a:endParaRPr lang="en-GB" sz="1600" dirty="0">
              <a:cs typeface="Arial"/>
            </a:endParaRPr>
          </a:p>
          <a:p>
            <a:pPr lvl="1"/>
            <a:r>
              <a:rPr lang="en-GB" sz="1600" dirty="0">
                <a:cs typeface="Arial"/>
              </a:rPr>
              <a:t>SARS-CoV-2 and SARS-</a:t>
            </a:r>
            <a:r>
              <a:rPr lang="en-GB" sz="1600" dirty="0" err="1">
                <a:cs typeface="Arial"/>
              </a:rPr>
              <a:t>CoV</a:t>
            </a:r>
            <a:r>
              <a:rPr lang="en-GB" sz="1600" dirty="0">
                <a:cs typeface="Arial"/>
              </a:rPr>
              <a:t>, share 82% sequence identity at their genomic RNA level and share 96% identity of their RNA-dependent RNA polymerase sequence at the amino acid level</a:t>
            </a:r>
            <a:r>
              <a:rPr lang="en-GB" sz="1600" baseline="30000" dirty="0">
                <a:cs typeface="Arial"/>
              </a:rPr>
              <a:t>5,6 </a:t>
            </a:r>
          </a:p>
          <a:p>
            <a:pPr marL="274320" lvl="1" indent="0">
              <a:buNone/>
            </a:pPr>
            <a:endParaRPr lang="en-GB" sz="1600" baseline="30000" dirty="0">
              <a:cs typeface="Arial"/>
            </a:endParaRPr>
          </a:p>
          <a:p>
            <a:r>
              <a:rPr lang="en-US" sz="1800" dirty="0"/>
              <a:t>Viral transmission appears to be mainly through person-to-person inhalation of respiratory droplets produced by coughing </a:t>
            </a:r>
            <a:r>
              <a:rPr lang="en-US" sz="1800" dirty="0">
                <a:cs typeface="Arial"/>
              </a:rPr>
              <a:t>or sneezing by infected persons</a:t>
            </a:r>
            <a:r>
              <a:rPr lang="en-US" sz="1800" baseline="30000" dirty="0">
                <a:cs typeface="Arial"/>
              </a:rPr>
              <a:t>1</a:t>
            </a:r>
          </a:p>
          <a:p>
            <a:endParaRPr lang="en-US" sz="1800" baseline="30000" dirty="0"/>
          </a:p>
          <a:p>
            <a:endParaRPr lang="en-US" sz="1800" dirty="0">
              <a:cs typeface="Arial"/>
            </a:endParaRPr>
          </a:p>
          <a:p>
            <a:endParaRPr lang="en-US" sz="1800" dirty="0"/>
          </a:p>
          <a:p>
            <a:endParaRPr lang="en-US" sz="1800" dirty="0">
              <a:cs typeface="Arial"/>
            </a:endParaRPr>
          </a:p>
        </p:txBody>
      </p:sp>
      <p:sp>
        <p:nvSpPr>
          <p:cNvPr id="4" name="Text Placeholder 5">
            <a:extLst>
              <a:ext uri="{FF2B5EF4-FFF2-40B4-BE49-F238E27FC236}">
                <a16:creationId xmlns:a16="http://schemas.microsoft.com/office/drawing/2014/main" id="{BF54D21D-FA32-4C47-B23E-440A3CB39910}"/>
              </a:ext>
            </a:extLst>
          </p:cNvPr>
          <p:cNvSpPr txBox="1">
            <a:spLocks/>
          </p:cNvSpPr>
          <p:nvPr/>
        </p:nvSpPr>
        <p:spPr>
          <a:xfrm>
            <a:off x="354144" y="5827391"/>
            <a:ext cx="10274744" cy="398781"/>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200"/>
              </a:spcBef>
              <a:buClr>
                <a:schemeClr val="bg2">
                  <a:lumMod val="75000"/>
                </a:schemeClr>
              </a:buClr>
              <a:buSzPct val="90000"/>
              <a:buFont typeface="Wingdings" panose="05000000000000000000" pitchFamily="2" charset="2"/>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bg2">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9pPr>
          </a:lstStyle>
          <a:p>
            <a:pPr marL="396875" marR="0" lvl="1" indent="-123825" algn="l" defTabSz="914377" rtl="0" eaLnBrk="1" fontAlgn="auto" latinLnBrk="0" hangingPunct="1">
              <a:lnSpc>
                <a:spcPct val="100000"/>
              </a:lnSpc>
              <a:spcBef>
                <a:spcPts val="0"/>
              </a:spcBef>
              <a:spcAft>
                <a:spcPts val="0"/>
              </a:spcAft>
              <a:buClrTx/>
              <a:buSzPct val="90000"/>
              <a:buFont typeface="Arial" panose="020B0604020202020204" pitchFamily="34" charset="0"/>
              <a:buAutoNum type="arabicPeriod"/>
              <a:tabLst/>
              <a:defRPr/>
            </a:pPr>
            <a:r>
              <a:rPr kumimoji="0" lang="en-US" sz="800" b="0" i="0" u="none" strike="noStrike" kern="1200" cap="none" spc="0" normalizeH="0" baseline="0" noProof="0" dirty="0">
                <a:ln>
                  <a:noFill/>
                </a:ln>
                <a:solidFill>
                  <a:prstClr val="black"/>
                </a:solidFill>
                <a:effectLst/>
                <a:uLnTx/>
                <a:uFillTx/>
                <a:latin typeface="Arial"/>
                <a:ea typeface="+mn-ea"/>
                <a:cs typeface="+mn-cs"/>
              </a:rPr>
              <a:t>Centers for Disease Prevention and Control (CDC). </a:t>
            </a:r>
            <a:r>
              <a:rPr kumimoji="0" lang="en-US" sz="800" b="0" i="0" u="none" strike="noStrike" kern="1200" cap="none" spc="0" normalizeH="0" baseline="0" noProof="0" dirty="0">
                <a:ln>
                  <a:noFill/>
                </a:ln>
                <a:solidFill>
                  <a:prstClr val="black"/>
                </a:solidFill>
                <a:effectLst/>
                <a:uLnTx/>
                <a:uFillTx/>
                <a:latin typeface="Arial"/>
                <a:ea typeface="+mn-ea"/>
                <a:cs typeface="+mn-cs"/>
                <a:hlinkClick r:id="rId3"/>
              </a:rPr>
              <a:t>https://www.cdc.gov/coronavirus/2019-ncov/about/grows-virus-cell-culture.html</a:t>
            </a:r>
            <a:r>
              <a:rPr kumimoji="0" lang="en-US" sz="800" b="0" i="0" u="none" strike="noStrike" kern="1200" cap="none" spc="0" normalizeH="0" baseline="0" noProof="0" dirty="0">
                <a:ln>
                  <a:noFill/>
                </a:ln>
                <a:solidFill>
                  <a:prstClr val="black"/>
                </a:solidFill>
                <a:effectLst/>
                <a:uLnTx/>
                <a:uFillTx/>
                <a:latin typeface="Arial"/>
                <a:ea typeface="+mn-ea"/>
                <a:cs typeface="+mn-cs"/>
              </a:rPr>
              <a:t> (Accessed 22 April 2020) </a:t>
            </a:r>
          </a:p>
          <a:p>
            <a:pPr marL="396875" marR="0" lvl="1" indent="-123825" algn="l" defTabSz="914377" rtl="0" eaLnBrk="1" fontAlgn="auto" latinLnBrk="0" hangingPunct="1">
              <a:lnSpc>
                <a:spcPct val="100000"/>
              </a:lnSpc>
              <a:spcBef>
                <a:spcPts val="0"/>
              </a:spcBef>
              <a:spcAft>
                <a:spcPts val="0"/>
              </a:spcAft>
              <a:buClrTx/>
              <a:buSzPct val="90000"/>
              <a:buFont typeface="Arial" panose="020B0604020202020204" pitchFamily="34" charset="0"/>
              <a:buAutoNum type="arabicPeriod"/>
              <a:tabLst/>
              <a:defRPr/>
            </a:pPr>
            <a:r>
              <a:rPr kumimoji="0" lang="en-US" sz="800" b="0" i="0" u="none" strike="noStrike" kern="1200" cap="none" spc="0" normalizeH="0" baseline="0" noProof="0" dirty="0">
                <a:ln>
                  <a:noFill/>
                </a:ln>
                <a:solidFill>
                  <a:prstClr val="black"/>
                </a:solidFill>
                <a:effectLst/>
                <a:uLnTx/>
                <a:uFillTx/>
                <a:latin typeface="Arial"/>
                <a:ea typeface="+mn-ea"/>
                <a:cs typeface="+mn-cs"/>
              </a:rPr>
              <a:t>WHO Director General Speech, March 11, 2020</a:t>
            </a:r>
            <a:endParaRPr kumimoji="0" lang="en-US" sz="800" b="0" i="0" u="none" strike="noStrike" kern="1200" cap="none" spc="0" normalizeH="0" baseline="0" noProof="0" dirty="0">
              <a:ln>
                <a:noFill/>
              </a:ln>
              <a:solidFill>
                <a:prstClr val="black"/>
              </a:solidFill>
              <a:effectLst/>
              <a:uLnTx/>
              <a:uFillTx/>
              <a:latin typeface="Arial"/>
              <a:ea typeface="+mn-ea"/>
              <a:cs typeface="Arial"/>
            </a:endParaRPr>
          </a:p>
          <a:p>
            <a:pPr marL="396875" marR="0" lvl="1" indent="-123825" algn="l" defTabSz="914377" rtl="0" eaLnBrk="1" fontAlgn="auto" latinLnBrk="0" hangingPunct="1">
              <a:lnSpc>
                <a:spcPct val="100000"/>
              </a:lnSpc>
              <a:spcBef>
                <a:spcPts val="0"/>
              </a:spcBef>
              <a:spcAft>
                <a:spcPts val="0"/>
              </a:spcAft>
              <a:buClrTx/>
              <a:buSzPct val="90000"/>
              <a:buFont typeface="Arial" panose="020B0604020202020204" pitchFamily="34" charset="0"/>
              <a:buAutoNum type="arabicPeriod"/>
              <a:tabLst/>
              <a:defRPr/>
            </a:pPr>
            <a:r>
              <a:rPr kumimoji="0" lang="en-US" sz="800" b="0" i="0" u="none" strike="noStrike" kern="1200" cap="none" spc="0" normalizeH="0" baseline="0" noProof="0" dirty="0">
                <a:ln>
                  <a:noFill/>
                </a:ln>
                <a:solidFill>
                  <a:prstClr val="black"/>
                </a:solidFill>
                <a:effectLst/>
                <a:uLnTx/>
                <a:uFillTx/>
                <a:latin typeface="Arial"/>
                <a:ea typeface="+mn-ea"/>
                <a:cs typeface="+mn-cs"/>
              </a:rPr>
              <a:t>Zhu, Na; et al.  </a:t>
            </a:r>
            <a:r>
              <a:rPr kumimoji="0" lang="en-US" sz="800" b="0" i="1" u="none" strike="noStrike" kern="1200" cap="none" spc="0" normalizeH="0" baseline="0" noProof="0" dirty="0">
                <a:ln>
                  <a:noFill/>
                </a:ln>
                <a:solidFill>
                  <a:prstClr val="black"/>
                </a:solidFill>
                <a:effectLst/>
                <a:uLnTx/>
                <a:uFillTx/>
                <a:latin typeface="Arial"/>
                <a:ea typeface="+mn-ea"/>
                <a:cs typeface="+mn-cs"/>
              </a:rPr>
              <a:t>New England Journal of Medicine</a:t>
            </a:r>
            <a:r>
              <a:rPr kumimoji="0" lang="en-US" sz="800" b="0" i="0" u="none" strike="noStrike" kern="1200" cap="none" spc="0" normalizeH="0" baseline="0" noProof="0" dirty="0">
                <a:ln>
                  <a:noFill/>
                </a:ln>
                <a:solidFill>
                  <a:prstClr val="black"/>
                </a:solidFill>
                <a:effectLst/>
                <a:uLnTx/>
                <a:uFillTx/>
                <a:latin typeface="Arial"/>
                <a:ea typeface="+mn-ea"/>
                <a:cs typeface="+mn-cs"/>
              </a:rPr>
              <a:t>. United States. 382 (8): 727–733. doi:10.1056/NEJMoa2001017. </a:t>
            </a:r>
            <a:endParaRPr kumimoji="0" lang="en-US" sz="800" b="0" i="0" u="none" strike="noStrike" kern="1200" cap="none" spc="0" normalizeH="0" baseline="0" noProof="0" dirty="0">
              <a:ln>
                <a:noFill/>
              </a:ln>
              <a:solidFill>
                <a:prstClr val="black"/>
              </a:solidFill>
              <a:effectLst/>
              <a:uLnTx/>
              <a:uFillTx/>
              <a:latin typeface="Arial"/>
              <a:ea typeface="+mn-ea"/>
              <a:cs typeface="Arial"/>
            </a:endParaRPr>
          </a:p>
          <a:p>
            <a:pPr marL="396875" marR="0" lvl="1" indent="-123825" algn="l" defTabSz="914377" rtl="0" eaLnBrk="1" fontAlgn="auto" latinLnBrk="0" hangingPunct="1">
              <a:lnSpc>
                <a:spcPct val="100000"/>
              </a:lnSpc>
              <a:spcBef>
                <a:spcPts val="0"/>
              </a:spcBef>
              <a:spcAft>
                <a:spcPts val="0"/>
              </a:spcAft>
              <a:buClrTx/>
              <a:buSzPct val="90000"/>
              <a:buFont typeface="Arial" panose="020B0604020202020204" pitchFamily="34" charset="0"/>
              <a:buAutoNum type="arabicPeriod"/>
              <a:tabLst/>
              <a:defRPr/>
            </a:pPr>
            <a:r>
              <a:rPr kumimoji="0" lang="en-US" sz="800" b="0" i="0" u="none" strike="noStrike" kern="1200" cap="none" spc="0" normalizeH="0" baseline="0" noProof="0" dirty="0">
                <a:ln>
                  <a:noFill/>
                </a:ln>
                <a:solidFill>
                  <a:prstClr val="black"/>
                </a:solidFill>
                <a:effectLst/>
                <a:uLnTx/>
                <a:uFillTx/>
                <a:latin typeface="Arial"/>
                <a:ea typeface="+mn-lt"/>
                <a:cs typeface="Arial"/>
              </a:rPr>
              <a:t>Zhou et al </a:t>
            </a:r>
            <a:r>
              <a:rPr kumimoji="0" lang="en-US" sz="800" b="0" i="1" u="none" strike="noStrike" kern="1200" cap="none" spc="0" normalizeH="0" baseline="0" noProof="0" dirty="0">
                <a:ln>
                  <a:noFill/>
                </a:ln>
                <a:solidFill>
                  <a:prstClr val="black"/>
                </a:solidFill>
                <a:effectLst/>
                <a:uLnTx/>
                <a:uFillTx/>
                <a:latin typeface="Arial"/>
                <a:ea typeface="+mn-lt"/>
                <a:cs typeface="Arial"/>
              </a:rPr>
              <a:t>Nature</a:t>
            </a:r>
            <a:r>
              <a:rPr kumimoji="0" lang="en-US" sz="800" b="0" i="0" u="none" strike="noStrike" kern="1200" cap="none" spc="0" normalizeH="0" baseline="0" noProof="0" dirty="0">
                <a:ln>
                  <a:noFill/>
                </a:ln>
                <a:solidFill>
                  <a:prstClr val="black"/>
                </a:solidFill>
                <a:effectLst/>
                <a:uLnTx/>
                <a:uFillTx/>
                <a:latin typeface="Arial"/>
                <a:ea typeface="+mn-lt"/>
                <a:cs typeface="Arial"/>
              </a:rPr>
              <a:t> Feb 3, 2020</a:t>
            </a:r>
          </a:p>
          <a:p>
            <a:pPr marL="396875" marR="0" lvl="1" indent="-123825" algn="l" defTabSz="914377" rtl="0" eaLnBrk="1" fontAlgn="auto" latinLnBrk="0" hangingPunct="1">
              <a:lnSpc>
                <a:spcPct val="100000"/>
              </a:lnSpc>
              <a:spcBef>
                <a:spcPts val="0"/>
              </a:spcBef>
              <a:spcAft>
                <a:spcPts val="0"/>
              </a:spcAft>
              <a:buClrTx/>
              <a:buSzPct val="90000"/>
              <a:buFont typeface="Arial" panose="020B0604020202020204" pitchFamily="34" charset="0"/>
              <a:buAutoNum type="arabicPeriod"/>
              <a:tabLst/>
              <a:defRPr/>
            </a:pPr>
            <a:r>
              <a:rPr kumimoji="0" lang="en-GB" sz="800" b="0" i="0" u="none" strike="noStrike" kern="1200" cap="none" spc="0" normalizeH="0" baseline="0" noProof="0" dirty="0">
                <a:ln>
                  <a:noFill/>
                </a:ln>
                <a:solidFill>
                  <a:prstClr val="black"/>
                </a:solidFill>
                <a:effectLst/>
                <a:uLnTx/>
                <a:uFillTx/>
                <a:latin typeface="Arial"/>
                <a:ea typeface="+mn-lt"/>
                <a:cs typeface="Arial"/>
              </a:rPr>
              <a:t>Lu et al. Lancet 2020</a:t>
            </a:r>
            <a:endParaRPr kumimoji="0" lang="en-US" sz="800" b="0" i="0" u="none" strike="noStrike" kern="1200" cap="none" spc="0" normalizeH="0" baseline="0" noProof="0" dirty="0">
              <a:ln>
                <a:noFill/>
              </a:ln>
              <a:solidFill>
                <a:prstClr val="black"/>
              </a:solidFill>
              <a:effectLst/>
              <a:uLnTx/>
              <a:uFillTx/>
              <a:latin typeface="Arial"/>
              <a:ea typeface="+mn-lt"/>
              <a:cs typeface="Arial"/>
            </a:endParaRPr>
          </a:p>
          <a:p>
            <a:pPr marL="396875" marR="0" lvl="1" indent="-123825" algn="l" defTabSz="914377" rtl="0" eaLnBrk="1" fontAlgn="auto" latinLnBrk="0" hangingPunct="1">
              <a:lnSpc>
                <a:spcPct val="100000"/>
              </a:lnSpc>
              <a:spcBef>
                <a:spcPts val="0"/>
              </a:spcBef>
              <a:spcAft>
                <a:spcPts val="0"/>
              </a:spcAft>
              <a:buClrTx/>
              <a:buSzPct val="90000"/>
              <a:buFont typeface="Arial" panose="020B0604020202020204" pitchFamily="34" charset="0"/>
              <a:buAutoNum type="arabicPeriod"/>
              <a:tabLst/>
              <a:defRPr/>
            </a:pPr>
            <a:r>
              <a:rPr kumimoji="0" lang="en-US" sz="800" b="0" i="0" u="none" strike="noStrike" kern="1200" cap="none" spc="0" normalizeH="0" baseline="0" noProof="0" dirty="0">
                <a:ln>
                  <a:noFill/>
                </a:ln>
                <a:solidFill>
                  <a:prstClr val="black"/>
                </a:solidFill>
                <a:effectLst/>
                <a:uLnTx/>
                <a:uFillTx/>
                <a:latin typeface="Arial"/>
                <a:ea typeface="+mn-lt"/>
                <a:cs typeface="Arial"/>
              </a:rPr>
              <a:t>Morse et al, </a:t>
            </a:r>
            <a:r>
              <a:rPr kumimoji="0" lang="en-US" sz="800" b="0" i="1" u="none" strike="noStrike" kern="1200" cap="none" spc="0" normalizeH="0" baseline="0" noProof="0" dirty="0" err="1">
                <a:ln>
                  <a:noFill/>
                </a:ln>
                <a:solidFill>
                  <a:prstClr val="black"/>
                </a:solidFill>
                <a:effectLst/>
                <a:uLnTx/>
                <a:uFillTx/>
                <a:latin typeface="Arial"/>
                <a:ea typeface="+mn-lt"/>
                <a:cs typeface="Arial"/>
              </a:rPr>
              <a:t>Chembiochem</a:t>
            </a:r>
            <a:r>
              <a:rPr kumimoji="0" lang="en-US" sz="800" b="0" i="0" u="none" strike="noStrike" kern="1200" cap="none" spc="0" normalizeH="0" baseline="0" noProof="0" dirty="0">
                <a:ln>
                  <a:noFill/>
                </a:ln>
                <a:solidFill>
                  <a:prstClr val="black"/>
                </a:solidFill>
                <a:effectLst/>
                <a:uLnTx/>
                <a:uFillTx/>
                <a:latin typeface="Arial"/>
                <a:ea typeface="+mn-lt"/>
                <a:cs typeface="Arial"/>
              </a:rPr>
              <a:t> 2020</a:t>
            </a:r>
          </a:p>
          <a:p>
            <a:pPr marL="396875" marR="0" lvl="1" indent="-123825" algn="l" defTabSz="914377" rtl="0" eaLnBrk="1" fontAlgn="auto" latinLnBrk="0" hangingPunct="1">
              <a:lnSpc>
                <a:spcPct val="100000"/>
              </a:lnSpc>
              <a:spcBef>
                <a:spcPts val="0"/>
              </a:spcBef>
              <a:spcAft>
                <a:spcPts val="0"/>
              </a:spcAft>
              <a:buClrTx/>
              <a:buSzPct val="90000"/>
              <a:buFont typeface="Arial" panose="020B0604020202020204" pitchFamily="34" charset="0"/>
              <a:buAutoNum type="arabicPeriod"/>
              <a:tabLst/>
              <a:defRPr/>
            </a:pPr>
            <a:r>
              <a:rPr kumimoji="0" lang="en-US" sz="800" b="0" i="0" u="none" strike="noStrike" kern="1200" cap="none" spc="0" normalizeH="0" baseline="0" noProof="0" dirty="0">
                <a:ln>
                  <a:noFill/>
                </a:ln>
                <a:solidFill>
                  <a:prstClr val="black"/>
                </a:solidFill>
                <a:effectLst/>
                <a:uLnTx/>
                <a:uFillTx/>
                <a:latin typeface="Arial"/>
                <a:ea typeface="+mn-lt"/>
                <a:cs typeface="Arial"/>
              </a:rPr>
              <a:t>Wang et al. Lancet 2020</a:t>
            </a:r>
            <a:endParaRPr kumimoji="0" lang="en-US" sz="800" b="0" i="0" u="none" strike="noStrike" kern="1200" cap="none" spc="0" normalizeH="0" baseline="0" noProof="0" dirty="0">
              <a:ln>
                <a:noFill/>
              </a:ln>
              <a:solidFill>
                <a:prstClr val="black"/>
              </a:solidFill>
              <a:effectLst/>
              <a:uLnTx/>
              <a:uFillTx/>
              <a:latin typeface="Arial"/>
              <a:ea typeface="+mn-ea"/>
              <a:cs typeface="+mn-cs"/>
            </a:endParaRPr>
          </a:p>
          <a:p>
            <a:pPr marL="273685" marR="0" lvl="1" indent="0" algn="l" defTabSz="914377" rtl="0" eaLnBrk="1" fontAlgn="auto" latinLnBrk="0" hangingPunct="1">
              <a:lnSpc>
                <a:spcPct val="90000"/>
              </a:lnSpc>
              <a:spcBef>
                <a:spcPts val="800"/>
              </a:spcBef>
              <a:spcAft>
                <a:spcPts val="0"/>
              </a:spcAft>
              <a:buClr>
                <a:srgbClr val="E2E2E2">
                  <a:lumMod val="75000"/>
                </a:srgbClr>
              </a:buClr>
              <a:buSzPct val="90000"/>
              <a:buFont typeface="Arial" panose="020B0604020202020204" pitchFamily="34" charset="0"/>
              <a:buNone/>
              <a:tabLst/>
              <a:defRPr/>
            </a:pPr>
            <a:br>
              <a:rPr kumimoji="0" lang="en-US" sz="1200" b="0" i="0" u="none" strike="noStrike" kern="1200" cap="none" spc="0" normalizeH="0" baseline="0" noProof="0" dirty="0">
                <a:ln>
                  <a:noFill/>
                </a:ln>
                <a:solidFill>
                  <a:prstClr val="black"/>
                </a:solidFill>
                <a:effectLst/>
                <a:uLnTx/>
                <a:uFillTx/>
                <a:latin typeface="Arial"/>
                <a:ea typeface="+mn-ea"/>
                <a:cs typeface="+mn-cs"/>
              </a:rPr>
            </a:b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3806510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Content Placeholder 2">
            <a:extLst>
              <a:ext uri="{FF2B5EF4-FFF2-40B4-BE49-F238E27FC236}">
                <a16:creationId xmlns:a16="http://schemas.microsoft.com/office/drawing/2014/main" id="{C23790D3-2484-4315-806F-4D3CB2C45022}"/>
              </a:ext>
            </a:extLst>
          </p:cNvPr>
          <p:cNvSpPr>
            <a:spLocks noGrp="1"/>
          </p:cNvSpPr>
          <p:nvPr>
            <p:ph idx="1"/>
          </p:nvPr>
        </p:nvSpPr>
        <p:spPr>
          <a:xfrm>
            <a:off x="532261" y="1418875"/>
            <a:ext cx="11472695" cy="4781757"/>
          </a:xfrm>
        </p:spPr>
        <p:txBody>
          <a:bodyPr vert="horz" lIns="0" tIns="0" rIns="0" bIns="0" rtlCol="0" anchor="t">
            <a:noAutofit/>
          </a:bodyPr>
          <a:lstStyle/>
          <a:p>
            <a:pPr marL="227965" indent="-227965">
              <a:spcBef>
                <a:spcPts val="0"/>
              </a:spcBef>
            </a:pPr>
            <a:endParaRPr lang="en-US" sz="1800" dirty="0">
              <a:solidFill>
                <a:prstClr val="black"/>
              </a:solidFill>
              <a:cs typeface="Arial"/>
            </a:endParaRPr>
          </a:p>
          <a:p>
            <a:pPr marL="227965" indent="-227965">
              <a:spcBef>
                <a:spcPts val="0"/>
              </a:spcBef>
            </a:pPr>
            <a:r>
              <a:rPr lang="en-US" sz="1800" dirty="0"/>
              <a:t>Remdesivir is a nucleoside ribonucleic acid (RNA) polymerase inhibitor</a:t>
            </a:r>
            <a:r>
              <a:rPr lang="en-US" sz="1800" baseline="30000" dirty="0"/>
              <a:t>1</a:t>
            </a:r>
            <a:endParaRPr lang="en-US" sz="1800" dirty="0"/>
          </a:p>
          <a:p>
            <a:pPr marL="502278" lvl="1" indent="-227965">
              <a:spcBef>
                <a:spcPts val="0"/>
              </a:spcBef>
            </a:pPr>
            <a:r>
              <a:rPr lang="en-US" dirty="0"/>
              <a:t>RDV (nucleotide prodrug) intracellularly undergoes rapid conversion to the pharmacologically active nucleoside triphosphate (RDV-TP), GS-443902</a:t>
            </a:r>
            <a:r>
              <a:rPr lang="en-US" baseline="30000" dirty="0"/>
              <a:t>2</a:t>
            </a:r>
          </a:p>
          <a:p>
            <a:pPr marL="227965" indent="-227965">
              <a:spcBef>
                <a:spcPts val="0"/>
              </a:spcBef>
            </a:pPr>
            <a:endParaRPr lang="en-GB" sz="1800" baseline="30000" dirty="0"/>
          </a:p>
          <a:p>
            <a:pPr marL="227965" indent="-227965">
              <a:spcBef>
                <a:spcPts val="0"/>
              </a:spcBef>
            </a:pPr>
            <a:endParaRPr lang="en-US" sz="1800" baseline="30000" dirty="0"/>
          </a:p>
          <a:p>
            <a:pPr marL="227965" indent="-227965">
              <a:lnSpc>
                <a:spcPct val="100000"/>
              </a:lnSpc>
              <a:spcAft>
                <a:spcPts val="600"/>
              </a:spcAft>
            </a:pPr>
            <a:r>
              <a:rPr lang="en-US" altLang="en-US" sz="1800" dirty="0"/>
              <a:t>RDV-TP is efficiently incorporated into the nascent RNA chain by viral RNA-dependent RNA polymerase (</a:t>
            </a:r>
            <a:r>
              <a:rPr lang="en-US" altLang="en-US" sz="1800" dirty="0" err="1"/>
              <a:t>RdRp</a:t>
            </a:r>
            <a:r>
              <a:rPr lang="en-US" altLang="en-US" sz="1800" dirty="0"/>
              <a:t>) resulting in delayed RNA chain termination during viral replication</a:t>
            </a:r>
            <a:r>
              <a:rPr lang="en-US" altLang="en-US" sz="1800" baseline="30000" dirty="0"/>
              <a:t>3</a:t>
            </a:r>
            <a:r>
              <a:rPr lang="en-US" altLang="en-US" sz="1800" dirty="0"/>
              <a:t> </a:t>
            </a:r>
            <a:endParaRPr lang="en-US" altLang="en-US" sz="1800" dirty="0">
              <a:cs typeface="Arial"/>
            </a:endParaRPr>
          </a:p>
          <a:p>
            <a:pPr marL="501650" lvl="1" indent="-227965">
              <a:lnSpc>
                <a:spcPct val="100000"/>
              </a:lnSpc>
              <a:spcAft>
                <a:spcPts val="600"/>
              </a:spcAft>
            </a:pPr>
            <a:r>
              <a:rPr lang="en-US" sz="1600" dirty="0"/>
              <a:t>RDV-TP may be incorporated multiple times before causing chain termination</a:t>
            </a:r>
            <a:endParaRPr lang="en-US" sz="1600" dirty="0">
              <a:cs typeface="Arial"/>
            </a:endParaRPr>
          </a:p>
          <a:p>
            <a:pPr marL="502285" lvl="1" indent="-227965">
              <a:lnSpc>
                <a:spcPct val="100000"/>
              </a:lnSpc>
              <a:spcBef>
                <a:spcPts val="600"/>
              </a:spcBef>
              <a:spcAft>
                <a:spcPts val="600"/>
              </a:spcAft>
            </a:pPr>
            <a:r>
              <a:rPr lang="en-US" altLang="en-US" sz="1600" dirty="0">
                <a:cs typeface="Arial"/>
              </a:rPr>
              <a:t>RDV-TP produces inhibition of viral replication despite presence of viral proofreading exoribonuclease</a:t>
            </a:r>
            <a:r>
              <a:rPr lang="en-US" altLang="en-US" sz="1600" baseline="30000" dirty="0">
                <a:cs typeface="Arial"/>
              </a:rPr>
              <a:t>4</a:t>
            </a:r>
            <a:r>
              <a:rPr lang="en-US" altLang="en-US" sz="1600" dirty="0">
                <a:cs typeface="Arial"/>
              </a:rPr>
              <a:t> </a:t>
            </a:r>
          </a:p>
          <a:p>
            <a:pPr marL="0" indent="0">
              <a:lnSpc>
                <a:spcPct val="100000"/>
              </a:lnSpc>
              <a:spcBef>
                <a:spcPts val="600"/>
              </a:spcBef>
              <a:spcAft>
                <a:spcPts val="600"/>
              </a:spcAft>
              <a:buNone/>
            </a:pPr>
            <a:endParaRPr lang="en-US" altLang="en-US" sz="2000" dirty="0">
              <a:cs typeface="Arial"/>
            </a:endParaRPr>
          </a:p>
        </p:txBody>
      </p:sp>
      <p:sp>
        <p:nvSpPr>
          <p:cNvPr id="10242" name="Title 1">
            <a:extLst>
              <a:ext uri="{FF2B5EF4-FFF2-40B4-BE49-F238E27FC236}">
                <a16:creationId xmlns:a16="http://schemas.microsoft.com/office/drawing/2014/main" id="{0C61DB2C-BD68-4D5D-9625-25EEA2AFFD0D}"/>
              </a:ext>
            </a:extLst>
          </p:cNvPr>
          <p:cNvSpPr>
            <a:spLocks noGrp="1"/>
          </p:cNvSpPr>
          <p:nvPr>
            <p:ph type="title"/>
          </p:nvPr>
        </p:nvSpPr>
        <p:spPr/>
        <p:txBody>
          <a:bodyPr/>
          <a:lstStyle/>
          <a:p>
            <a:pPr eaLnBrk="1" hangingPunct="1"/>
            <a:r>
              <a:rPr lang="en-US" altLang="en-US" dirty="0"/>
              <a:t>Remdesivir (RDV, GS-5734)</a:t>
            </a:r>
          </a:p>
        </p:txBody>
      </p:sp>
      <p:sp>
        <p:nvSpPr>
          <p:cNvPr id="14" name="Text Placeholder 4">
            <a:extLst>
              <a:ext uri="{FF2B5EF4-FFF2-40B4-BE49-F238E27FC236}">
                <a16:creationId xmlns:a16="http://schemas.microsoft.com/office/drawing/2014/main" id="{89BBAECB-13D8-4974-BC36-1DFE460FC12E}"/>
              </a:ext>
            </a:extLst>
          </p:cNvPr>
          <p:cNvSpPr txBox="1">
            <a:spLocks/>
          </p:cNvSpPr>
          <p:nvPr/>
        </p:nvSpPr>
        <p:spPr>
          <a:xfrm>
            <a:off x="526287" y="6122778"/>
            <a:ext cx="9042637" cy="556492"/>
          </a:xfrm>
          <a:prstGeom prst="rect">
            <a:avLst/>
          </a:prstGeom>
        </p:spPr>
        <p:txBody>
          <a:bodyPr anchor="t"/>
          <a:lstStyle>
            <a:lvl1pPr marL="228594" indent="-228594" algn="l" defTabSz="914377" rtl="0" eaLnBrk="1" latinLnBrk="0" hangingPunct="1">
              <a:lnSpc>
                <a:spcPct val="90000"/>
              </a:lnSpc>
              <a:spcBef>
                <a:spcPts val="1200"/>
              </a:spcBef>
              <a:buClr>
                <a:schemeClr val="bg2">
                  <a:lumMod val="75000"/>
                </a:schemeClr>
              </a:buClr>
              <a:buSzPct val="90000"/>
              <a:buFont typeface="Wingdings" panose="05000000000000000000" pitchFamily="2" charset="2"/>
              <a:buChar char="§"/>
              <a:defRPr sz="2000" kern="1200">
                <a:solidFill>
                  <a:schemeClr val="tx1"/>
                </a:solidFill>
                <a:latin typeface="+mn-lt"/>
                <a:ea typeface="+mn-ea"/>
                <a:cs typeface="+mn-cs"/>
              </a:defRPr>
            </a:lvl1pPr>
            <a:lvl2pPr marL="502907" indent="-228594" algn="l" defTabSz="914377" rtl="0" eaLnBrk="1" latinLnBrk="0" hangingPunct="1">
              <a:lnSpc>
                <a:spcPct val="90000"/>
              </a:lnSpc>
              <a:spcBef>
                <a:spcPts val="800"/>
              </a:spcBef>
              <a:buClr>
                <a:schemeClr val="bg2">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731502" indent="-182875" algn="l" defTabSz="914377"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600" kern="1200">
                <a:solidFill>
                  <a:schemeClr val="tx1"/>
                </a:solidFill>
                <a:latin typeface="+mn-lt"/>
                <a:ea typeface="+mn-ea"/>
                <a:cs typeface="+mn-cs"/>
              </a:defRPr>
            </a:lvl3pPr>
            <a:lvl4pPr marL="960096" indent="-182875" algn="l" defTabSz="914377"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4pPr>
            <a:lvl5pPr marL="1188690" indent="-182875" algn="l" defTabSz="914377"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5pPr>
            <a:lvl6pPr marL="1417285" indent="-182875" algn="l" defTabSz="914377"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6pPr>
            <a:lvl7pPr marL="1645879" indent="-182875" algn="l" defTabSz="914377"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7pPr>
            <a:lvl8pPr marL="1874473" indent="-182875" algn="l" defTabSz="914377"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8pPr>
            <a:lvl9pPr marL="2103067" indent="-182875" algn="l" defTabSz="914377"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9pPr>
          </a:lstStyle>
          <a:p>
            <a:pPr marL="112713" marR="0" lvl="0" indent="-112713" algn="l" defTabSz="914377" rtl="0" eaLnBrk="1" fontAlgn="auto" latinLnBrk="0" hangingPunct="1">
              <a:lnSpc>
                <a:spcPct val="100000"/>
              </a:lnSpc>
              <a:spcBef>
                <a:spcPts val="0"/>
              </a:spcBef>
              <a:spcAft>
                <a:spcPts val="0"/>
              </a:spcAft>
              <a:buClrTx/>
              <a:buSzPct val="100000"/>
              <a:buFont typeface="+mj-lt"/>
              <a:buAutoNum type="arabicPeriod"/>
              <a:tabLst/>
              <a:defRPr/>
            </a:pPr>
            <a:r>
              <a:rPr kumimoji="0" lang="en-US" sz="800" b="0" i="0" u="none" strike="noStrike" kern="1200" cap="none" spc="0" normalizeH="0" baseline="0" noProof="0" dirty="0">
                <a:ln>
                  <a:noFill/>
                </a:ln>
                <a:solidFill>
                  <a:prstClr val="black"/>
                </a:solidFill>
                <a:effectLst/>
                <a:uLnTx/>
                <a:uFillTx/>
                <a:latin typeface="Arial"/>
                <a:ea typeface="+mn-ea"/>
                <a:cs typeface="Arial"/>
              </a:rPr>
              <a:t>F</a:t>
            </a:r>
            <a:r>
              <a:rPr kumimoji="0" lang="en-US" sz="800" b="0" i="0" u="none" strike="noStrike" kern="1200" cap="none" spc="0" normalizeH="0" baseline="0" noProof="0" dirty="0">
                <a:ln>
                  <a:noFill/>
                </a:ln>
                <a:solidFill>
                  <a:prstClr val="black"/>
                </a:solidFill>
                <a:effectLst/>
                <a:uLnTx/>
                <a:uFillTx/>
                <a:latin typeface="Arial"/>
                <a:ea typeface="+mn-ea"/>
                <a:cs typeface="+mn-cs"/>
              </a:rPr>
              <a:t>ACT SHEET FOR HEALTH CARE PROVIDERS EMERGENCY USE AUTHORIZATION (EUA) OF REMDESIVIR (GS-5734™)]. Gilead Sciences Inc. 2020</a:t>
            </a:r>
          </a:p>
          <a:p>
            <a:pPr marL="112713" marR="0" lvl="0" indent="-112713" algn="l" defTabSz="914377" rtl="0" eaLnBrk="1" fontAlgn="auto" latinLnBrk="0" hangingPunct="1">
              <a:lnSpc>
                <a:spcPct val="100000"/>
              </a:lnSpc>
              <a:spcBef>
                <a:spcPts val="0"/>
              </a:spcBef>
              <a:spcAft>
                <a:spcPts val="0"/>
              </a:spcAft>
              <a:buClrTx/>
              <a:buSzPct val="100000"/>
              <a:buFont typeface="+mj-lt"/>
              <a:buAutoNum type="arabicPeriod"/>
              <a:tabLst/>
              <a:defRPr/>
            </a:pPr>
            <a:r>
              <a:rPr kumimoji="0" lang="en-US" altLang="en-US" sz="800" b="0" i="0" u="none" strike="noStrike" kern="1200" cap="none" spc="0" normalizeH="0" baseline="0" noProof="0" dirty="0">
                <a:ln>
                  <a:noFill/>
                </a:ln>
                <a:solidFill>
                  <a:prstClr val="black"/>
                </a:solidFill>
                <a:effectLst/>
                <a:uLnTx/>
                <a:uFillTx/>
                <a:latin typeface="Arial"/>
                <a:ea typeface="+mn-ea"/>
                <a:cs typeface="+mn-cs"/>
              </a:rPr>
              <a:t>W</a:t>
            </a:r>
            <a:r>
              <a:rPr kumimoji="0" lang="en-US" altLang="en-US" sz="800" b="0" i="0" u="none" strike="noStrike" kern="1200" cap="none" spc="0" normalizeH="0" baseline="0" noProof="0" dirty="0">
                <a:ln>
                  <a:noFill/>
                </a:ln>
                <a:solidFill>
                  <a:prstClr val="black"/>
                </a:solidFill>
                <a:effectLst/>
                <a:uLnTx/>
                <a:uFillTx/>
                <a:latin typeface="Arial"/>
                <a:ea typeface="+mn-lt"/>
                <a:cs typeface="Arial"/>
              </a:rPr>
              <a:t>arren TK, et al. Nature 2016;</a:t>
            </a:r>
            <a:r>
              <a:rPr kumimoji="0" lang="en-US" sz="800" b="0" i="0" u="none" strike="noStrike" kern="1200" cap="none" spc="0" normalizeH="0" baseline="0" noProof="0" dirty="0">
                <a:ln>
                  <a:noFill/>
                </a:ln>
                <a:solidFill>
                  <a:prstClr val="black"/>
                </a:solidFill>
                <a:effectLst/>
                <a:uLnTx/>
                <a:uFillTx/>
                <a:latin typeface="Arial"/>
                <a:ea typeface="+mn-lt"/>
                <a:cs typeface="Arial"/>
              </a:rPr>
              <a:t>531:381-5.</a:t>
            </a:r>
            <a:r>
              <a:rPr kumimoji="0" lang="en-US" altLang="en-US" sz="800" b="0" i="0" u="none" strike="noStrike" kern="1200" cap="none" spc="0" normalizeH="0" baseline="0" noProof="0" dirty="0">
                <a:ln>
                  <a:noFill/>
                </a:ln>
                <a:solidFill>
                  <a:prstClr val="black"/>
                </a:solidFill>
                <a:effectLst/>
                <a:uLnTx/>
                <a:uFillTx/>
                <a:latin typeface="Arial"/>
                <a:ea typeface="+mn-lt"/>
                <a:cs typeface="Arial"/>
              </a:rPr>
              <a:t>  </a:t>
            </a:r>
          </a:p>
          <a:p>
            <a:pPr marL="112713" marR="0" lvl="0" indent="-112713" algn="l" defTabSz="914377" rtl="0" eaLnBrk="1" fontAlgn="auto" latinLnBrk="0" hangingPunct="1">
              <a:lnSpc>
                <a:spcPct val="100000"/>
              </a:lnSpc>
              <a:spcBef>
                <a:spcPts val="0"/>
              </a:spcBef>
              <a:spcAft>
                <a:spcPts val="0"/>
              </a:spcAft>
              <a:buClrTx/>
              <a:buSzPct val="100000"/>
              <a:buFont typeface="+mj-lt"/>
              <a:buAutoNum type="arabicPeriod"/>
              <a:tabLst/>
              <a:defRPr/>
            </a:pPr>
            <a:r>
              <a:rPr kumimoji="0" lang="en-US" sz="800" b="0" i="0" u="none" strike="noStrike" kern="1200" cap="none" spc="0" normalizeH="0" baseline="0" noProof="0" dirty="0">
                <a:ln>
                  <a:noFill/>
                </a:ln>
                <a:solidFill>
                  <a:prstClr val="black"/>
                </a:solidFill>
                <a:effectLst/>
                <a:uLnTx/>
                <a:uFillTx/>
                <a:latin typeface="Arial"/>
                <a:ea typeface="+mn-lt"/>
                <a:cs typeface="Arial"/>
              </a:rPr>
              <a:t>Gordon, et al. 2020 https://www.jbc.org/cgi/doi/10.1074/jbc.AC120.013056</a:t>
            </a:r>
            <a:r>
              <a:rPr kumimoji="0" lang="en-US" altLang="en-US" sz="800" b="0" i="0" u="none" strike="noStrike" kern="1200" cap="none" spc="0" normalizeH="0" baseline="0" noProof="0" dirty="0">
                <a:ln>
                  <a:noFill/>
                </a:ln>
                <a:solidFill>
                  <a:prstClr val="black"/>
                </a:solidFill>
                <a:effectLst/>
                <a:uLnTx/>
                <a:uFillTx/>
                <a:latin typeface="Arial"/>
                <a:ea typeface="+mn-lt"/>
                <a:cs typeface="Arial"/>
              </a:rPr>
              <a:t>Lo MK, et al. Sci Reports 2017;7:</a:t>
            </a:r>
            <a:r>
              <a:rPr kumimoji="0" lang="en-US" sz="800" b="0" i="0" u="none" strike="noStrike" kern="1200" cap="none" spc="0" normalizeH="0" baseline="0" noProof="0" dirty="0">
                <a:ln>
                  <a:noFill/>
                </a:ln>
                <a:solidFill>
                  <a:prstClr val="black"/>
                </a:solidFill>
                <a:effectLst/>
                <a:uLnTx/>
                <a:uFillTx/>
                <a:latin typeface="Arial"/>
                <a:ea typeface="+mn-lt"/>
                <a:cs typeface="Arial"/>
              </a:rPr>
              <a:t>43395. </a:t>
            </a:r>
          </a:p>
          <a:p>
            <a:pPr marL="112713" marR="0" lvl="0" indent="-112713" algn="l" defTabSz="914377" rtl="0" eaLnBrk="1" fontAlgn="auto" latinLnBrk="0" hangingPunct="1">
              <a:lnSpc>
                <a:spcPct val="100000"/>
              </a:lnSpc>
              <a:spcBef>
                <a:spcPts val="0"/>
              </a:spcBef>
              <a:spcAft>
                <a:spcPts val="0"/>
              </a:spcAft>
              <a:buClrTx/>
              <a:buSzPct val="100000"/>
              <a:buFont typeface="+mj-lt"/>
              <a:buAutoNum type="arabicPeriod"/>
              <a:tabLst/>
              <a:defRPr/>
            </a:pPr>
            <a:r>
              <a:rPr kumimoji="0" lang="en-US" altLang="en-US" sz="800" b="0" i="0" u="none" strike="noStrike" kern="1200" cap="none" spc="0" normalizeH="0" baseline="0" noProof="0" dirty="0">
                <a:ln>
                  <a:noFill/>
                </a:ln>
                <a:solidFill>
                  <a:prstClr val="black"/>
                </a:solidFill>
                <a:effectLst/>
                <a:uLnTx/>
                <a:uFillTx/>
                <a:latin typeface="Arial"/>
                <a:ea typeface="+mn-lt"/>
                <a:cs typeface="Arial"/>
              </a:rPr>
              <a:t>Agostini ML, et al. </a:t>
            </a:r>
            <a:r>
              <a:rPr kumimoji="0" lang="en-US" altLang="en-US" sz="800" b="0" i="0" u="none" strike="noStrike" kern="1200" cap="none" spc="0" normalizeH="0" baseline="0" noProof="0" dirty="0" err="1">
                <a:ln>
                  <a:noFill/>
                </a:ln>
                <a:solidFill>
                  <a:prstClr val="black"/>
                </a:solidFill>
                <a:effectLst/>
                <a:uLnTx/>
                <a:uFillTx/>
                <a:latin typeface="Arial"/>
                <a:ea typeface="+mn-lt"/>
                <a:cs typeface="Arial"/>
              </a:rPr>
              <a:t>MBio</a:t>
            </a:r>
            <a:r>
              <a:rPr kumimoji="0" lang="en-US" altLang="en-US" sz="800" b="0" i="0" u="none" strike="noStrike" kern="1200" cap="none" spc="0" normalizeH="0" baseline="0" noProof="0" dirty="0">
                <a:ln>
                  <a:noFill/>
                </a:ln>
                <a:solidFill>
                  <a:prstClr val="black"/>
                </a:solidFill>
                <a:effectLst/>
                <a:uLnTx/>
                <a:uFillTx/>
                <a:latin typeface="Arial"/>
                <a:ea typeface="+mn-lt"/>
                <a:cs typeface="Arial"/>
              </a:rPr>
              <a:t> 2018;</a:t>
            </a:r>
            <a:r>
              <a:rPr kumimoji="0" lang="en-US" sz="800" b="0" i="0" u="none" strike="noStrike" kern="1200" cap="none" spc="0" normalizeH="0" baseline="0" noProof="0" dirty="0">
                <a:ln>
                  <a:noFill/>
                </a:ln>
                <a:solidFill>
                  <a:prstClr val="black"/>
                </a:solidFill>
                <a:effectLst/>
                <a:uLnTx/>
                <a:uFillTx/>
                <a:latin typeface="Arial"/>
                <a:ea typeface="+mn-lt"/>
                <a:cs typeface="Arial"/>
              </a:rPr>
              <a:t>9(2):e00221-18., </a:t>
            </a:r>
          </a:p>
          <a:p>
            <a:pPr marL="112713" marR="0" lvl="0" indent="-112713" algn="l" defTabSz="914377" rtl="0" eaLnBrk="1" fontAlgn="base" latinLnBrk="0" hangingPunct="1">
              <a:lnSpc>
                <a:spcPct val="100000"/>
              </a:lnSpc>
              <a:spcBef>
                <a:spcPts val="0"/>
              </a:spcBef>
              <a:spcAft>
                <a:spcPct val="0"/>
              </a:spcAft>
              <a:buClrTx/>
              <a:buSzPct val="100000"/>
              <a:buFont typeface="+mj-lt"/>
              <a:buAutoNum type="arabicPeriod"/>
              <a:tabLst/>
              <a:defRPr/>
            </a:pPr>
            <a:endParaRPr kumimoji="0" lang="en-US" sz="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377" rtl="0" eaLnBrk="1" fontAlgn="auto" latinLnBrk="0" hangingPunct="1">
              <a:lnSpc>
                <a:spcPct val="100000"/>
              </a:lnSpc>
              <a:spcBef>
                <a:spcPts val="0"/>
              </a:spcBef>
              <a:spcAft>
                <a:spcPts val="0"/>
              </a:spcAft>
              <a:buClrTx/>
              <a:buSzPct val="100000"/>
              <a:buFont typeface="Wingdings" panose="05000000000000000000" pitchFamily="2" charset="2"/>
              <a:buNone/>
              <a:tabLst/>
              <a:defRPr/>
            </a:pPr>
            <a:endParaRPr kumimoji="0" lang="en-US" altLang="en-US" sz="800" b="0" i="0" u="none" strike="noStrike" kern="1200" cap="none" spc="0" normalizeH="0" baseline="0" noProof="0" dirty="0">
              <a:ln>
                <a:noFill/>
              </a:ln>
              <a:solidFill>
                <a:prstClr val="black"/>
              </a:solidFill>
              <a:effectLst/>
              <a:uLnTx/>
              <a:uFillTx/>
              <a:latin typeface="Arial"/>
              <a:ea typeface="+mn-ea"/>
              <a:cs typeface="Arial"/>
            </a:endParaRPr>
          </a:p>
        </p:txBody>
      </p:sp>
      <p:sp>
        <p:nvSpPr>
          <p:cNvPr id="6" name="Rectangle 5">
            <a:extLst>
              <a:ext uri="{FF2B5EF4-FFF2-40B4-BE49-F238E27FC236}">
                <a16:creationId xmlns:a16="http://schemas.microsoft.com/office/drawing/2014/main" id="{8ED61CA3-8C26-4747-A7B2-9A772554A9FD}"/>
              </a:ext>
            </a:extLst>
          </p:cNvPr>
          <p:cNvSpPr/>
          <p:nvPr/>
        </p:nvSpPr>
        <p:spPr>
          <a:xfrm>
            <a:off x="5165834" y="6681296"/>
            <a:ext cx="1860331" cy="157654"/>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INTERNAL TRAINING ONLY</a:t>
            </a:r>
          </a:p>
        </p:txBody>
      </p:sp>
      <p:grpSp>
        <p:nvGrpSpPr>
          <p:cNvPr id="7" name="Group 6">
            <a:extLst>
              <a:ext uri="{FF2B5EF4-FFF2-40B4-BE49-F238E27FC236}">
                <a16:creationId xmlns:a16="http://schemas.microsoft.com/office/drawing/2014/main" id="{07476085-243F-4B5F-84B9-770A87142644}"/>
              </a:ext>
            </a:extLst>
          </p:cNvPr>
          <p:cNvGrpSpPr/>
          <p:nvPr/>
        </p:nvGrpSpPr>
        <p:grpSpPr>
          <a:xfrm>
            <a:off x="532261" y="4625704"/>
            <a:ext cx="11507244" cy="1241267"/>
            <a:chOff x="816879" y="2268621"/>
            <a:chExt cx="10879679" cy="1407523"/>
          </a:xfrm>
        </p:grpSpPr>
        <p:pic>
          <p:nvPicPr>
            <p:cNvPr id="8" name="Picture 7">
              <a:extLst>
                <a:ext uri="{FF2B5EF4-FFF2-40B4-BE49-F238E27FC236}">
                  <a16:creationId xmlns:a16="http://schemas.microsoft.com/office/drawing/2014/main" id="{84955BE4-BEF0-442E-BB9A-9C02890BEFB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0597"/>
            <a:stretch/>
          </p:blipFill>
          <p:spPr bwMode="auto">
            <a:xfrm>
              <a:off x="816879" y="2690559"/>
              <a:ext cx="3014831" cy="876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a:extLst>
                <a:ext uri="{FF2B5EF4-FFF2-40B4-BE49-F238E27FC236}">
                  <a16:creationId xmlns:a16="http://schemas.microsoft.com/office/drawing/2014/main" id="{F3718E62-30DD-4F0C-88CF-94A9DEB797FD}"/>
                </a:ext>
              </a:extLst>
            </p:cNvPr>
            <p:cNvSpPr txBox="1"/>
            <p:nvPr/>
          </p:nvSpPr>
          <p:spPr>
            <a:xfrm>
              <a:off x="843279" y="2268621"/>
              <a:ext cx="3226213" cy="293234"/>
            </a:xfrm>
            <a:prstGeom prst="rect">
              <a:avLst/>
            </a:prstGeom>
            <a:noFill/>
          </p:spPr>
          <p:txBody>
            <a:bodyPr wrap="square" lIns="0" tIns="0" rIns="0" bIns="0" rtlCol="0">
              <a:spAutoFit/>
            </a:bodyPr>
            <a:lstStyle/>
            <a:p>
              <a:pPr marL="0" marR="0" lvl="0" indent="0" algn="l" defTabSz="1219170" rtl="0" eaLnBrk="0" fontAlgn="base" latinLnBrk="0" hangingPunct="0">
                <a:lnSpc>
                  <a:spcPct val="90000"/>
                </a:lnSpc>
                <a:spcBef>
                  <a:spcPct val="0"/>
                </a:spcBef>
                <a:spcAft>
                  <a:spcPct val="0"/>
                </a:spcAft>
                <a:buClrTx/>
                <a:buSzTx/>
                <a:buFontTx/>
                <a:buNone/>
                <a:tabLst/>
                <a:defRPr/>
              </a:pPr>
              <a:r>
                <a:rPr kumimoji="0" lang="en-US" sz="1867" b="1" i="0" u="none" strike="noStrike" kern="1200" cap="none" spc="0" normalizeH="0" baseline="0" noProof="0">
                  <a:ln>
                    <a:noFill/>
                  </a:ln>
                  <a:solidFill>
                    <a:prstClr val="black"/>
                  </a:solidFill>
                  <a:effectLst/>
                  <a:uLnTx/>
                  <a:uFillTx/>
                  <a:latin typeface="Arial" charset="0"/>
                  <a:ea typeface="+mn-ea"/>
                  <a:cs typeface="+mn-cs"/>
                </a:rPr>
                <a:t>1     RNA synthesis</a:t>
              </a:r>
            </a:p>
          </p:txBody>
        </p:sp>
        <p:pic>
          <p:nvPicPr>
            <p:cNvPr id="10" name="Picture 3">
              <a:extLst>
                <a:ext uri="{FF2B5EF4-FFF2-40B4-BE49-F238E27FC236}">
                  <a16:creationId xmlns:a16="http://schemas.microsoft.com/office/drawing/2014/main" id="{2E309DA0-5C34-4B71-856C-B0F255D8DB1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896" b="53685"/>
            <a:stretch/>
          </p:blipFill>
          <p:spPr bwMode="auto">
            <a:xfrm>
              <a:off x="4457309" y="2428217"/>
              <a:ext cx="3277384" cy="1247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a:extLst>
                <a:ext uri="{FF2B5EF4-FFF2-40B4-BE49-F238E27FC236}">
                  <a16:creationId xmlns:a16="http://schemas.microsoft.com/office/drawing/2014/main" id="{76CF35D3-0C65-4BDC-B786-CCAC59418D5C}"/>
                </a:ext>
              </a:extLst>
            </p:cNvPr>
            <p:cNvSpPr txBox="1"/>
            <p:nvPr/>
          </p:nvSpPr>
          <p:spPr>
            <a:xfrm>
              <a:off x="4699069" y="2291115"/>
              <a:ext cx="3226213" cy="293234"/>
            </a:xfrm>
            <a:prstGeom prst="rect">
              <a:avLst/>
            </a:prstGeom>
            <a:noFill/>
          </p:spPr>
          <p:txBody>
            <a:bodyPr wrap="square" lIns="0" tIns="0" rIns="0" bIns="0" rtlCol="0">
              <a:spAutoFit/>
            </a:bodyPr>
            <a:lstStyle/>
            <a:p>
              <a:pPr marL="0" marR="0" lvl="0" indent="0" algn="l" defTabSz="1219170" rtl="0" eaLnBrk="0" fontAlgn="base" latinLnBrk="0" hangingPunct="0">
                <a:lnSpc>
                  <a:spcPct val="90000"/>
                </a:lnSpc>
                <a:spcBef>
                  <a:spcPct val="0"/>
                </a:spcBef>
                <a:spcAft>
                  <a:spcPct val="0"/>
                </a:spcAft>
                <a:buClrTx/>
                <a:buSzTx/>
                <a:buFontTx/>
                <a:buNone/>
                <a:tabLst/>
                <a:defRPr/>
              </a:pPr>
              <a:r>
                <a:rPr kumimoji="0" lang="en-US" sz="1867" b="1" i="0" u="none" strike="noStrike" kern="1200" cap="none" spc="0" normalizeH="0" baseline="0" noProof="0">
                  <a:ln>
                    <a:noFill/>
                  </a:ln>
                  <a:solidFill>
                    <a:prstClr val="black"/>
                  </a:solidFill>
                  <a:effectLst/>
                  <a:uLnTx/>
                  <a:uFillTx/>
                  <a:latin typeface="Arial" charset="0"/>
                  <a:ea typeface="+mn-ea"/>
                  <a:cs typeface="+mn-cs"/>
                </a:rPr>
                <a:t>2        ATP/</a:t>
              </a:r>
              <a:r>
                <a:rPr kumimoji="0" lang="en-US" sz="1867" b="1" i="0" u="none" strike="noStrike" kern="1200" cap="none" spc="0" normalizeH="0" baseline="0" noProof="0">
                  <a:ln>
                    <a:noFill/>
                  </a:ln>
                  <a:solidFill>
                    <a:srgbClr val="C00000"/>
                  </a:solidFill>
                  <a:effectLst/>
                  <a:uLnTx/>
                  <a:uFillTx/>
                  <a:latin typeface="Arial" charset="0"/>
                  <a:ea typeface="+mn-ea"/>
                  <a:cs typeface="+mn-cs"/>
                </a:rPr>
                <a:t>RDV-TP</a:t>
              </a:r>
            </a:p>
          </p:txBody>
        </p:sp>
        <p:pic>
          <p:nvPicPr>
            <p:cNvPr id="12" name="Picture 3">
              <a:extLst>
                <a:ext uri="{FF2B5EF4-FFF2-40B4-BE49-F238E27FC236}">
                  <a16:creationId xmlns:a16="http://schemas.microsoft.com/office/drawing/2014/main" id="{B085E4F6-53E2-4A56-82D7-7D2EFCC5E6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6315" b="27907"/>
            <a:stretch/>
          </p:blipFill>
          <p:spPr bwMode="auto">
            <a:xfrm>
              <a:off x="8269737" y="2378136"/>
              <a:ext cx="3312663" cy="1279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3" name="Straight Arrow Connector 12">
              <a:extLst>
                <a:ext uri="{FF2B5EF4-FFF2-40B4-BE49-F238E27FC236}">
                  <a16:creationId xmlns:a16="http://schemas.microsoft.com/office/drawing/2014/main" id="{8B11CC7E-5212-4003-8ED1-3DC2BB7ABCCA}"/>
                </a:ext>
              </a:extLst>
            </p:cNvPr>
            <p:cNvCxnSpPr>
              <a:cxnSpLocks/>
            </p:cNvCxnSpPr>
            <p:nvPr/>
          </p:nvCxnSpPr>
          <p:spPr>
            <a:xfrm>
              <a:off x="3551783" y="3048707"/>
              <a:ext cx="638004" cy="1"/>
            </a:xfrm>
            <a:prstGeom prst="straightConnector1">
              <a:avLst/>
            </a:prstGeom>
            <a:ln w="38100">
              <a:solidFill>
                <a:schemeClr val="tx1"/>
              </a:solidFill>
              <a:miter lim="800000"/>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725CC52-3315-47D6-BBFA-301D7DAF84B3}"/>
                </a:ext>
              </a:extLst>
            </p:cNvPr>
            <p:cNvCxnSpPr>
              <a:cxnSpLocks/>
            </p:cNvCxnSpPr>
            <p:nvPr/>
          </p:nvCxnSpPr>
          <p:spPr>
            <a:xfrm>
              <a:off x="7606280" y="3191185"/>
              <a:ext cx="638004" cy="1"/>
            </a:xfrm>
            <a:prstGeom prst="straightConnector1">
              <a:avLst/>
            </a:prstGeom>
            <a:ln w="38100">
              <a:solidFill>
                <a:schemeClr val="tx1"/>
              </a:solidFill>
              <a:miter lim="800000"/>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9BD683B-8B47-4B9A-BF2F-B3220C7028A0}"/>
                </a:ext>
              </a:extLst>
            </p:cNvPr>
            <p:cNvSpPr txBox="1"/>
            <p:nvPr/>
          </p:nvSpPr>
          <p:spPr>
            <a:xfrm>
              <a:off x="8470345" y="2278603"/>
              <a:ext cx="3226213" cy="293234"/>
            </a:xfrm>
            <a:prstGeom prst="rect">
              <a:avLst/>
            </a:prstGeom>
            <a:noFill/>
          </p:spPr>
          <p:txBody>
            <a:bodyPr wrap="square" lIns="0" tIns="0" rIns="0" bIns="0" rtlCol="0">
              <a:spAutoFit/>
            </a:bodyPr>
            <a:lstStyle/>
            <a:p>
              <a:pPr marL="0" marR="0" lvl="0" indent="0" algn="l" defTabSz="1219170" rtl="0" eaLnBrk="0" fontAlgn="base" latinLnBrk="0" hangingPunct="0">
                <a:lnSpc>
                  <a:spcPct val="90000"/>
                </a:lnSpc>
                <a:spcBef>
                  <a:spcPct val="0"/>
                </a:spcBef>
                <a:spcAft>
                  <a:spcPct val="0"/>
                </a:spcAft>
                <a:buClrTx/>
                <a:buSzTx/>
                <a:buFontTx/>
                <a:buNone/>
                <a:tabLst/>
                <a:defRPr/>
              </a:pPr>
              <a:r>
                <a:rPr kumimoji="0" lang="en-GB" sz="1867" b="1" i="0" u="none" strike="noStrike" kern="1200" cap="none" spc="0" normalizeH="0" baseline="0" noProof="0" dirty="0">
                  <a:ln>
                    <a:noFill/>
                  </a:ln>
                  <a:solidFill>
                    <a:prstClr val="black"/>
                  </a:solidFill>
                  <a:effectLst/>
                  <a:uLnTx/>
                  <a:uFillTx/>
                  <a:latin typeface="Arial" charset="0"/>
                  <a:ea typeface="+mn-ea"/>
                  <a:cs typeface="+mn-cs"/>
                </a:rPr>
                <a:t>3</a:t>
              </a:r>
              <a:r>
                <a:rPr kumimoji="0" lang="en-US" sz="1867" b="1" i="0" u="none" strike="noStrike" kern="1200" cap="none" spc="0" normalizeH="0" baseline="0" noProof="0" dirty="0">
                  <a:ln>
                    <a:noFill/>
                  </a:ln>
                  <a:solidFill>
                    <a:prstClr val="black"/>
                  </a:solidFill>
                  <a:effectLst/>
                  <a:uLnTx/>
                  <a:uFillTx/>
                  <a:latin typeface="Arial" charset="0"/>
                  <a:ea typeface="+mn-ea"/>
                  <a:cs typeface="+mn-cs"/>
                </a:rPr>
                <a:t> Delayed chain termination </a:t>
              </a:r>
            </a:p>
          </p:txBody>
        </p:sp>
      </p:grpSp>
    </p:spTree>
    <p:extLst>
      <p:ext uri="{BB962C8B-B14F-4D97-AF65-F5344CB8AC3E}">
        <p14:creationId xmlns:p14="http://schemas.microsoft.com/office/powerpoint/2010/main" val="2738821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E91DF-23A7-4519-B822-F84A8F38AE8F}"/>
              </a:ext>
            </a:extLst>
          </p:cNvPr>
          <p:cNvSpPr>
            <a:spLocks noGrp="1"/>
          </p:cNvSpPr>
          <p:nvPr>
            <p:ph type="title"/>
          </p:nvPr>
        </p:nvSpPr>
        <p:spPr/>
        <p:txBody>
          <a:bodyPr/>
          <a:lstStyle/>
          <a:p>
            <a:r>
              <a:rPr lang="en-GB" dirty="0"/>
              <a:t>RDV Activity, Administration, Pharmacology and Pharmacokinetics</a:t>
            </a:r>
            <a:endParaRPr lang="en-US" dirty="0"/>
          </a:p>
        </p:txBody>
      </p:sp>
      <p:sp>
        <p:nvSpPr>
          <p:cNvPr id="10" name="TextBox 9">
            <a:extLst>
              <a:ext uri="{FF2B5EF4-FFF2-40B4-BE49-F238E27FC236}">
                <a16:creationId xmlns:a16="http://schemas.microsoft.com/office/drawing/2014/main" id="{363E5994-AEC2-4E38-92AA-0B37C3EA63DF}"/>
              </a:ext>
            </a:extLst>
          </p:cNvPr>
          <p:cNvSpPr txBox="1"/>
          <p:nvPr/>
        </p:nvSpPr>
        <p:spPr>
          <a:xfrm>
            <a:off x="609601" y="1421019"/>
            <a:ext cx="10840277" cy="1032496"/>
          </a:xfrm>
          <a:prstGeom prst="rect">
            <a:avLst/>
          </a:prstGeom>
          <a:solidFill>
            <a:schemeClr val="bg2"/>
          </a:solidFill>
          <a:ln>
            <a:noFill/>
          </a:ln>
        </p:spPr>
        <p:txBody>
          <a:bodyPr wrap="square" lIns="0" tIns="108000" rIns="0" bIns="0" rtlCol="0" anchor="ctr">
            <a:no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charset="0"/>
                <a:ea typeface="+mn-lt"/>
                <a:cs typeface="Arial"/>
              </a:rPr>
              <a:t>     In vitro activity against an array of RNA virus families including:</a:t>
            </a:r>
          </a:p>
          <a:p>
            <a:pPr marL="625475" marR="0" lvl="1" indent="-288925"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US" sz="2000" b="0" i="1" u="none" strike="noStrike" kern="1200" cap="none" spc="0" normalizeH="0" baseline="0" noProof="0" dirty="0">
                <a:ln>
                  <a:noFill/>
                </a:ln>
                <a:solidFill>
                  <a:prstClr val="black"/>
                </a:solidFill>
                <a:effectLst/>
                <a:uLnTx/>
                <a:uFillTx/>
                <a:latin typeface="Arial" charset="0"/>
                <a:ea typeface="+mn-lt"/>
                <a:cs typeface="Arial"/>
              </a:rPr>
              <a:t>Filoviridae, </a:t>
            </a:r>
            <a:r>
              <a:rPr kumimoji="0" lang="en-US" sz="2000" b="0" i="1" u="none" strike="noStrike" kern="1200" cap="none" spc="0" normalizeH="0" baseline="0" noProof="0" dirty="0" err="1">
                <a:ln>
                  <a:noFill/>
                </a:ln>
                <a:solidFill>
                  <a:prstClr val="black"/>
                </a:solidFill>
                <a:effectLst/>
                <a:uLnTx/>
                <a:uFillTx/>
                <a:latin typeface="Arial" charset="0"/>
                <a:ea typeface="+mn-lt"/>
                <a:cs typeface="Arial"/>
              </a:rPr>
              <a:t>Paramyxoviridae</a:t>
            </a:r>
            <a:r>
              <a:rPr kumimoji="0" lang="en-US" sz="2000" b="0" i="1" u="none" strike="noStrike" kern="1200" cap="none" spc="0" normalizeH="0" baseline="0" noProof="0" dirty="0">
                <a:ln>
                  <a:noFill/>
                </a:ln>
                <a:solidFill>
                  <a:prstClr val="black"/>
                </a:solidFill>
                <a:effectLst/>
                <a:uLnTx/>
                <a:uFillTx/>
                <a:latin typeface="Arial" charset="0"/>
                <a:ea typeface="+mn-lt"/>
                <a:cs typeface="Arial"/>
              </a:rPr>
              <a:t>, </a:t>
            </a:r>
            <a:r>
              <a:rPr kumimoji="0" lang="en-US" sz="2000" b="0" i="1" u="none" strike="noStrike" kern="1200" cap="none" spc="0" normalizeH="0" baseline="0" noProof="0" dirty="0" err="1">
                <a:ln>
                  <a:noFill/>
                </a:ln>
                <a:solidFill>
                  <a:prstClr val="black"/>
                </a:solidFill>
                <a:effectLst/>
                <a:uLnTx/>
                <a:uFillTx/>
                <a:latin typeface="Arial" charset="0"/>
                <a:ea typeface="+mn-lt"/>
                <a:cs typeface="Arial"/>
              </a:rPr>
              <a:t>Pneumoviridae</a:t>
            </a:r>
            <a:r>
              <a:rPr kumimoji="0" lang="en-US" sz="2000" b="0" i="1" u="none" strike="noStrike" kern="1200" cap="none" spc="0" normalizeH="0" baseline="0" noProof="0" dirty="0">
                <a:ln>
                  <a:noFill/>
                </a:ln>
                <a:solidFill>
                  <a:prstClr val="black"/>
                </a:solidFill>
                <a:effectLst/>
                <a:uLnTx/>
                <a:uFillTx/>
                <a:latin typeface="Arial" charset="0"/>
                <a:ea typeface="+mn-lt"/>
                <a:cs typeface="Arial"/>
              </a:rPr>
              <a:t>, </a:t>
            </a:r>
            <a:r>
              <a:rPr kumimoji="0" lang="en-US" sz="2000" b="0" i="0" u="none" strike="noStrike" kern="1200" cap="none" spc="0" normalizeH="0" baseline="0" noProof="0" dirty="0">
                <a:ln>
                  <a:noFill/>
                </a:ln>
                <a:solidFill>
                  <a:prstClr val="black"/>
                </a:solidFill>
                <a:effectLst/>
                <a:uLnTx/>
                <a:uFillTx/>
                <a:latin typeface="Arial" charset="0"/>
                <a:ea typeface="+mn-lt"/>
                <a:cs typeface="Arial"/>
              </a:rPr>
              <a:t>and</a:t>
            </a:r>
            <a:r>
              <a:rPr kumimoji="0" lang="en-US" sz="2000" b="0" i="1" u="none" strike="noStrike" kern="1200" cap="none" spc="0" normalizeH="0" baseline="0" noProof="0" dirty="0">
                <a:ln>
                  <a:noFill/>
                </a:ln>
                <a:solidFill>
                  <a:prstClr val="black"/>
                </a:solidFill>
                <a:effectLst/>
                <a:uLnTx/>
                <a:uFillTx/>
                <a:latin typeface="Arial" charset="0"/>
                <a:ea typeface="+mn-lt"/>
                <a:cs typeface="Arial"/>
              </a:rPr>
              <a:t> </a:t>
            </a:r>
            <a:r>
              <a:rPr kumimoji="0" lang="en-US" sz="2000" b="0" i="1" u="none" strike="noStrike" kern="1200" cap="none" spc="0" normalizeH="0" baseline="0" noProof="0" dirty="0" err="1">
                <a:ln>
                  <a:noFill/>
                </a:ln>
                <a:solidFill>
                  <a:prstClr val="black"/>
                </a:solidFill>
                <a:effectLst/>
                <a:uLnTx/>
                <a:uFillTx/>
                <a:latin typeface="Arial" charset="0"/>
                <a:ea typeface="+mn-lt"/>
                <a:cs typeface="Arial"/>
              </a:rPr>
              <a:t>Coronaviridae</a:t>
            </a:r>
            <a:endParaRPr kumimoji="0" lang="en-US" sz="2000" b="0" i="1" u="none" strike="noStrike" kern="1200" cap="none" spc="0" normalizeH="0" baseline="0" noProof="0" dirty="0">
              <a:ln>
                <a:noFill/>
              </a:ln>
              <a:solidFill>
                <a:prstClr val="black"/>
              </a:solidFill>
              <a:effectLst/>
              <a:uLnTx/>
              <a:uFillTx/>
              <a:latin typeface="Arial" charset="0"/>
              <a:ea typeface="+mn-lt"/>
              <a:cs typeface="Arial"/>
            </a:endParaRPr>
          </a:p>
        </p:txBody>
      </p:sp>
      <p:sp>
        <p:nvSpPr>
          <p:cNvPr id="17" name="TextBox 16">
            <a:extLst>
              <a:ext uri="{FF2B5EF4-FFF2-40B4-BE49-F238E27FC236}">
                <a16:creationId xmlns:a16="http://schemas.microsoft.com/office/drawing/2014/main" id="{29D7FF93-01B2-4066-AC47-EF674E07535B}"/>
              </a:ext>
            </a:extLst>
          </p:cNvPr>
          <p:cNvSpPr txBox="1"/>
          <p:nvPr/>
        </p:nvSpPr>
        <p:spPr>
          <a:xfrm>
            <a:off x="609600" y="2542849"/>
            <a:ext cx="10840277" cy="2220126"/>
          </a:xfrm>
          <a:prstGeom prst="rect">
            <a:avLst/>
          </a:prstGeom>
          <a:solidFill>
            <a:schemeClr val="bg2"/>
          </a:solidFill>
          <a:ln>
            <a:noFill/>
          </a:ln>
        </p:spPr>
        <p:txBody>
          <a:bodyPr wrap="square" lIns="0" tIns="108000" rIns="0" bIns="0" rtlCol="0" anchor="ctr">
            <a:no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US" altLang="en-US" sz="2000" b="1" i="0" u="none" strike="noStrike" kern="1200" cap="none" spc="0" normalizeH="0" baseline="0" noProof="0" dirty="0">
                <a:ln>
                  <a:noFill/>
                </a:ln>
                <a:solidFill>
                  <a:prstClr val="black"/>
                </a:solidFill>
                <a:effectLst/>
                <a:uLnTx/>
                <a:uFillTx/>
                <a:latin typeface="Arial"/>
                <a:ea typeface="+mn-ea"/>
                <a:cs typeface="Arial"/>
              </a:rPr>
              <a:t>    Intravenous administration once daily via 30-120 min infusion</a:t>
            </a:r>
          </a:p>
          <a:p>
            <a:pPr marL="608965" marR="0" lvl="1" indent="-334645"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Arial"/>
                <a:ea typeface="+mn-ea"/>
                <a:cs typeface="Arial"/>
              </a:rPr>
              <a:t>Loading dose: RDV 200mg </a:t>
            </a:r>
          </a:p>
          <a:p>
            <a:pPr marL="608965" marR="0" lvl="1" indent="-334645"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Arial"/>
                <a:ea typeface="+mn-ea"/>
                <a:cs typeface="Arial"/>
              </a:rPr>
              <a:t>Maintenance dose: RDV 100mg </a:t>
            </a: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a:p>
            <a:pPr marL="608965" marR="0" lvl="1" indent="-334645"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a:ea typeface="+mn-ea"/>
                <a:cs typeface="Arial"/>
              </a:rPr>
              <a:t>Available in solution and lyophilized powder</a:t>
            </a:r>
          </a:p>
          <a:p>
            <a:pPr marL="608965" marR="0" lvl="1" indent="-334645"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a:ea typeface="+mn-ea"/>
                <a:cs typeface="Arial"/>
              </a:rPr>
              <a:t>Our researchers are looking into potential development of inhaled dosage form of RDV</a:t>
            </a:r>
          </a:p>
        </p:txBody>
      </p:sp>
      <p:sp>
        <p:nvSpPr>
          <p:cNvPr id="18" name="TextBox 17">
            <a:extLst>
              <a:ext uri="{FF2B5EF4-FFF2-40B4-BE49-F238E27FC236}">
                <a16:creationId xmlns:a16="http://schemas.microsoft.com/office/drawing/2014/main" id="{B3B1B309-8FC1-44DA-8ABB-B28367752BE2}"/>
              </a:ext>
            </a:extLst>
          </p:cNvPr>
          <p:cNvSpPr txBox="1"/>
          <p:nvPr/>
        </p:nvSpPr>
        <p:spPr>
          <a:xfrm>
            <a:off x="609600" y="4852309"/>
            <a:ext cx="10840277" cy="1331769"/>
          </a:xfrm>
          <a:prstGeom prst="rect">
            <a:avLst/>
          </a:prstGeom>
          <a:solidFill>
            <a:schemeClr val="bg2"/>
          </a:solidFill>
          <a:ln>
            <a:solidFill>
              <a:schemeClr val="bg1"/>
            </a:solidFill>
          </a:ln>
        </p:spPr>
        <p:txBody>
          <a:bodyPr wrap="square" lIns="252000" tIns="108000" rIns="0" bIns="0" rtlCol="0" anchor="ctr">
            <a:noAutofit/>
          </a:bodyPr>
          <a:lstStyle/>
          <a:p>
            <a:pPr marL="342900" marR="0" lvl="0" indent="-285750"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charset="0"/>
                <a:ea typeface="+mn-ea"/>
                <a:cs typeface="Arial"/>
              </a:rPr>
              <a:t>RDV is not suitable for oral administration due to almost complete first pass metabolism</a:t>
            </a:r>
          </a:p>
          <a:p>
            <a:pPr marL="342900" marR="0" lvl="0" indent="-285750"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charset="0"/>
                <a:ea typeface="+mn-lt"/>
                <a:cs typeface="Arial"/>
              </a:rPr>
              <a:t>Metabolism is thought to be predominantly mediated by hydrolase activity</a:t>
            </a:r>
          </a:p>
          <a:p>
            <a:pPr marL="342900" marR="0" lvl="0" indent="-285750"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charset="0"/>
                <a:ea typeface="+mn-lt"/>
                <a:cs typeface="Arial"/>
              </a:rPr>
              <a:t>Major routes of elimination include renal (74%)</a:t>
            </a:r>
            <a:r>
              <a:rPr kumimoji="0" lang="en-US" sz="2000" b="0" i="0" u="none" strike="noStrike" kern="1200" cap="none" spc="0" normalizeH="0" baseline="0" noProof="0" dirty="0">
                <a:ln>
                  <a:noFill/>
                </a:ln>
                <a:solidFill>
                  <a:prstClr val="black"/>
                </a:solidFill>
                <a:effectLst/>
                <a:uLnTx/>
                <a:uFillTx/>
                <a:latin typeface="Arial" charset="0"/>
                <a:ea typeface="+mn-ea"/>
                <a:cs typeface="Arial"/>
              </a:rPr>
              <a:t> and biliary (18%)</a:t>
            </a:r>
          </a:p>
        </p:txBody>
      </p:sp>
      <p:graphicFrame>
        <p:nvGraphicFramePr>
          <p:cNvPr id="12" name="Object 11">
            <a:extLst>
              <a:ext uri="{FF2B5EF4-FFF2-40B4-BE49-F238E27FC236}">
                <a16:creationId xmlns:a16="http://schemas.microsoft.com/office/drawing/2014/main" id="{12570A87-FEDF-4B03-A638-D97A1807E581}"/>
              </a:ext>
            </a:extLst>
          </p:cNvPr>
          <p:cNvGraphicFramePr>
            <a:graphicFrameLocks noChangeAspect="1"/>
          </p:cNvGraphicFramePr>
          <p:nvPr/>
        </p:nvGraphicFramePr>
        <p:xfrm>
          <a:off x="9382125" y="5228700"/>
          <a:ext cx="1924050" cy="935038"/>
        </p:xfrm>
        <a:graphic>
          <a:graphicData uri="http://schemas.openxmlformats.org/presentationml/2006/ole">
            <mc:AlternateContent xmlns:mc="http://schemas.openxmlformats.org/markup-compatibility/2006">
              <mc:Choice xmlns:v="urn:schemas-microsoft-com:vml" Requires="v">
                <p:oleObj spid="_x0000_s1028" name="CS ChemDraw Drawing" r:id="rId4" imgW="2454968" imgH="1191600" progId="ChemDraw.Document.6.0">
                  <p:embed/>
                </p:oleObj>
              </mc:Choice>
              <mc:Fallback>
                <p:oleObj name="CS ChemDraw Drawing" r:id="rId4" imgW="2454968" imgH="1191600" progId="ChemDraw.Document.6.0">
                  <p:embed/>
                  <p:pic>
                    <p:nvPicPr>
                      <p:cNvPr id="12" name="Object 11">
                        <a:extLst>
                          <a:ext uri="{FF2B5EF4-FFF2-40B4-BE49-F238E27FC236}">
                            <a16:creationId xmlns:a16="http://schemas.microsoft.com/office/drawing/2014/main" id="{12570A87-FEDF-4B03-A638-D97A1807E581}"/>
                          </a:ext>
                        </a:extLst>
                      </p:cNvPr>
                      <p:cNvPicPr>
                        <a:picLocks noChangeAspect="1" noChangeArrowheads="1"/>
                      </p:cNvPicPr>
                      <p:nvPr/>
                    </p:nvPicPr>
                    <p:blipFill>
                      <a:blip r:embed="rId5"/>
                      <a:srcRect/>
                      <a:stretch>
                        <a:fillRect/>
                      </a:stretch>
                    </p:blipFill>
                    <p:spPr bwMode="auto">
                      <a:xfrm>
                        <a:off x="9382125" y="5228700"/>
                        <a:ext cx="1924050" cy="935038"/>
                      </a:xfrm>
                      <a:prstGeom prst="rect">
                        <a:avLst/>
                      </a:prstGeom>
                      <a:noFill/>
                      <a:ln>
                        <a:noFill/>
                      </a:ln>
                    </p:spPr>
                  </p:pic>
                </p:oleObj>
              </mc:Fallback>
            </mc:AlternateContent>
          </a:graphicData>
        </a:graphic>
      </p:graphicFrame>
      <p:sp>
        <p:nvSpPr>
          <p:cNvPr id="6" name="TextBox 5">
            <a:extLst>
              <a:ext uri="{FF2B5EF4-FFF2-40B4-BE49-F238E27FC236}">
                <a16:creationId xmlns:a16="http://schemas.microsoft.com/office/drawing/2014/main" id="{31395E3A-56C0-47C8-A2E5-B5418A0BAFCF}"/>
              </a:ext>
            </a:extLst>
          </p:cNvPr>
          <p:cNvSpPr txBox="1"/>
          <p:nvPr/>
        </p:nvSpPr>
        <p:spPr>
          <a:xfrm>
            <a:off x="619125" y="6338605"/>
            <a:ext cx="4904096" cy="44319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prstClr val="black"/>
                </a:solidFill>
                <a:effectLst/>
                <a:uLnTx/>
                <a:uFillTx/>
                <a:latin typeface="Arial"/>
                <a:ea typeface="+mn-lt"/>
                <a:cs typeface="Arial"/>
              </a:rPr>
              <a:t>Sheahan TP, et al. Sci </a:t>
            </a:r>
            <a:r>
              <a:rPr kumimoji="0" lang="en-US" altLang="en-US" sz="800" b="0" i="0" u="none" strike="noStrike" kern="1200" cap="none" spc="0" normalizeH="0" baseline="0" noProof="0" dirty="0" err="1">
                <a:ln>
                  <a:noFill/>
                </a:ln>
                <a:solidFill>
                  <a:prstClr val="black"/>
                </a:solidFill>
                <a:effectLst/>
                <a:uLnTx/>
                <a:uFillTx/>
                <a:latin typeface="Arial"/>
                <a:ea typeface="+mn-lt"/>
                <a:cs typeface="Arial"/>
              </a:rPr>
              <a:t>Transl</a:t>
            </a:r>
            <a:r>
              <a:rPr kumimoji="0" lang="en-US" altLang="en-US" sz="800" b="0" i="0" u="none" strike="noStrike" kern="1200" cap="none" spc="0" normalizeH="0" baseline="0" noProof="0" dirty="0">
                <a:ln>
                  <a:noFill/>
                </a:ln>
                <a:solidFill>
                  <a:prstClr val="black"/>
                </a:solidFill>
                <a:effectLst/>
                <a:uLnTx/>
                <a:uFillTx/>
                <a:latin typeface="Arial"/>
                <a:ea typeface="+mn-lt"/>
                <a:cs typeface="Arial"/>
              </a:rPr>
              <a:t> Med 2017;</a:t>
            </a:r>
            <a:r>
              <a:rPr kumimoji="0" lang="en-US" sz="800" b="0" i="0" u="none" strike="noStrike" kern="1200" cap="none" spc="0" normalizeH="0" baseline="0" noProof="0" dirty="0">
                <a:ln>
                  <a:noFill/>
                </a:ln>
                <a:solidFill>
                  <a:prstClr val="black"/>
                </a:solidFill>
                <a:effectLst/>
                <a:uLnTx/>
                <a:uFillTx/>
                <a:latin typeface="Arial"/>
                <a:ea typeface="+mn-lt"/>
                <a:cs typeface="Arial"/>
              </a:rPr>
              <a:t>9:eaal3653</a:t>
            </a:r>
            <a:endParaRPr kumimoji="0" lang="en-US" sz="8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mn-ea"/>
                <a:cs typeface="Arial"/>
              </a:rPr>
              <a:t>Warren et al, 2016 Nature</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mn-ea"/>
                <a:cs typeface="Arial"/>
              </a:rPr>
              <a:t>https://www.gilead.com/purpose/advancing-global-health/covid-19/working-to-supply-remdesivir-for-covid-19</a:t>
            </a:r>
          </a:p>
          <a:p>
            <a:pPr marL="0" marR="0" lvl="0" indent="0" algn="l" defTabSz="914400" rtl="0" eaLnBrk="0" fontAlgn="base" latinLnBrk="0" hangingPunct="0">
              <a:lnSpc>
                <a:spcPct val="90000"/>
              </a:lnSpc>
              <a:spcBef>
                <a:spcPct val="0"/>
              </a:spcBef>
              <a:spcAft>
                <a:spcPct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Arial" charset="0"/>
              <a:ea typeface="+mn-ea"/>
              <a:cs typeface="+mn-cs"/>
            </a:endParaRPr>
          </a:p>
        </p:txBody>
      </p:sp>
      <p:pic>
        <p:nvPicPr>
          <p:cNvPr id="19" name="Graphic 18" descr="IV">
            <a:extLst>
              <a:ext uri="{FF2B5EF4-FFF2-40B4-BE49-F238E27FC236}">
                <a16:creationId xmlns:a16="http://schemas.microsoft.com/office/drawing/2014/main" id="{D6CD04D9-DB00-4296-A9EE-2225FF7C422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682235" y="2696605"/>
            <a:ext cx="1323830" cy="1323830"/>
          </a:xfrm>
          <a:prstGeom prst="rect">
            <a:avLst/>
          </a:prstGeom>
        </p:spPr>
      </p:pic>
      <p:pic>
        <p:nvPicPr>
          <p:cNvPr id="20" name="Picture 19">
            <a:extLst>
              <a:ext uri="{FF2B5EF4-FFF2-40B4-BE49-F238E27FC236}">
                <a16:creationId xmlns:a16="http://schemas.microsoft.com/office/drawing/2014/main" id="{386D0966-E457-4E39-8917-38F5E6609DF7}"/>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9886950" y="1559400"/>
            <a:ext cx="914400" cy="925240"/>
          </a:xfrm>
          <a:prstGeom prst="rect">
            <a:avLst/>
          </a:prstGeom>
        </p:spPr>
      </p:pic>
    </p:spTree>
    <p:extLst>
      <p:ext uri="{BB962C8B-B14F-4D97-AF65-F5344CB8AC3E}">
        <p14:creationId xmlns:p14="http://schemas.microsoft.com/office/powerpoint/2010/main" val="2756050900"/>
      </p:ext>
    </p:extLst>
  </p:cSld>
  <p:clrMapOvr>
    <a:masterClrMapping/>
  </p:clrMapOvr>
</p:sld>
</file>

<file path=ppt/theme/theme1.xml><?xml version="1.0" encoding="utf-8"?>
<a:theme xmlns:a="http://schemas.openxmlformats.org/drawingml/2006/main" name="2015_VMTheme_Verdana">
  <a:themeElements>
    <a:clrScheme name="WSHA General">
      <a:dk1>
        <a:srgbClr val="000000"/>
      </a:dk1>
      <a:lt1>
        <a:srgbClr val="FFFFFF"/>
      </a:lt1>
      <a:dk2>
        <a:srgbClr val="1F497D"/>
      </a:dk2>
      <a:lt2>
        <a:srgbClr val="EEECE1"/>
      </a:lt2>
      <a:accent1>
        <a:srgbClr val="084F91"/>
      </a:accent1>
      <a:accent2>
        <a:srgbClr val="59A3AE"/>
      </a:accent2>
      <a:accent3>
        <a:srgbClr val="A2BA71"/>
      </a:accent3>
      <a:accent4>
        <a:srgbClr val="7EA7D9"/>
      </a:accent4>
      <a:accent5>
        <a:srgbClr val="8176B3"/>
      </a:accent5>
      <a:accent6>
        <a:srgbClr val="D89657"/>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SHA_widescreen_template" id="{4066D330-9E75-4A6F-B347-E04877EE7A83}" vid="{F158576A-002F-467C-A93B-3A4F6A63AA32}"/>
    </a:ext>
  </a:extLst>
</a:theme>
</file>

<file path=ppt/theme/theme2.xml><?xml version="1.0" encoding="utf-8"?>
<a:theme xmlns:a="http://schemas.openxmlformats.org/drawingml/2006/main" name="Content - Blue bann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SHA PPT Template" id="{7FDED1F2-868A-4D97-920F-37F284D3E43D}" vid="{340F222F-3E8B-4B51-B414-BE6F1F21591F}"/>
    </a:ext>
  </a:extLst>
</a:theme>
</file>

<file path=ppt/theme/theme3.xml><?xml version="1.0" encoding="utf-8"?>
<a:theme xmlns:a="http://schemas.openxmlformats.org/drawingml/2006/main" name="2_Gilead Hepatitis TemplateV6">
  <a:themeElements>
    <a:clrScheme name="Gilead Hepatitis">
      <a:dk1>
        <a:sysClr val="windowText" lastClr="000000"/>
      </a:dk1>
      <a:lt1>
        <a:sysClr val="window" lastClr="FFFFFF"/>
      </a:lt1>
      <a:dk2>
        <a:srgbClr val="CC0000"/>
      </a:dk2>
      <a:lt2>
        <a:srgbClr val="E2E2E2"/>
      </a:lt2>
      <a:accent1>
        <a:srgbClr val="A72121"/>
      </a:accent1>
      <a:accent2>
        <a:srgbClr val="36A7AA"/>
      </a:accent2>
      <a:accent3>
        <a:srgbClr val="002060"/>
      </a:accent3>
      <a:accent4>
        <a:srgbClr val="FF6600"/>
      </a:accent4>
      <a:accent5>
        <a:srgbClr val="45842C"/>
      </a:accent5>
      <a:accent6>
        <a:srgbClr val="FEC00F"/>
      </a:accent6>
      <a:hlink>
        <a:srgbClr val="755E98"/>
      </a:hlink>
      <a:folHlink>
        <a:srgbClr val="9696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olidFill>
            <a:schemeClr val="accent1"/>
          </a:solidFill>
          <a:miter lim="800000"/>
        </a:ln>
      </a:spPr>
      <a:bodyPr rtlCol="0" anchor="ctr"/>
      <a:lstStyle>
        <a:defPPr algn="ctr">
          <a:lnSpc>
            <a:spcPct val="90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2">
              <a:lumMod val="50000"/>
            </a:schemeClr>
          </a:solidFill>
          <a:miter lim="800000"/>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90000"/>
          </a:lnSpc>
          <a:defRPr dirty="0" smtClean="0"/>
        </a:defPPr>
      </a:lstStyle>
    </a:txDef>
  </a:objectDefaults>
  <a:extraClrSchemeLst/>
  <a:custClrLst>
    <a:custClr name="R127 G127 B127">
      <a:srgbClr val="7F7F7F"/>
    </a:custClr>
    <a:custClr name="R73 G99 B151">
      <a:srgbClr val="496397"/>
    </a:custClr>
    <a:custClr name="R109 G107 B4">
      <a:srgbClr val="6D6B04"/>
    </a:custClr>
    <a:custClr name="R263 G113 B94">
      <a:srgbClr val="3F715E"/>
    </a:custClr>
    <a:custClr name="R99 G56 B162">
      <a:srgbClr val="6338A2"/>
    </a:custClr>
    <a:custClr name="R167 G164 B97">
      <a:srgbClr val="A7A461"/>
    </a:custClr>
    <a:custClr name="R41 G96 B4">
      <a:srgbClr val="296004"/>
    </a:custClr>
    <a:custClr name="R148 G100 B29">
      <a:srgbClr val="94641D"/>
    </a:custClr>
    <a:custClr name="R14 G172 B108">
      <a:srgbClr val="0EAC6C"/>
    </a:custClr>
  </a:custClrLst>
  <a:extLst>
    <a:ext uri="{05A4C25C-085E-4340-85A3-A5531E510DB2}">
      <thm15:themeFamily xmlns:thm15="http://schemas.microsoft.com/office/thememl/2012/main" name="Gilead_PAH.POTX" id="{D9A39A9A-302E-414B-A3D2-C89FD219F4B9}" vid="{E0D34937-0A76-493F-8FBC-D536FA19D622}"/>
    </a:ext>
  </a:extLst>
</a:theme>
</file>

<file path=ppt/theme/theme4.xml><?xml version="1.0" encoding="utf-8"?>
<a:theme xmlns:a="http://schemas.openxmlformats.org/drawingml/2006/main" name="5_Gilead Hepatitis TemplateV6">
  <a:themeElements>
    <a:clrScheme name="Gilead Hepatitis">
      <a:dk1>
        <a:sysClr val="windowText" lastClr="000000"/>
      </a:dk1>
      <a:lt1>
        <a:sysClr val="window" lastClr="FFFFFF"/>
      </a:lt1>
      <a:dk2>
        <a:srgbClr val="CC0000"/>
      </a:dk2>
      <a:lt2>
        <a:srgbClr val="E2E2E2"/>
      </a:lt2>
      <a:accent1>
        <a:srgbClr val="A72121"/>
      </a:accent1>
      <a:accent2>
        <a:srgbClr val="36A7AA"/>
      </a:accent2>
      <a:accent3>
        <a:srgbClr val="002060"/>
      </a:accent3>
      <a:accent4>
        <a:srgbClr val="FF6600"/>
      </a:accent4>
      <a:accent5>
        <a:srgbClr val="45842C"/>
      </a:accent5>
      <a:accent6>
        <a:srgbClr val="FEC00F"/>
      </a:accent6>
      <a:hlink>
        <a:srgbClr val="755E98"/>
      </a:hlink>
      <a:folHlink>
        <a:srgbClr val="9696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olidFill>
            <a:schemeClr val="accent1"/>
          </a:solidFill>
          <a:miter lim="800000"/>
        </a:ln>
      </a:spPr>
      <a:bodyPr rtlCol="0" anchor="ctr"/>
      <a:lstStyle>
        <a:defPPr algn="ctr">
          <a:lnSpc>
            <a:spcPct val="90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2">
              <a:lumMod val="50000"/>
            </a:schemeClr>
          </a:solidFill>
          <a:miter lim="800000"/>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90000"/>
          </a:lnSpc>
          <a:defRPr dirty="0" smtClean="0"/>
        </a:defPPr>
      </a:lstStyle>
    </a:txDef>
  </a:objectDefaults>
  <a:extraClrSchemeLst/>
  <a:custClrLst>
    <a:custClr name="R127 G127 B127">
      <a:srgbClr val="7F7F7F"/>
    </a:custClr>
    <a:custClr name="R73 G99 B151">
      <a:srgbClr val="496397"/>
    </a:custClr>
    <a:custClr name="R109 G107 B4">
      <a:srgbClr val="6D6B04"/>
    </a:custClr>
    <a:custClr name="R263 G113 B94">
      <a:srgbClr val="3F715E"/>
    </a:custClr>
    <a:custClr name="R99 G56 B162">
      <a:srgbClr val="6338A2"/>
    </a:custClr>
    <a:custClr name="R167 G164 B97">
      <a:srgbClr val="A7A461"/>
    </a:custClr>
    <a:custClr name="R41 G96 B4">
      <a:srgbClr val="296004"/>
    </a:custClr>
    <a:custClr name="R148 G100 B29">
      <a:srgbClr val="94641D"/>
    </a:custClr>
    <a:custClr name="R14 G172 B108">
      <a:srgbClr val="0EAC6C"/>
    </a:custClr>
  </a:custClrLst>
  <a:extLst>
    <a:ext uri="{05A4C25C-085E-4340-85A3-A5531E510DB2}">
      <thm15:themeFamily xmlns:thm15="http://schemas.microsoft.com/office/thememl/2012/main" name="Gilead_PAH.POTX" id="{D9A39A9A-302E-414B-A3D2-C89FD219F4B9}" vid="{E0D34937-0A76-493F-8FBC-D536FA19D622}"/>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6AB9E2638D8E944BD7EE32C867EEA7F" ma:contentTypeVersion="1" ma:contentTypeDescription="Create a new document." ma:contentTypeScope="" ma:versionID="90105b835a574b07f5bc130d7147b608">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188C9CD-AE82-42D5-85B4-567E13AF90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48AB7E4-79AF-40B0-B2FF-9E42617B1A64}">
  <ds:schemaRefs>
    <ds:schemaRef ds:uri="http://schemas.microsoft.com/sharepoint/v3/contenttype/forms"/>
  </ds:schemaRefs>
</ds:datastoreItem>
</file>

<file path=customXml/itemProps3.xml><?xml version="1.0" encoding="utf-8"?>
<ds:datastoreItem xmlns:ds="http://schemas.openxmlformats.org/officeDocument/2006/customXml" ds:itemID="{F9858337-DD58-404F-9E38-57EEB6507D7F}">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WSHA_widescreen_template</Template>
  <TotalTime>64</TotalTime>
  <Words>4515</Words>
  <Application>Microsoft Office PowerPoint</Application>
  <PresentationFormat>Widescreen</PresentationFormat>
  <Paragraphs>647</Paragraphs>
  <Slides>31</Slides>
  <Notes>27</Notes>
  <HiddenSlides>0</HiddenSlides>
  <MMClips>0</MMClips>
  <ScaleCrop>false</ScaleCrop>
  <HeadingPairs>
    <vt:vector size="8" baseType="variant">
      <vt:variant>
        <vt:lpstr>Fonts Used</vt:lpstr>
      </vt:variant>
      <vt:variant>
        <vt:i4>6</vt:i4>
      </vt:variant>
      <vt:variant>
        <vt:lpstr>Theme</vt:lpstr>
      </vt:variant>
      <vt:variant>
        <vt:i4>4</vt:i4>
      </vt:variant>
      <vt:variant>
        <vt:lpstr>Embedded OLE Servers</vt:lpstr>
      </vt:variant>
      <vt:variant>
        <vt:i4>1</vt:i4>
      </vt:variant>
      <vt:variant>
        <vt:lpstr>Slide Titles</vt:lpstr>
      </vt:variant>
      <vt:variant>
        <vt:i4>31</vt:i4>
      </vt:variant>
    </vt:vector>
  </HeadingPairs>
  <TitlesOfParts>
    <vt:vector size="42" baseType="lpstr">
      <vt:lpstr>Lucida Grande</vt:lpstr>
      <vt:lpstr>Arial</vt:lpstr>
      <vt:lpstr>Calibri</vt:lpstr>
      <vt:lpstr>Times New Roman</vt:lpstr>
      <vt:lpstr>Verdana</vt:lpstr>
      <vt:lpstr>Wingdings</vt:lpstr>
      <vt:lpstr>2015_VMTheme_Verdana</vt:lpstr>
      <vt:lpstr>Content - Blue banner</vt:lpstr>
      <vt:lpstr>2_Gilead Hepatitis TemplateV6</vt:lpstr>
      <vt:lpstr>5_Gilead Hepatitis TemplateV6</vt:lpstr>
      <vt:lpstr>CS ChemDraw Drawing</vt:lpstr>
      <vt:lpstr>PowerPoint Presentation</vt:lpstr>
      <vt:lpstr>PowerPoint Presentation</vt:lpstr>
      <vt:lpstr>PowerPoint Presentation</vt:lpstr>
      <vt:lpstr>RDV Preclinical and Clinical Trial Data</vt:lpstr>
      <vt:lpstr>Disclaimer</vt:lpstr>
      <vt:lpstr>Overview</vt:lpstr>
      <vt:lpstr>SARS-CoV-2 and COVID-19</vt:lpstr>
      <vt:lpstr>Remdesivir (RDV, GS-5734)</vt:lpstr>
      <vt:lpstr>RDV Activity, Administration, Pharmacology and Pharmacokinetics</vt:lpstr>
      <vt:lpstr>Clinical Benefit of RDV in Rhesus Macaques Infected with SARS-CoV-2</vt:lpstr>
      <vt:lpstr>Remdesivir Compassionate Use Program Cohort in Severe COVID-19  </vt:lpstr>
      <vt:lpstr>Summary of Remdesivir Compassionate Use Program Cohort in severe COVID-19  </vt:lpstr>
      <vt:lpstr> Overview of Select Remdesivir Studies For the Treatment of COVID-19</vt:lpstr>
      <vt:lpstr>RDV Gilead SIMPLE Trials  Severe     GS-US-540-5773 - NCT04292899 Moderate GS-US-540-5774 - NCT04292730</vt:lpstr>
      <vt:lpstr>SIMPLE Study: Severe COVID-19</vt:lpstr>
      <vt:lpstr>Interim Results of the SIMPLE Study in Severe COVID-19</vt:lpstr>
      <vt:lpstr>Interim Safety Results of the SIMPLE Study in Severe COVID-19</vt:lpstr>
      <vt:lpstr>Interim Safety Results of the SIMPLE Study in Severe COVID-19</vt:lpstr>
      <vt:lpstr>Summary</vt:lpstr>
      <vt:lpstr>SIMPLE Study: Moderate COVID-19</vt:lpstr>
      <vt:lpstr>Other RDV Trials  NIAID Adaptive COVID-19 Treatment Trial  (ACTT) - NCT04280705 China Severe COVID-19  WHO INSERM - NCT04315948 -NCT04257656 WHO Solidarity Trial</vt:lpstr>
      <vt:lpstr>NIAID Study Design: Adaptive COVID-19 Treatment Trial  (ACTT)</vt:lpstr>
      <vt:lpstr>Gilead Press Release on Interim Results of NIAID Study (ACTT) </vt:lpstr>
      <vt:lpstr>Interim Results of NIAID Study (ACTT) </vt:lpstr>
      <vt:lpstr>Summary</vt:lpstr>
      <vt:lpstr>Publication Review: “Remdesivir in Adults with Severe COVID-19: Results of a Randomized, Double-blind, Placebo-controlled, Multicenter Trial” </vt:lpstr>
      <vt:lpstr>Trial Design: Remdesivir in Adults with Severe COVID-19 in China  </vt:lpstr>
      <vt:lpstr>Summary of Efficacy and Safety Results and Study Limitations </vt:lpstr>
      <vt:lpstr>WHO-INSERM*: Trial of Treatments for COVID-19 in Hospitalized Adults (DisCoVeRy)</vt:lpstr>
      <vt:lpstr>WHO Master Protocol: Solidarity Trial</vt:lpstr>
      <vt:lpstr>Compassion Fatigue: Reclaim the Joy of Caring Presented by Industry Partner LifeNet Health Friday, May 22 at 11:00 - 12:00   </vt:lpstr>
    </vt:vector>
  </TitlesOfParts>
  <Company>Virginia Mason Medical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Midori Sudo</dc:creator>
  <cp:lastModifiedBy>Midori Sudo</cp:lastModifiedBy>
  <cp:revision>14</cp:revision>
  <dcterms:created xsi:type="dcterms:W3CDTF">2020-04-07T15:55:35Z</dcterms:created>
  <dcterms:modified xsi:type="dcterms:W3CDTF">2020-05-12T19:23:40Z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0x010100B6AB9E2638D8E944BD7EE32C867EEA7F</vt:lpwstr>
  </property>
</Properties>
</file>